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Lst>
  <p:notesMasterIdLst>
    <p:notesMasterId r:id="rId8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البداية" id="{2063a5c2-af59-4fa2-3016-ee65913d2bc4}">
          <p14:sldIdLst>
            <p14:sldId id="256"/>
            <p14:sldId id="257"/>
          </p14:sldIdLst>
        </p14:section>
        <p14:section name="الكتاب الأول: القصة السياسية" id="{994f7f77-3958-6e4f-01b8-52d53d7fe872}">
          <p14:sldIdLst>
            <p14:sldId id="258"/>
          </p14:sldIdLst>
        </p14:section>
        <p14:section name="الفصل الأول: الأمويون" id="{702a293c-57a5-e3e8-1e50-3b876c0b68b1}">
          <p14:sldIdLst>
            <p14:sldId id="259"/>
            <p14:sldId id="260"/>
            <p14:sldId id="261"/>
            <p14:sldId id="262"/>
            <p14:sldId id="263"/>
            <p14:sldId id="264"/>
            <p14:sldId id="265"/>
            <p14:sldId id="266"/>
            <p14:sldId id="267"/>
          </p14:sldIdLst>
        </p14:section>
        <p14:section name="الفصل الثاني: العباسيون" id="{57bb63d3-abe7-2513-7c43-a01ca6593572}">
          <p14:sldIdLst>
            <p14:sldId id="268"/>
            <p14:sldId id="269"/>
            <p14:sldId id="270"/>
            <p14:sldId id="271"/>
            <p14:sldId id="272"/>
            <p14:sldId id="273"/>
            <p14:sldId id="274"/>
            <p14:sldId id="275"/>
          </p14:sldIdLst>
        </p14:section>
        <p14:section name="الفصل الثالث: العثمانيون" id="{dc4cc723-a346-de12-fad2-f2228431bd53}">
          <p14:sldIdLst>
            <p14:sldId id="276"/>
            <p14:sldId id="277"/>
            <p14:sldId id="278"/>
            <p14:sldId id="279"/>
            <p14:sldId id="280"/>
            <p14:sldId id="281"/>
            <p14:sldId id="282"/>
            <p14:sldId id="283"/>
            <p14:sldId id="284"/>
            <p14:sldId id="285"/>
            <p14:sldId id="286"/>
          </p14:sldIdLst>
        </p14:section>
        <p14:section name="الكتاب الثاني: قصة العلم" id="{a9c817b0-ed5d-3764-6d49-3ee072f89785}">
          <p14:sldIdLst>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Lst>
        </p14:section>
        <p14:section name="الخاتمة" id="{e6654fe1-13cf-a996-12f1-f6fbf0786894}">
          <p14:sldIdLst>
            <p14:sldId id="333"/>
            <p14:sldId id="334"/>
            <p14:sldId id="335"/>
            <p14:sldId id="336"/>
            <p14:sldId id="33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notesMaster" Target="notesMasters/notesMaster1.xml"/><Relationship Id="rId85" Type="http://schemas.openxmlformats.org/officeDocument/2006/relationships/presProps" Target="presProps.xml"/><Relationship Id="rId86" Type="http://schemas.openxmlformats.org/officeDocument/2006/relationships/viewProps" Target="viewProps.xml"/><Relationship Id="rId87" Type="http://schemas.openxmlformats.org/officeDocument/2006/relationships/theme" Target="theme/theme1.xml"/><Relationship Id="rId8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dirty="0">
                <a:latin typeface="Arial"/>
                <a:cs typeface="Arial"/>
              </a:rPr>
              <a:t>من مكة إلى قسنطينة: سلسلة في التاريخ والحضارة الإسلامية. القسم الأول يروي القصة السياسية للأمويين والعباسيين والعثمانيين، والقسم الثاني يعيد الرحلة كلها من جهة العلم والعلماء، من المسجد النبوي إلى جمعية العلماء في قسنطينة.</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dirty="0">
                <a:latin typeface="Arial"/>
                <a:cs typeface="Arial"/>
              </a:rPr>
              <a:t>هذه السلسلة جاءت على مراحل: بدأت بسؤال عن قصة الدولة الأموية من أولها إلى آخرها، ثم امتدت إلى العباسيين والعثمانيين. ثم عادت الرحلة إلى نقطة البداية لتُروى من جديد من جهة العلم: من هم العلماء في كل عصر، وماذا فعلوا، وكيف عاشوا مع السلطان أو ضده. وتتخللها وقفات تجيب عن أسئلة طُرحت في الطريق: سلطنة الحريم، طوق الحمامة، إسلام المغول، ابن بطوطة والصوفية، سمرقند، العدد π، والبدو والحضر عند ابن خلدون.</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dirty="0">
                <a:latin typeface="Arial"/>
                <a:cs typeface="Arial"/>
              </a:rPr>
              <a:t>الكتاب الأول: القصة السياسية. ثلاث دول: الأمويون في دمشق، والعباسيون في بغداد، والعثمانيون في إسطنبول. كيف قامت كل دولة، وكيف بلغت ذروتها، ولماذا سقطت.</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 الجذور: من هم بنو أمية؟</a:t>
            </a:r>
          </a:p>
          <a:p>
            <a:pPr algn="r" rtl="1"/>
            <a:r>
              <a:rPr lang="ar-SA" sz="1200" dirty="0">
                <a:latin typeface="Arial"/>
                <a:cs typeface="Arial"/>
              </a:rPr>
              <a:t>بنو أمية بطنٌ من قريش، ينتسبون إلى أمية بن عبد شمس بن عبد مناف. هم أبناء عمومة بني هاشم، فهاشم جدّ النبي ﷺ وعبد شمس كانا أخوين. وكانوا في الجاهلية من أغنى بيوت مكة وأصحاب تجارة وزعامة.</a:t>
            </a:r>
          </a:p>
          <a:p>
            <a:pPr algn="r" rtl="1"/>
            <a:r>
              <a:rPr lang="ar-SA" sz="1200" dirty="0">
                <a:latin typeface="Arial"/>
                <a:cs typeface="Arial"/>
              </a:rPr>
              <a:t>قاد أبو سفيان بن حرب قريشاً في عداوتها للإسلام في أُحد والخندق، ثم أسلم يوم فتح مكة سنة 8هـ/630م. أما ابنه معاوية فأسلم وصار من كتّاب الوحي. ولّاه عمر بن الخطاب الشام بعد وفاة أخيه يزيد بن أبي سفيان في طاعون عمواس، ثم جمع له عثمان الشام كلها. حكم معاوية الشام نحو عشرين سنة والياً، فبنى قاعدة صلبة وجيشاً منظماً وولاءً عميقاً لدى أهلها. وهذه هي البذرة الحقيقية للدولة.</a:t>
            </a:r>
          </a:p>
          <a:p>
            <a:pPr algn="r" rtl="1"/>
            <a:r>
              <a:rPr lang="ar-SA" sz="1200" dirty="0">
                <a:latin typeface="Arial"/>
                <a:cs typeface="Arial"/>
              </a:rPr>
              <a:t>والخليفة الثالث عثمان بن عفان كان أموياً أيضاً، وكان مقتله سنة 35هـ/656م الشرارة التي أشعلت كل ما بعدها.</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dirty="0">
                <a:latin typeface="Arial"/>
                <a:cs typeface="Arial"/>
              </a:rPr>
              <a:t>الخط الزمني: معاوية (41–60هـ)، يزيد (60–64هـ)، معاوية الثاني (64هـ)، مروان بن الحكم (64–65هـ)، عبد الملك (65–86هـ)، الوليد الأول (86–96هـ)، سليمان (96–99هـ)، عمر بن عبد العزيز (99–101هـ)، يزيد الثاني (101–105هـ)، هشام (105–125هـ)، ثم الانهيار: الوليد الثاني، يزيد الثالث، إبراهيم، مروان الثاني (127–132هـ). وبعد السقوط، الفصل الأندلسي: إمارة قرطبة (138–316هـ) ثم خلافة قرطبة (316–422هـ).</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٢. الفتنة الكبرى: الطريق إلى العرش</a:t>
            </a:r>
          </a:p>
          <a:p>
            <a:pPr algn="r" rtl="1"/>
            <a:r>
              <a:rPr lang="ar-SA" sz="1200" dirty="0">
                <a:latin typeface="Arial"/>
                <a:cs typeface="Arial"/>
              </a:rPr>
              <a:t>بويع علي بن أبي طالب بالخلافة، فرفض معاوية البيعة حتى يُقتصّ من قتلة عثمان. وتسلسلت الأحداث هكذا:</a:t>
            </a:r>
          </a:p>
          <a:p>
            <a:pPr algn="r" rtl="1"/>
            <a:r>
              <a:rPr lang="ar-SA" sz="1200" dirty="0">
                <a:latin typeface="Arial"/>
                <a:cs typeface="Arial"/>
              </a:rPr>
              <a:t>• معركة صفّين سنة 37هـ/657م، وحين مالت الكفة رفع جيش الشام المصاحف على الرماح.</a:t>
            </a:r>
          </a:p>
          <a:p>
            <a:pPr algn="r" rtl="1"/>
            <a:r>
              <a:rPr lang="ar-SA" sz="1200" dirty="0">
                <a:latin typeface="Arial"/>
                <a:cs typeface="Arial"/>
              </a:rPr>
              <a:t>• التحكيم بين أبي موسى الأشعري وعمرو بن العاص، وانتهى دون حسم.</a:t>
            </a:r>
          </a:p>
          <a:p>
            <a:pPr algn="r" rtl="1"/>
            <a:r>
              <a:rPr lang="ar-SA" sz="1200" dirty="0">
                <a:latin typeface="Arial"/>
                <a:cs typeface="Arial"/>
              </a:rPr>
              <a:t>• خروج الخوارج على علي لأنهم رفضوا التحكيم، وقاتلهم في النهروان.</a:t>
            </a:r>
          </a:p>
          <a:p>
            <a:pPr algn="r" rtl="1"/>
            <a:r>
              <a:rPr lang="ar-SA" sz="1200" dirty="0">
                <a:latin typeface="Arial"/>
                <a:cs typeface="Arial"/>
              </a:rPr>
              <a:t>• اغتيال علي في الكوفة على يد الخارجي عبد الرحمن بن ملجم في رمضان 40هـ/661م.</a:t>
            </a:r>
          </a:p>
          <a:p>
            <a:pPr algn="r" rtl="1"/>
            <a:r>
              <a:rPr lang="ar-SA" sz="1200" dirty="0">
                <a:latin typeface="Arial"/>
                <a:cs typeface="Arial"/>
              </a:rPr>
              <a:t>• بويع الحسن بن علي، ثم تنازل لمعاوية حقناً للدماء، فسُمّي ذلك العام 41هـ "عام الجماعة".</a:t>
            </a:r>
          </a:p>
          <a:p>
            <a:pPr algn="r" rtl="1"/>
            <a:r>
              <a:rPr lang="ar-SA" sz="1200" dirty="0">
                <a:latin typeface="Arial"/>
                <a:cs typeface="Arial"/>
              </a:rPr>
              <a:t>وبهذا بدأت الدولة الأموية رسمياً، وعاصمتها دمشق.</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٣. العهد السفياني (41–64هـ): التأسيس ثم الجرح</a:t>
            </a:r>
          </a:p>
          <a:p>
            <a:pPr algn="r" rtl="1"/>
            <a:r>
              <a:rPr lang="ar-SA" sz="1200" b="1" dirty="0">
                <a:latin typeface="Arial"/>
                <a:cs typeface="Arial"/>
              </a:rPr>
              <a:t>معاوية بن أبي سفيان: رجل الدولة</a:t>
            </a:r>
          </a:p>
          <a:p>
            <a:pPr algn="r" rtl="1"/>
            <a:r>
              <a:rPr lang="ar-SA" sz="1200" dirty="0">
                <a:latin typeface="Arial"/>
                <a:cs typeface="Arial"/>
              </a:rPr>
              <a:t>كان معاوية سياسياً داهية، تُنسب إليه "شعرة معاوية": لو كان بينه وبين الناس شعرة لما انقطعت، إن شدّوها أرخاها وإن أرخوها شدّها. ومن أبرز ما فعله:</a:t>
            </a:r>
          </a:p>
          <a:p>
            <a:pPr algn="r" rtl="1"/>
            <a:r>
              <a:rPr lang="ar-SA" sz="1200" dirty="0">
                <a:latin typeface="Arial"/>
                <a:cs typeface="Arial"/>
              </a:rPr>
              <a:t>• بنى أجهزة الدولة: ديوان الخاتم وديوان البريد والحرس الخاص.</a:t>
            </a:r>
          </a:p>
          <a:p>
            <a:pPr algn="r" rtl="1"/>
            <a:r>
              <a:rPr lang="ar-SA" sz="1200" dirty="0">
                <a:latin typeface="Arial"/>
                <a:cs typeface="Arial"/>
              </a:rPr>
              <a:t>• أنشأ أسطولاً بحرياً قوياً، وهو الذي انتصر قبل ذلك في معركة ذات الصواري أيام عثمان.</a:t>
            </a:r>
          </a:p>
          <a:p>
            <a:pPr algn="r" rtl="1"/>
            <a:r>
              <a:rPr lang="ar-SA" sz="1200" dirty="0">
                <a:latin typeface="Arial"/>
                <a:cs typeface="Arial"/>
              </a:rPr>
              <a:t>• أرسل حملات متتالية على القسطنطينية، واستشهد الصحابي أبو أيوب الأنصاري عند أسوارها.</a:t>
            </a:r>
          </a:p>
          <a:p>
            <a:pPr algn="r" rtl="1"/>
            <a:r>
              <a:rPr lang="ar-SA" sz="1200" dirty="0">
                <a:latin typeface="Arial"/>
                <a:cs typeface="Arial"/>
              </a:rPr>
              <a:t>• أسس عقبة بن نافع مدينة القيروان سنة 50هـ/670م، فصارت قاعدة لفتح المغرب.</a:t>
            </a:r>
          </a:p>
          <a:p>
            <a:pPr algn="r" rtl="1"/>
            <a:r>
              <a:rPr lang="ar-SA" sz="1200" dirty="0">
                <a:latin typeface="Arial"/>
                <a:cs typeface="Arial"/>
              </a:rPr>
              <a:t>لكن أخطر قراراته كان أخذ البيعة لابنه يزيد ولياً للعهد، فتحولت الخلافة من الشورى إلى الملك الوراثي. وهذه هي النقطة التي يدور حولها أكبر نقد تاريخي للأمويين.</a:t>
            </a:r>
          </a:p>
          <a:p>
            <a:pPr algn="r" rtl="1"/>
            <a:r>
              <a:rPr lang="ar-SA" sz="1200" b="1" dirty="0">
                <a:latin typeface="Arial"/>
                <a:cs typeface="Arial"/>
              </a:rPr>
              <a:t>يزيد بن معاوية: ثلاث سنوات من المآسي</a:t>
            </a:r>
          </a:p>
          <a:p>
            <a:pPr algn="r" rtl="1"/>
            <a:r>
              <a:rPr lang="ar-SA" sz="1200" dirty="0">
                <a:latin typeface="Arial"/>
                <a:cs typeface="Arial"/>
              </a:rPr>
              <a:t>رفض الحسين بن علي وعبد الله بن الزبير البيعة. ثم جاءت ثلاث مآسٍ متتالية:</a:t>
            </a:r>
          </a:p>
          <a:p>
            <a:pPr algn="r" rtl="1"/>
            <a:r>
              <a:rPr lang="ar-SA" sz="1200" dirty="0">
                <a:latin typeface="Arial"/>
                <a:cs typeface="Arial"/>
              </a:rPr>
              <a:t>• كربلاء في 10 محرم 61هـ (أكتوبر 680م): قُتل الحسين ومعه أهل بيته على يد جيش عبيد الله بن زياد. صارت هذه المأساة جرحاً عميقاً في وجدان الأمة، ومنعطفاً حاسماً في تبلور التشيع.</a:t>
            </a:r>
          </a:p>
          <a:p>
            <a:pPr algn="r" rtl="1"/>
            <a:r>
              <a:rPr lang="ar-SA" sz="1200" dirty="0">
                <a:latin typeface="Arial"/>
                <a:cs typeface="Arial"/>
              </a:rPr>
              <a:t>• وقعة الحرّة سنة 63هـ: خلع أهل المدينة يزيدَ، فاستباحها جيشه بقيادة مسلم بن عقبة.</a:t>
            </a:r>
          </a:p>
          <a:p>
            <a:pPr algn="r" rtl="1"/>
            <a:r>
              <a:rPr lang="ar-SA" sz="1200" dirty="0">
                <a:latin typeface="Arial"/>
                <a:cs typeface="Arial"/>
              </a:rPr>
              <a:t>• حصار مكة سنة 64هـ لقتال ابن الزبير، واحترقت الكعبة أثناءه. ثم مات يزيد فجأة فرُفع الحصار.</a:t>
            </a:r>
          </a:p>
          <a:p>
            <a:pPr algn="r" rtl="1"/>
            <a:r>
              <a:rPr lang="ar-SA" sz="1200" b="1" dirty="0">
                <a:latin typeface="Arial"/>
                <a:cs typeface="Arial"/>
              </a:rPr>
              <a:t>معاوية الثاني</a:t>
            </a:r>
          </a:p>
          <a:p>
            <a:pPr algn="r" rtl="1"/>
            <a:r>
              <a:rPr lang="ar-SA" sz="1200" dirty="0">
                <a:latin typeface="Arial"/>
                <a:cs typeface="Arial"/>
              </a:rPr>
              <a:t>حكم أشهراً قليلة ثم اعتزل ورفض أن يعهد لأحد، ومات شاباً. فانهار البيت السفياني، وبويع ابن الزبير خليفةً في الحجاز والعراق ومصر وأجزاء من الشام. كاد الأمويون يخسرون كل شيء.</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٤. العهد المرواني (64–125هـ): الإنقاذ ثم الذروة</a:t>
            </a:r>
          </a:p>
          <a:p>
            <a:pPr algn="r" rtl="1"/>
            <a:r>
              <a:rPr lang="ar-SA" sz="1200" b="1" dirty="0">
                <a:latin typeface="Arial"/>
                <a:cs typeface="Arial"/>
              </a:rPr>
              <a:t>مروان بن الحكم: إنقاذ اللحظة الأخيرة</a:t>
            </a:r>
          </a:p>
          <a:p>
            <a:pPr algn="r" rtl="1"/>
            <a:r>
              <a:rPr lang="ar-SA" sz="1200" dirty="0">
                <a:latin typeface="Arial"/>
                <a:cs typeface="Arial"/>
              </a:rPr>
              <a:t>اجتمع زعماء الشام في مؤتمر الجابية واختاروا مروان، وهو شيخ بني أمية من فرعٍ آخر غير فرع أبي سفيان. ثم انتصر في معركة مرج راهط سنة 64هـ/684م على قبائل قيس الموالية لابن الزبير. لكن هذه المعركة زرعت عداوة قيس واليمن التي ستنخر الدولة لاحقاً. مات مروان بعد أقل من سنة، بعد أن عهد لابنه عبد الملك.</a:t>
            </a:r>
          </a:p>
          <a:p>
            <a:pPr algn="r" rtl="1"/>
            <a:r>
              <a:rPr lang="ar-SA" sz="1200" b="1" dirty="0">
                <a:latin typeface="Arial"/>
                <a:cs typeface="Arial"/>
              </a:rPr>
              <a:t>عبد الملك بن مروان: المؤسس الثاني</a:t>
            </a:r>
          </a:p>
          <a:p>
            <a:pPr algn="r" rtl="1"/>
            <a:r>
              <a:rPr lang="ar-SA" sz="1200" dirty="0">
                <a:latin typeface="Arial"/>
                <a:cs typeface="Arial"/>
              </a:rPr>
              <a:t>ورث دولة ممزقة، وتركها أقوى مما كانت. ولحكمه ثلاثة محاور:</a:t>
            </a:r>
          </a:p>
          <a:p>
            <a:pPr algn="r" rtl="1"/>
            <a:r>
              <a:rPr lang="ar-SA" sz="1200" dirty="0">
                <a:latin typeface="Arial"/>
                <a:cs typeface="Arial"/>
              </a:rPr>
              <a:t>1. توحيد الدولة بالقوة: قضى مصعب بن الزبير على ثورة المختار الثقفي في الكوفة، ثم هزم عبد الملك مصعباً سنة 72هـ، ثم حاصر الحجاج بن يوسف مكة وقُتل عبد الله بن الزبير سنة 73هـ/692م.</a:t>
            </a:r>
          </a:p>
          <a:p>
            <a:pPr algn="r" rtl="1"/>
            <a:r>
              <a:rPr lang="ar-SA" sz="1200" dirty="0">
                <a:latin typeface="Arial"/>
                <a:cs typeface="Arial"/>
              </a:rPr>
              <a:t>2. الحجاج والياً على العراق: حكمه بيدٍ من حديد، فقمع الخوارج وثورة ابن الأشعث، وبنى مدينة واسط. وفي عهده نُقّط المصحف وشُكّل لتسهيل قراءته على غير العرب.</a:t>
            </a:r>
          </a:p>
          <a:p>
            <a:pPr algn="r" rtl="1"/>
            <a:r>
              <a:rPr lang="ar-SA" sz="1200" dirty="0">
                <a:latin typeface="Arial"/>
                <a:cs typeface="Arial"/>
              </a:rPr>
              <a:t>3. الإصلاحات الكبرى، وهي أعظم إرثه:</a:t>
            </a:r>
          </a:p>
          <a:p>
            <a:pPr algn="r" rtl="1"/>
            <a:r>
              <a:rPr lang="ar-SA" sz="1200" dirty="0">
                <a:latin typeface="Arial"/>
                <a:cs typeface="Arial"/>
              </a:rPr>
              <a:t>• تعريب الدواوين، أي نقل الإدارة من الفارسية والرومية إلى العربية.</a:t>
            </a:r>
          </a:p>
          <a:p>
            <a:pPr algn="r" rtl="1"/>
            <a:r>
              <a:rPr lang="ar-SA" sz="1200" dirty="0">
                <a:latin typeface="Arial"/>
                <a:cs typeface="Arial"/>
              </a:rPr>
              <a:t>• سكّ الدينار الإسلامي الخالص سنة 77هـ/696م، بعد أن كانت العملة بيزنطية وفارسية.</a:t>
            </a:r>
          </a:p>
          <a:p>
            <a:pPr algn="r" rtl="1"/>
            <a:r>
              <a:rPr lang="ar-SA" sz="1200" dirty="0">
                <a:latin typeface="Arial"/>
                <a:cs typeface="Arial"/>
              </a:rPr>
              <a:t>• بناء قبة الصخرة في القدس سنة 72هـ/691م.</a:t>
            </a:r>
          </a:p>
          <a:p>
            <a:pPr algn="r" rtl="1"/>
            <a:r>
              <a:rPr lang="ar-SA" sz="1200" dirty="0">
                <a:latin typeface="Arial"/>
                <a:cs typeface="Arial"/>
              </a:rPr>
              <a:t>واستؤنفت الفتوحات، ففتح حسان بن النعمان قرطاج وواجه الكاهنة في المغرب.</a:t>
            </a:r>
          </a:p>
          <a:p>
            <a:pPr algn="r" rtl="1"/>
            <a:r>
              <a:rPr lang="ar-SA" sz="1200" b="1" dirty="0">
                <a:latin typeface="Arial"/>
                <a:cs typeface="Arial"/>
              </a:rPr>
              <a:t>الوليد بن عبد الملك: العصر الذهبي</a:t>
            </a:r>
          </a:p>
          <a:p>
            <a:pPr algn="r" rtl="1"/>
            <a:r>
              <a:rPr lang="ar-SA" sz="1200" dirty="0">
                <a:latin typeface="Arial"/>
                <a:cs typeface="Arial"/>
              </a:rPr>
              <a:t>في عشر سنوات فقط بلغت الدولة أوسع امتداد لها، بثلاث جبهات في وقت واحد:</a:t>
            </a:r>
          </a:p>
          <a:p>
            <a:pPr algn="r" rtl="1"/>
            <a:r>
              <a:rPr lang="ar-SA" sz="1200" dirty="0">
                <a:latin typeface="Arial"/>
                <a:cs typeface="Arial"/>
              </a:rPr>
              <a:t>• المشرق — الهند — المغرب والأندلس</a:t>
            </a:r>
          </a:p>
          <a:p>
            <a:pPr algn="r" rtl="1"/>
            <a:r>
              <a:rPr lang="ar-SA" sz="1200" dirty="0">
                <a:latin typeface="Arial"/>
                <a:cs typeface="Arial"/>
              </a:rPr>
              <a:t>• قتيبة بن مسلم الباهلي يفتح بخارى وسمرقند (93هـ/712م) ويبلغ حدود الصين — محمد بن القاسم الثقفي، شابٌّ في السابعة عشرة، يفتح السند (92هـ/711م) — طارق بن زياد يعبر المضيق (92هـ/711م)، ينتصر في وادي لكة، ثم يكمل موسى بن نصير فتح معظم شبه الجزيرة</a:t>
            </a:r>
          </a:p>
          <a:p>
            <a:pPr algn="r" rtl="1"/>
            <a:r>
              <a:rPr lang="ar-SA" sz="1200" dirty="0">
                <a:latin typeface="Arial"/>
                <a:cs typeface="Arial"/>
              </a:rPr>
              <a:t>وفي العمران بنى الوليد الجامع الأموي في دمشق، ووسّع المسجد النبوي، وأنشأ من أوائل البيمارستانات المنظمة (88هـ/707م). كما خصص رواتب ورعاية للمجذومين والعميان والمقعدين.</a:t>
            </a:r>
          </a:p>
          <a:p>
            <a:pPr algn="r" rtl="1"/>
            <a:r>
              <a:rPr lang="ar-SA" sz="1200" b="1" dirty="0">
                <a:latin typeface="Arial"/>
                <a:cs typeface="Arial"/>
              </a:rPr>
              <a:t>سليمان بن عبد الملك</a:t>
            </a:r>
          </a:p>
          <a:p>
            <a:pPr algn="r" rtl="1"/>
            <a:r>
              <a:rPr lang="ar-SA" sz="1200" dirty="0">
                <a:latin typeface="Arial"/>
                <a:cs typeface="Arial"/>
              </a:rPr>
              <a:t>أرسل أكبر حملة على القسطنطينية (98–99هـ / 717–718م) بقيادة أخيه مسلمة، براً وبحراً. لكنها فشلت بسبب الشتاء القارس والنار الإغريقية وهجمات البلغار. وانتقم سليمان من قادة الحجاج والوليد، فقُتل قتيبة بعد تمرده، ومات محمد بن القاسم في السجن، وأُذلّ موسى بن نصير.</a:t>
            </a:r>
          </a:p>
          <a:p>
            <a:pPr algn="r" rtl="1"/>
            <a:r>
              <a:rPr lang="ar-SA" sz="1200" dirty="0">
                <a:latin typeface="Arial"/>
                <a:cs typeface="Arial"/>
              </a:rPr>
              <a:t>أما أهم قراراته فكان العهد بالخلافة لابن عمه عمر بن عبد العزيز، بنصيحة العالم رجاء بن حيوة.</a:t>
            </a:r>
          </a:p>
          <a:p>
            <a:pPr algn="r" rtl="1"/>
            <a:r>
              <a:rPr lang="ar-SA" sz="1200" b="1" dirty="0">
                <a:latin typeface="Arial"/>
                <a:cs typeface="Arial"/>
              </a:rPr>
              <a:t>عمر بن عبد العزيز: خامس الراشدين</a:t>
            </a:r>
          </a:p>
          <a:p>
            <a:pPr algn="r" rtl="1"/>
            <a:r>
              <a:rPr lang="ar-SA" sz="1200" dirty="0">
                <a:latin typeface="Arial"/>
                <a:cs typeface="Arial"/>
              </a:rPr>
              <a:t>سنتان ونصف فقط، لكنها صارت رمزاً للعدل في التاريخ الإسلامي:</a:t>
            </a:r>
          </a:p>
          <a:p>
            <a:pPr algn="r" rtl="1"/>
            <a:r>
              <a:rPr lang="ar-SA" sz="1200" dirty="0">
                <a:latin typeface="Arial"/>
                <a:cs typeface="Arial"/>
              </a:rPr>
              <a:t>• ردّ المظالم وبدأ بأهل بيته وأمواله الخاصة.</a:t>
            </a:r>
          </a:p>
          <a:p>
            <a:pPr algn="r" rtl="1"/>
            <a:r>
              <a:rPr lang="ar-SA" sz="1200" dirty="0">
                <a:latin typeface="Arial"/>
                <a:cs typeface="Arial"/>
              </a:rPr>
              <a:t>• أسقط الجزية عن الموالي الذين أسلموا من غير العرب.</a:t>
            </a:r>
          </a:p>
          <a:p>
            <a:pPr algn="r" rtl="1"/>
            <a:r>
              <a:rPr lang="ar-SA" sz="1200" dirty="0">
                <a:latin typeface="Arial"/>
                <a:cs typeface="Arial"/>
              </a:rPr>
              <a:t>• أوقف سبّ علي بن أبي طالب على المنابر.</a:t>
            </a:r>
          </a:p>
          <a:p>
            <a:pPr algn="r" rtl="1"/>
            <a:r>
              <a:rPr lang="ar-SA" sz="1200" dirty="0">
                <a:latin typeface="Arial"/>
                <a:cs typeface="Arial"/>
              </a:rPr>
              <a:t>• أمر بتدوين الحديث النبوي رسمياً لأول مرة.</a:t>
            </a:r>
          </a:p>
          <a:p>
            <a:pPr algn="r" rtl="1"/>
            <a:r>
              <a:rPr lang="ar-SA" sz="1200" dirty="0">
                <a:latin typeface="Arial"/>
                <a:cs typeface="Arial"/>
              </a:rPr>
              <a:t>• سحب الجيش من أسوار القسطنطينية وفضّل الدعوة على التوسع.</a:t>
            </a:r>
          </a:p>
          <a:p>
            <a:pPr algn="r" rtl="1"/>
            <a:r>
              <a:rPr lang="ar-SA" sz="1200" dirty="0">
                <a:latin typeface="Arial"/>
                <a:cs typeface="Arial"/>
              </a:rPr>
              <a:t>تُروى عنه قصة أن الزكاة جُمعت في إفريقية فلم يوجد فقير يأخذها. مات سنة 101هـ، ويقال إنه مات مسموماً على يد من أضرّت إصلاحاته بمصالحهم.</a:t>
            </a:r>
          </a:p>
          <a:p>
            <a:pPr algn="r" rtl="1"/>
            <a:r>
              <a:rPr lang="ar-SA" sz="1200" b="1" dirty="0">
                <a:latin typeface="Arial"/>
                <a:cs typeface="Arial"/>
              </a:rPr>
              <a:t>يزيد الثاني</a:t>
            </a:r>
          </a:p>
          <a:p>
            <a:pPr algn="r" rtl="1"/>
            <a:r>
              <a:rPr lang="ar-SA" sz="1200" dirty="0">
                <a:latin typeface="Arial"/>
                <a:cs typeface="Arial"/>
              </a:rPr>
              <a:t>تراجع عن معظم إصلاحات عمر وانشغل باللهو. وفي عهده اشتعلت ثورة يزيد بن المهلب في العراق واحتدّ صراع القيسية واليمانية.</a:t>
            </a:r>
          </a:p>
          <a:p>
            <a:pPr algn="r" rtl="1"/>
            <a:r>
              <a:rPr lang="ar-SA" sz="1200" b="1" dirty="0">
                <a:latin typeface="Arial"/>
                <a:cs typeface="Arial"/>
              </a:rPr>
              <a:t>هشام بن عبد الملك: آخر الأقوياء</a:t>
            </a:r>
          </a:p>
          <a:p>
            <a:pPr algn="r" rtl="1"/>
            <a:r>
              <a:rPr lang="ar-SA" sz="1200" dirty="0">
                <a:latin typeface="Arial"/>
                <a:cs typeface="Arial"/>
              </a:rPr>
              <a:t>حكم عشرين سنة. كان إدارياً حازماً ومقتصداً إلى حد البخل حسب الروايات. لكن الدولة بلغت حدودها القصوى، وصارت الحروب تستنزفها على كل الجبهات:</a:t>
            </a:r>
          </a:p>
          <a:p>
            <a:pPr algn="r" rtl="1"/>
            <a:r>
              <a:rPr lang="ar-SA" sz="1200" dirty="0">
                <a:latin typeface="Arial"/>
                <a:cs typeface="Arial"/>
              </a:rPr>
              <a:t>• في فرنسا: معركة بلاط الشهداء سنة 114هـ/732م، استشهد فيها عبد الرحمن الغافقي أمام شارل مارتل، وتوقف التوسع في أوروبا.</a:t>
            </a:r>
          </a:p>
          <a:p>
            <a:pPr algn="r" rtl="1"/>
            <a:r>
              <a:rPr lang="ar-SA" sz="1200" dirty="0">
                <a:latin typeface="Arial"/>
                <a:cs typeface="Arial"/>
              </a:rPr>
              <a:t>• في المغرب: ثورة البربر الكبرى سنة 122هـ/740م، أشعلها الظلم ودعوة الخوارج الصفرية، وفيها هُزم الجيش الأموي هزيمة مدوّية في "غزوة الأشراف".</a:t>
            </a:r>
          </a:p>
          <a:p>
            <a:pPr algn="r" rtl="1"/>
            <a:r>
              <a:rPr lang="ar-SA" sz="1200" dirty="0">
                <a:latin typeface="Arial"/>
                <a:cs typeface="Arial"/>
              </a:rPr>
              <a:t>• في القوقاز: حروب طاحنة ضد الخزر.</a:t>
            </a:r>
          </a:p>
          <a:p>
            <a:pPr algn="r" rtl="1"/>
            <a:r>
              <a:rPr lang="ar-SA" sz="1200" dirty="0">
                <a:latin typeface="Arial"/>
                <a:cs typeface="Arial"/>
              </a:rPr>
              <a:t>• فيما وراء النهر: معارك مكلفة ضد الترك.</a:t>
            </a:r>
          </a:p>
          <a:p>
            <a:pPr algn="r" rtl="1"/>
            <a:r>
              <a:rPr lang="ar-SA" sz="1200" dirty="0">
                <a:latin typeface="Arial"/>
                <a:cs typeface="Arial"/>
              </a:rPr>
              <a:t>• في الكوفة: ثورة زيد بن علي سنة 122هـ.</a:t>
            </a:r>
          </a:p>
          <a:p>
            <a:pPr algn="r" rtl="1"/>
            <a:r>
              <a:rPr lang="ar-SA" sz="1200" dirty="0">
                <a:latin typeface="Arial"/>
                <a:cs typeface="Arial"/>
              </a:rPr>
              <a:t>وحين مات هشام، بدأ الانهيار بسرعة مذهلة.</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سليمان بن عبد الملك</a:t>
            </a:r>
          </a:p>
          <a:p>
            <a:pPr algn="r" rtl="1"/>
            <a:r>
              <a:rPr lang="ar-SA" sz="1200" dirty="0">
                <a:latin typeface="Arial"/>
                <a:cs typeface="Arial"/>
              </a:rPr>
              <a:t>أرسل أكبر حملة على القسطنطينية (98–99هـ / 717–718م) بقيادة أخيه مسلمة، براً وبحراً. لكنها فشلت بسبب الشتاء القارس والنار الإغريقية وهجمات البلغار. وانتقم سليمان من قادة الحجاج والوليد، فقُتل قتيبة بعد تمرده، ومات محمد بن القاسم في السجن، وأُذلّ موسى بن نصير.</a:t>
            </a:r>
          </a:p>
          <a:p>
            <a:pPr algn="r" rtl="1"/>
            <a:r>
              <a:rPr lang="ar-SA" sz="1200" dirty="0">
                <a:latin typeface="Arial"/>
                <a:cs typeface="Arial"/>
              </a:rPr>
              <a:t>أما أهم قراراته فكان العهد بالخلافة لابن عمه عمر بن عبد العزيز، بنصيحة العالم رجاء بن حيوة.</a:t>
            </a:r>
          </a:p>
          <a:p>
            <a:pPr algn="r" rtl="1"/>
            <a:r>
              <a:rPr lang="ar-SA" sz="1200" b="1" dirty="0">
                <a:latin typeface="Arial"/>
                <a:cs typeface="Arial"/>
              </a:rPr>
              <a:t>عمر بن عبد العزيز: خامس الراشدين</a:t>
            </a:r>
          </a:p>
          <a:p>
            <a:pPr algn="r" rtl="1"/>
            <a:r>
              <a:rPr lang="ar-SA" sz="1200" dirty="0">
                <a:latin typeface="Arial"/>
                <a:cs typeface="Arial"/>
              </a:rPr>
              <a:t>سنتان ونصف فقط، لكنها صارت رمزاً للعدل في التاريخ الإسلامي:</a:t>
            </a:r>
          </a:p>
          <a:p>
            <a:pPr algn="r" rtl="1"/>
            <a:r>
              <a:rPr lang="ar-SA" sz="1200" dirty="0">
                <a:latin typeface="Arial"/>
                <a:cs typeface="Arial"/>
              </a:rPr>
              <a:t>• ردّ المظالم وبدأ بأهل بيته وأمواله الخاصة.</a:t>
            </a:r>
          </a:p>
          <a:p>
            <a:pPr algn="r" rtl="1"/>
            <a:r>
              <a:rPr lang="ar-SA" sz="1200" dirty="0">
                <a:latin typeface="Arial"/>
                <a:cs typeface="Arial"/>
              </a:rPr>
              <a:t>• أسقط الجزية عن الموالي الذين أسلموا من غير العرب.</a:t>
            </a:r>
          </a:p>
          <a:p>
            <a:pPr algn="r" rtl="1"/>
            <a:r>
              <a:rPr lang="ar-SA" sz="1200" dirty="0">
                <a:latin typeface="Arial"/>
                <a:cs typeface="Arial"/>
              </a:rPr>
              <a:t>• أوقف سبّ علي بن أبي طالب على المنابر.</a:t>
            </a:r>
          </a:p>
          <a:p>
            <a:pPr algn="r" rtl="1"/>
            <a:r>
              <a:rPr lang="ar-SA" sz="1200" dirty="0">
                <a:latin typeface="Arial"/>
                <a:cs typeface="Arial"/>
              </a:rPr>
              <a:t>• أمر بتدوين الحديث النبوي رسمياً لأول مرة.</a:t>
            </a:r>
          </a:p>
          <a:p>
            <a:pPr algn="r" rtl="1"/>
            <a:r>
              <a:rPr lang="ar-SA" sz="1200" dirty="0">
                <a:latin typeface="Arial"/>
                <a:cs typeface="Arial"/>
              </a:rPr>
              <a:t>• سحب الجيش من أسوار القسطنطينية وفضّل الدعوة على التوسع.</a:t>
            </a:r>
          </a:p>
          <a:p>
            <a:pPr algn="r" rtl="1"/>
            <a:r>
              <a:rPr lang="ar-SA" sz="1200" dirty="0">
                <a:latin typeface="Arial"/>
                <a:cs typeface="Arial"/>
              </a:rPr>
              <a:t>تُروى عنه قصة أن الزكاة جُمعت في إفريقية فلم يوجد فقير يأخذها. مات سنة 101هـ، ويقال إنه مات مسموماً على يد من أضرّت إصلاحاته بمصالحهم.</a:t>
            </a:r>
          </a:p>
          <a:p>
            <a:pPr algn="r" rtl="1"/>
            <a:r>
              <a:rPr lang="ar-SA" sz="1200" b="1" dirty="0">
                <a:latin typeface="Arial"/>
                <a:cs typeface="Arial"/>
              </a:rPr>
              <a:t>يزيد الثاني</a:t>
            </a:r>
          </a:p>
          <a:p>
            <a:pPr algn="r" rtl="1"/>
            <a:r>
              <a:rPr lang="ar-SA" sz="1200" dirty="0">
                <a:latin typeface="Arial"/>
                <a:cs typeface="Arial"/>
              </a:rPr>
              <a:t>تراجع عن معظم إصلاحات عمر وانشغل باللهو. وفي عهده اشتعلت ثورة يزيد بن المهلب في العراق واحتدّ صراع القيسية واليمانية.</a:t>
            </a:r>
          </a:p>
          <a:p>
            <a:pPr algn="r" rtl="1"/>
            <a:r>
              <a:rPr lang="ar-SA" sz="1200" b="1" dirty="0">
                <a:latin typeface="Arial"/>
                <a:cs typeface="Arial"/>
              </a:rPr>
              <a:t>هشام بن عبد الملك: آخر الأقوياء</a:t>
            </a:r>
          </a:p>
          <a:p>
            <a:pPr algn="r" rtl="1"/>
            <a:r>
              <a:rPr lang="ar-SA" sz="1200" dirty="0">
                <a:latin typeface="Arial"/>
                <a:cs typeface="Arial"/>
              </a:rPr>
              <a:t>حكم عشرين سنة. كان إدارياً حازماً ومقتصداً إلى حد البخل حسب الروايات. لكن الدولة بلغت حدودها القصوى، وصارت الحروب تستنزفها على كل الجبهات:</a:t>
            </a:r>
          </a:p>
          <a:p>
            <a:pPr algn="r" rtl="1"/>
            <a:r>
              <a:rPr lang="ar-SA" sz="1200" dirty="0">
                <a:latin typeface="Arial"/>
                <a:cs typeface="Arial"/>
              </a:rPr>
              <a:t>• في فرنسا: معركة بلاط الشهداء سنة 114هـ/732م، استشهد فيها عبد الرحمن الغافقي أمام شارل مارتل، وتوقف التوسع في أوروبا.</a:t>
            </a:r>
          </a:p>
          <a:p>
            <a:pPr algn="r" rtl="1"/>
            <a:r>
              <a:rPr lang="ar-SA" sz="1200" dirty="0">
                <a:latin typeface="Arial"/>
                <a:cs typeface="Arial"/>
              </a:rPr>
              <a:t>• في المغرب: ثورة البربر الكبرى سنة 122هـ/740م، أشعلها الظلم ودعوة الخوارج الصفرية، وفيها هُزم الجيش الأموي هزيمة مدوّية في "غزوة الأشراف".</a:t>
            </a:r>
          </a:p>
          <a:p>
            <a:pPr algn="r" rtl="1"/>
            <a:r>
              <a:rPr lang="ar-SA" sz="1200" dirty="0">
                <a:latin typeface="Arial"/>
                <a:cs typeface="Arial"/>
              </a:rPr>
              <a:t>• في القوقاز: حروب طاحنة ضد الخزر.</a:t>
            </a:r>
          </a:p>
          <a:p>
            <a:pPr algn="r" rtl="1"/>
            <a:r>
              <a:rPr lang="ar-SA" sz="1200" dirty="0">
                <a:latin typeface="Arial"/>
                <a:cs typeface="Arial"/>
              </a:rPr>
              <a:t>• فيما وراء النهر: معارك مكلفة ضد الترك.</a:t>
            </a:r>
          </a:p>
          <a:p>
            <a:pPr algn="r" rtl="1"/>
            <a:r>
              <a:rPr lang="ar-SA" sz="1200" dirty="0">
                <a:latin typeface="Arial"/>
                <a:cs typeface="Arial"/>
              </a:rPr>
              <a:t>• في الكوفة: ثورة زيد بن علي سنة 122هـ.</a:t>
            </a:r>
          </a:p>
          <a:p>
            <a:pPr algn="r" rtl="1"/>
            <a:r>
              <a:rPr lang="ar-SA" sz="1200" dirty="0">
                <a:latin typeface="Arial"/>
                <a:cs typeface="Arial"/>
              </a:rPr>
              <a:t>وحين مات هشام، بدأ الانهيار بسرعة مذهلة.</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٥. السقوط (125–132هـ): سبع سنوات تهدم قرناً</a:t>
            </a:r>
          </a:p>
          <a:p>
            <a:pPr algn="r" rtl="1"/>
            <a:r>
              <a:rPr lang="ar-SA" sz="1200" b="1" dirty="0">
                <a:latin typeface="Arial"/>
                <a:cs typeface="Arial"/>
              </a:rPr>
              <a:t>البيت ينقسم على نفسه</a:t>
            </a:r>
          </a:p>
          <a:p>
            <a:pPr algn="r" rtl="1"/>
            <a:r>
              <a:rPr lang="ar-SA" sz="1200" dirty="0">
                <a:latin typeface="Arial"/>
                <a:cs typeface="Arial"/>
              </a:rPr>
              <a:t>• الوليد الثاني كان شاعراً، واشتهر باللهو والمجون، واضطهد أبناء عمومته. فقتلوه سنة 126هـ، وكانت أول مرة يقتل فيها الأمويون خليفتهم بأيديهم.</a:t>
            </a:r>
          </a:p>
          <a:p>
            <a:pPr algn="r" rtl="1"/>
            <a:r>
              <a:rPr lang="ar-SA" sz="1200" dirty="0">
                <a:latin typeface="Arial"/>
                <a:cs typeface="Arial"/>
              </a:rPr>
              <a:t>• يزيد الثالث لُقّب "الناقص" لأنه أنقص عطاء الجند، ومات بعد ستة أشهر.</a:t>
            </a:r>
          </a:p>
          <a:p>
            <a:pPr algn="r" rtl="1"/>
            <a:r>
              <a:rPr lang="ar-SA" sz="1200" dirty="0">
                <a:latin typeface="Arial"/>
                <a:cs typeface="Arial"/>
              </a:rPr>
              <a:t>• إبراهيم بن الوليد لم تكتمل بيعته، وخلعه مروان بن محمد.</a:t>
            </a:r>
          </a:p>
          <a:p>
            <a:pPr algn="r" rtl="1"/>
            <a:r>
              <a:rPr lang="ar-SA" sz="1200" dirty="0">
                <a:latin typeface="Arial"/>
                <a:cs typeface="Arial"/>
              </a:rPr>
              <a:t>• مروان الثاني كان قائداً عسكرياً فذاً لُقّب "الحمار" لصبره في الحروب، لكنه جاء متأخراً جداً. نقل العاصمة إلى حرّان، وقضى سنواته في إخماد ثورات الشام والعراق.</a:t>
            </a:r>
          </a:p>
          <a:p>
            <a:pPr algn="r" rtl="1"/>
            <a:r>
              <a:rPr lang="ar-SA" sz="1200" b="1" dirty="0">
                <a:latin typeface="Arial"/>
                <a:cs typeface="Arial"/>
              </a:rPr>
              <a:t>الثورة العباسية</a:t>
            </a:r>
          </a:p>
          <a:p>
            <a:pPr algn="r" rtl="1"/>
            <a:r>
              <a:rPr lang="ar-SA" sz="1200" dirty="0">
                <a:latin typeface="Arial"/>
                <a:cs typeface="Arial"/>
              </a:rPr>
              <a:t>بينما كان الأمويون يتقاتلون، كانت تُنسج في الخفاء دعوة سرية منذ عشرات السنين:</a:t>
            </a:r>
          </a:p>
          <a:p>
            <a:pPr algn="r" rtl="1"/>
            <a:r>
              <a:rPr lang="ar-SA" sz="1200" dirty="0">
                <a:latin typeface="Arial"/>
                <a:cs typeface="Arial"/>
              </a:rPr>
              <a:t>1. انطلقت من الحميمة جنوب الأردن، بقيادة بني العباس عمّ النبي ﷺ.</a:t>
            </a:r>
          </a:p>
          <a:p>
            <a:pPr algn="r" rtl="1"/>
            <a:r>
              <a:rPr lang="ar-SA" sz="1200" dirty="0">
                <a:latin typeface="Arial"/>
                <a:cs typeface="Arial"/>
              </a:rPr>
              <a:t>2. رفعت شعاراً ذكياً هو "الرضا من آل محمد"، فاستقطبت الشيعة والموالي الساخطين.</a:t>
            </a:r>
          </a:p>
          <a:p>
            <a:pPr algn="r" rtl="1"/>
            <a:r>
              <a:rPr lang="ar-SA" sz="1200" dirty="0">
                <a:latin typeface="Arial"/>
                <a:cs typeface="Arial"/>
              </a:rPr>
              <a:t>3. في رمضان 129هـ/747م رفع أبو مسلم الخراساني الرايات السود في مرو بخراسان.</a:t>
            </a:r>
          </a:p>
          <a:p>
            <a:pPr algn="r" rtl="1"/>
            <a:r>
              <a:rPr lang="ar-SA" sz="1200" dirty="0">
                <a:latin typeface="Arial"/>
                <a:cs typeface="Arial"/>
              </a:rPr>
              <a:t>4. زحفت الجيوش غرباً، وبويع أبو العباس السفاح خليفةً في الكوفة سنة 132هـ.</a:t>
            </a:r>
          </a:p>
          <a:p>
            <a:pPr algn="r" rtl="1"/>
            <a:r>
              <a:rPr lang="ar-SA" sz="1200" dirty="0">
                <a:latin typeface="Arial"/>
                <a:cs typeface="Arial"/>
              </a:rPr>
              <a:t>5. في معركة الزاب الكبرى (جمادى الآخرة 132هـ / يناير 750م) هزم عبد الله بن علي جيش مروان.</a:t>
            </a:r>
          </a:p>
          <a:p>
            <a:pPr algn="r" rtl="1"/>
            <a:r>
              <a:rPr lang="ar-SA" sz="1200" dirty="0">
                <a:latin typeface="Arial"/>
                <a:cs typeface="Arial"/>
              </a:rPr>
              <a:t>6. فرّ مروان إلى مصر، وقُتل في بوصير في ذي الحجة 132هـ / أغسطس 750م.</a:t>
            </a:r>
          </a:p>
          <a:p>
            <a:pPr algn="r" rtl="1"/>
            <a:r>
              <a:rPr lang="ar-SA" sz="1200" dirty="0">
                <a:latin typeface="Arial"/>
                <a:cs typeface="Arial"/>
              </a:rPr>
              <a:t>ثم جاءت مذبحة نهر أبي فطرس قرب يافا، إذ دعا عبد الله بن علي عشرات الأمراء الأمويين بعد أن أعطاهم الأمان، ثم قتلهم. ونُبشت قبور خلفائهم، باستثناء قبر عمر بن عبد العزيز حسب الروايات.</a:t>
            </a:r>
          </a:p>
          <a:p>
            <a:pPr algn="r" rtl="1"/>
            <a:r>
              <a:rPr lang="ar-SA" sz="1200" dirty="0">
                <a:latin typeface="Arial"/>
                <a:cs typeface="Arial"/>
              </a:rPr>
              <a:t>انتهت الدولة الأموية في المشرق بعد نحو تسعين عاماً و14 خليفة. لكن القصة لم تنتهِ.</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٦. الفصل الثاني: صقر قريش والأندلس (138–422هـ / 756–1031م)</a:t>
            </a:r>
          </a:p>
          <a:p>
            <a:pPr algn="r" rtl="1"/>
            <a:r>
              <a:rPr lang="ar-SA" sz="1200" dirty="0">
                <a:latin typeface="Arial"/>
                <a:cs typeface="Arial"/>
              </a:rPr>
              <a:t>نجا من المذبحة شاب في التاسعة عشرة، هو عبد الرحمن بن معاوية، حفيد هشام بن عبد الملك. عبر نهر الفرات سباحةً بينما قُتل أخوه الصغير أمام عينيه. ثم تنقّل متخفياً بين فلسطين ومصر والمغرب سنوات عدة، واحتمى بأخواله من قبيلة نفزة البربرية. وأرسل مولاه الوفيّ بدراً إلى الأندلس ليمهّد له.</a:t>
            </a:r>
          </a:p>
          <a:p>
            <a:pPr algn="r" rtl="1"/>
            <a:r>
              <a:rPr lang="ar-SA" sz="1200" dirty="0">
                <a:latin typeface="Arial"/>
                <a:cs typeface="Arial"/>
              </a:rPr>
              <a:t>• في سنة 138هـ عبر إلى الأندلس، وانتصر على واليها يوسف الفهري في معركة المصارة، ودخل قرطبة وأسس الإمارة الأموية.</a:t>
            </a:r>
          </a:p>
          <a:p>
            <a:pPr algn="r" rtl="1"/>
            <a:r>
              <a:rPr lang="ar-SA" sz="1200" dirty="0">
                <a:latin typeface="Arial"/>
                <a:cs typeface="Arial"/>
              </a:rPr>
              <a:t>• لُقّب "الداخل"، وسمّاه عدوه الخليفة العباسي أبو جعفر المنصور "صقر قريش" إعجاباً به.</a:t>
            </a:r>
          </a:p>
          <a:p>
            <a:pPr algn="r" rtl="1"/>
            <a:r>
              <a:rPr lang="ar-SA" sz="1200" dirty="0">
                <a:latin typeface="Arial"/>
                <a:cs typeface="Arial"/>
              </a:rPr>
              <a:t>• بدأ بناء جامع قرطبة الشهير.</a:t>
            </a:r>
          </a:p>
          <a:p>
            <a:pPr algn="r" rtl="1"/>
            <a:r>
              <a:rPr lang="ar-SA" sz="1200" dirty="0">
                <a:latin typeface="Arial"/>
                <a:cs typeface="Arial"/>
              </a:rPr>
              <a:t>• بعد قرنين، أعلن حفيده عبد الرحمن الثالث "الناصر لدين الله" الخلافة سنة 316هـ/929م، رداً على قيام الخلافة الفاطمية. بنى مدينة الزهراء، وصارت قرطبة أعظم مدن أوروبا.</a:t>
            </a:r>
          </a:p>
          <a:p>
            <a:pPr algn="r" rtl="1"/>
            <a:r>
              <a:rPr lang="ar-SA" sz="1200" dirty="0">
                <a:latin typeface="Arial"/>
                <a:cs typeface="Arial"/>
              </a:rPr>
              <a:t>• جمع ابنه الحكم المستنصر مكتبة قُدّرت بنحو 400 ألف مجلد.</a:t>
            </a:r>
          </a:p>
          <a:p>
            <a:pPr algn="r" rtl="1"/>
            <a:r>
              <a:rPr lang="ar-SA" sz="1200" dirty="0">
                <a:latin typeface="Arial"/>
                <a:cs typeface="Arial"/>
              </a:rPr>
              <a:t>• ثم صار الخليفة هشام المؤيد ألعوبةً بيد حاجبه القوي المنصور بن أبي عامر.</a:t>
            </a:r>
          </a:p>
          <a:p>
            <a:pPr algn="r" rtl="1"/>
            <a:r>
              <a:rPr lang="ar-SA" sz="1200" dirty="0">
                <a:latin typeface="Arial"/>
                <a:cs typeface="Arial"/>
              </a:rPr>
              <a:t>• اندلعت الفتنة سنة 399هـ، وأُلغيت الخلافة نهائياً سنة 422هـ/1031م، وتفرقت الأندلس إلى ملوك الطوائف.</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٧. الحصيلة: ما الذي تركه الأمويون؟</a:t>
            </a:r>
          </a:p>
          <a:p>
            <a:pPr algn="r" rtl="1"/>
            <a:r>
              <a:rPr lang="ar-SA" sz="1200" dirty="0">
                <a:latin typeface="Arial"/>
                <a:cs typeface="Arial"/>
              </a:rPr>
              <a:t>• الإنجازات — المآخذ</a:t>
            </a:r>
          </a:p>
          <a:p>
            <a:pPr algn="r" rtl="1"/>
            <a:r>
              <a:rPr lang="ar-SA" sz="1200" dirty="0">
                <a:latin typeface="Arial"/>
                <a:cs typeface="Arial"/>
              </a:rPr>
              <a:t>• أوسع دولة في عصرها، من الأطلسي وجبال البرانس إلى السند وحدود الصين — تحويل الخلافة إلى ملك وراثي</a:t>
            </a:r>
          </a:p>
          <a:p>
            <a:pPr algn="r" rtl="1"/>
            <a:r>
              <a:rPr lang="ar-SA" sz="1200" dirty="0">
                <a:latin typeface="Arial"/>
                <a:cs typeface="Arial"/>
              </a:rPr>
              <a:t>• تعريب الإدارة والعملة، فصارت العربية لغة حضارة وعلم — كربلاء ووقعة الحرّة وضرب الكعبة</a:t>
            </a:r>
          </a:p>
          <a:p>
            <a:pPr algn="r" rtl="1"/>
            <a:r>
              <a:rPr lang="ar-SA" sz="1200" dirty="0">
                <a:latin typeface="Arial"/>
                <a:cs typeface="Arial"/>
              </a:rPr>
              <a:t>• بناء جهاز دولة متكامل: دواوين وبريد وأسطول — التمييز ضد الموالي من غير العرب</a:t>
            </a:r>
          </a:p>
          <a:p>
            <a:pPr algn="r" rtl="1"/>
            <a:r>
              <a:rPr lang="ar-SA" sz="1200" dirty="0">
                <a:latin typeface="Arial"/>
                <a:cs typeface="Arial"/>
              </a:rPr>
              <a:t>• روائع العمارة: قبة الصخرة، الجامع الأموي، جامع قرطبة — تغذية العصبية القبلية بين قيس واليمن</a:t>
            </a:r>
          </a:p>
          <a:p>
            <a:pPr algn="r" rtl="1"/>
            <a:r>
              <a:rPr lang="ar-SA" sz="1200" dirty="0">
                <a:latin typeface="Arial"/>
                <a:cs typeface="Arial"/>
              </a:rPr>
              <a:t>• تنقيط المصحف وتدوين الحديث وإنشاء البيمارستانات — الصراعات الدموية داخل الأسرة الحاكمة</a:t>
            </a:r>
          </a:p>
          <a:p>
            <a:pPr algn="r" rtl="1"/>
            <a:r>
              <a:rPr lang="ar-SA" sz="1200" b="1" dirty="0">
                <a:latin typeface="Arial"/>
                <a:cs typeface="Arial"/>
              </a:rPr>
              <a:t>٨. لماذا سقطوا؟</a:t>
            </a:r>
          </a:p>
          <a:p>
            <a:pPr algn="r" rtl="1"/>
            <a:r>
              <a:rPr lang="ar-SA" sz="1200" dirty="0">
                <a:latin typeface="Arial"/>
                <a:cs typeface="Arial"/>
              </a:rPr>
              <a:t>1. نظام ولاية العهد المزدوجة، كأن يعهد الخليفة لاثنين متتاليين، فيولد الصراع على العرش.</a:t>
            </a:r>
          </a:p>
          <a:p>
            <a:pPr algn="r" rtl="1"/>
            <a:r>
              <a:rPr lang="ar-SA" sz="1200" dirty="0">
                <a:latin typeface="Arial"/>
                <a:cs typeface="Arial"/>
              </a:rPr>
              <a:t>2. العصبية القبلية بين قيس واليمن، التي مزّقت جيش الشام نفسه، وهو عمود الدولة.</a:t>
            </a:r>
          </a:p>
          <a:p>
            <a:pPr algn="r" rtl="1"/>
            <a:r>
              <a:rPr lang="ar-SA" sz="1200" dirty="0">
                <a:latin typeface="Arial"/>
                <a:cs typeface="Arial"/>
              </a:rPr>
              <a:t>3. سخط الموالي الذين أسلموا ولم يُعامَلوا كالعرب.</a:t>
            </a:r>
          </a:p>
          <a:p>
            <a:pPr algn="r" rtl="1"/>
            <a:r>
              <a:rPr lang="ar-SA" sz="1200" dirty="0">
                <a:latin typeface="Arial"/>
                <a:cs typeface="Arial"/>
              </a:rPr>
              <a:t>4. المعارضة الدائمة من الشيعة والخوارج.</a:t>
            </a:r>
          </a:p>
          <a:p>
            <a:pPr algn="r" rtl="1"/>
            <a:r>
              <a:rPr lang="ar-SA" sz="1200" dirty="0">
                <a:latin typeface="Arial"/>
                <a:cs typeface="Arial"/>
              </a:rPr>
              <a:t>5. استنزاف الحروب على حدود مترامية.</a:t>
            </a:r>
          </a:p>
          <a:p>
            <a:pPr algn="r" rtl="1"/>
            <a:r>
              <a:rPr lang="ar-SA" sz="1200" dirty="0">
                <a:latin typeface="Arial"/>
                <a:cs typeface="Arial"/>
              </a:rPr>
              <a:t>6. تنظيم الدعوة العباسية المحكم، وخزّانها البشري في خراسان.</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 من هم العباسيون؟</a:t>
            </a:r>
          </a:p>
          <a:p>
            <a:pPr algn="r" rtl="1"/>
            <a:r>
              <a:rPr lang="ar-SA" sz="1200" dirty="0">
                <a:latin typeface="Arial"/>
                <a:cs typeface="Arial"/>
              </a:rPr>
              <a:t>ينتسب العباسيون إلى العباس بن عبد المطلب، عمّ النبي ﷺ. وصلوا إلى الحكم بالثورة التي أسقطت الأمويين سنة 132هـ/750م. لم يكن ذلك مجرد تغيير أسرة حاكمة، بل تحوّل عميق في طبيعة الدولة كلها:</a:t>
            </a:r>
          </a:p>
          <a:p>
            <a:pPr algn="r" rtl="1"/>
            <a:r>
              <a:rPr lang="ar-SA" sz="1200" dirty="0">
                <a:latin typeface="Arial"/>
                <a:cs typeface="Arial"/>
              </a:rPr>
              <a:t>• انتقل مركز الثقل من الشام إلى العراق، ومن عاصمة متجهة نحو البحر المتوسط إلى عاصمة متجهة نحو فارس والشرق.</a:t>
            </a:r>
          </a:p>
          <a:p>
            <a:pPr algn="r" rtl="1"/>
            <a:r>
              <a:rPr lang="ar-SA" sz="1200" dirty="0">
                <a:latin typeface="Arial"/>
                <a:cs typeface="Arial"/>
              </a:rPr>
              <a:t>• كانت الدولة الأموية دولة عربية، فصارت دولة أممية، يتولى فيها الفرس ثم الترك أعلى المناصب.</a:t>
            </a:r>
          </a:p>
          <a:p>
            <a:pPr algn="r" rtl="1"/>
            <a:r>
              <a:rPr lang="ar-SA" sz="1200" dirty="0">
                <a:latin typeface="Arial"/>
                <a:cs typeface="Arial"/>
              </a:rPr>
              <a:t>• توقفت الفتوحات الكبرى تقريباً، وحلّت محلها التجارة والعلم والحضارة.</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dirty="0">
                <a:latin typeface="Arial"/>
                <a:cs typeface="Arial"/>
              </a:rPr>
              <a:t>عصور الخلافة العباسية: العصر الذهبي (132–232هـ) حيث الخليفة يحكم فعلياً؛ عصر النفوذ التركي (232–334هـ)؛ العصر البويهي (334–447هـ)؛ العصر السلجوقي (447–547هـ)؛ ثم استعادة السلطة في العراق (547–656هـ)؛ وأخيراً الخلافة الرمزية في القاهرة تحت المماليك (659–923هـ).</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 من هم العباسيون؟</a:t>
            </a:r>
          </a:p>
          <a:p>
            <a:pPr algn="r" rtl="1"/>
            <a:r>
              <a:rPr lang="ar-SA" sz="1200" dirty="0">
                <a:latin typeface="Arial"/>
                <a:cs typeface="Arial"/>
              </a:rPr>
              <a:t>ينتسب العباسيون إلى العباس بن عبد المطلب، عمّ النبي ﷺ. وصلوا إلى الحكم بالثورة التي أسقطت الأمويين سنة 132هـ/750م. لم يكن ذلك مجرد تغيير أسرة حاكمة، بل تحوّل عميق في طبيعة الدولة كلها:</a:t>
            </a:r>
          </a:p>
          <a:p>
            <a:pPr algn="r" rtl="1"/>
            <a:r>
              <a:rPr lang="ar-SA" sz="1200" dirty="0">
                <a:latin typeface="Arial"/>
                <a:cs typeface="Arial"/>
              </a:rPr>
              <a:t>• انتقل مركز الثقل من الشام إلى العراق، ومن عاصمة متجهة نحو البحر المتوسط إلى عاصمة متجهة نحو فارس والشرق.</a:t>
            </a:r>
          </a:p>
          <a:p>
            <a:pPr algn="r" rtl="1"/>
            <a:r>
              <a:rPr lang="ar-SA" sz="1200" dirty="0">
                <a:latin typeface="Arial"/>
                <a:cs typeface="Arial"/>
              </a:rPr>
              <a:t>• كانت الدولة الأموية دولة عربية، فصارت دولة أممية، يتولى فيها الفرس ثم الترك أعلى المناصب.</a:t>
            </a:r>
          </a:p>
          <a:p>
            <a:pPr algn="r" rtl="1"/>
            <a:r>
              <a:rPr lang="ar-SA" sz="1200" dirty="0">
                <a:latin typeface="Arial"/>
                <a:cs typeface="Arial"/>
              </a:rPr>
              <a:t>• توقفت الفتوحات الكبرى تقريباً، وحلّت محلها التجارة والعلم والحضارة.</a:t>
            </a:r>
          </a:p>
          <a:p>
            <a:pPr algn="r" rtl="1"/>
            <a:r>
              <a:rPr lang="ar-SA" sz="1200" b="1" dirty="0">
                <a:latin typeface="Arial"/>
                <a:cs typeface="Arial"/>
              </a:rPr>
              <a:t>٢. التأسيس: السفاح ثم المنصور</a:t>
            </a:r>
          </a:p>
          <a:p>
            <a:pPr algn="r" rtl="1"/>
            <a:r>
              <a:rPr lang="ar-SA" sz="1200" b="1" dirty="0">
                <a:latin typeface="Arial"/>
                <a:cs typeface="Arial"/>
              </a:rPr>
              <a:t>أبو العباس السفاح (132–136هـ)</a:t>
            </a:r>
          </a:p>
          <a:p>
            <a:pPr algn="r" rtl="1"/>
            <a:r>
              <a:rPr lang="ar-SA" sz="1200" dirty="0">
                <a:latin typeface="Arial"/>
                <a:cs typeface="Arial"/>
              </a:rPr>
              <a:t>حكم أربع سنوات قضاها في تصفية بقايا الأمويين وتثبيت الحكم. وفي عهده وقعت معركة طلاس سنة 133هـ/751م ضد الصين في آسيا الوسطى. وتقول الرواية الشائعة إن صناعة الورق انتقلت إلى العالم الإسلامي عبر أسرى صينيين من هذه المعركة، وسيكون للورق دور هائل في النهضة العلمية لاحقاً.</a:t>
            </a:r>
          </a:p>
          <a:p>
            <a:pPr algn="r" rtl="1"/>
            <a:r>
              <a:rPr lang="ar-SA" sz="1200" b="1" dirty="0">
                <a:latin typeface="Arial"/>
                <a:cs typeface="Arial"/>
              </a:rPr>
              <a:t>أبو جعفر المنصور (136–158هـ): المؤسس الحقيقي</a:t>
            </a:r>
          </a:p>
          <a:p>
            <a:pPr algn="r" rtl="1"/>
            <a:r>
              <a:rPr lang="ar-SA" sz="1200" dirty="0">
                <a:latin typeface="Arial"/>
                <a:cs typeface="Arial"/>
              </a:rPr>
              <a:t>كان صارماً، مقتصداً، وداهية سياسية. وأبرز ما فعله:</a:t>
            </a:r>
          </a:p>
          <a:p>
            <a:pPr algn="r" rtl="1"/>
            <a:r>
              <a:rPr lang="ar-SA" sz="1200" dirty="0">
                <a:latin typeface="Arial"/>
                <a:cs typeface="Arial"/>
              </a:rPr>
              <a:t>• تخلّص من كل منافس: قتل أبا مسلم الخراساني، صانع الثورة الذي صار نفوذه مخيفاً، وقضى على تمرد عمه عبد الله بن علي، وعلى ثورة محمد النفس الزكية وأخيه إبراهيم من آل علي سنة 145هـ. وهنا انكسر التحالف القديم بين العباسيين والعلويين، فالشيعة شعروا أن الثورة التي ساندوها سُرقت منهم.</a:t>
            </a:r>
          </a:p>
          <a:p>
            <a:pPr algn="r" rtl="1"/>
            <a:r>
              <a:rPr lang="ar-SA" sz="1200" dirty="0">
                <a:latin typeface="Arial"/>
                <a:cs typeface="Arial"/>
              </a:rPr>
              <a:t>• بنى بغداد بين سنتي 145 و149هـ (762–766م)، وسمّاها "مدينة السلام". كانت مدينة مستديرة لها أربعة أبواب، وفي وسطها قصر الخليفة ذو القبة الخضراء. وموقعها على دجلة قرب الفرات جعلها ملتقى تجارة العالم.</a:t>
            </a:r>
          </a:p>
          <a:p>
            <a:pPr algn="r" rtl="1"/>
            <a:r>
              <a:rPr lang="ar-SA" sz="1200" dirty="0">
                <a:latin typeface="Arial"/>
                <a:cs typeface="Arial"/>
              </a:rPr>
              <a:t>• اعتمد على البرامكة، وهم أسرة فارسية من بلخ، في إدارة الدولة.</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٣. العصر الذهبي (132–232هـ)</a:t>
            </a:r>
          </a:p>
          <a:p>
            <a:pPr algn="r" rtl="1"/>
            <a:r>
              <a:rPr lang="ar-SA" sz="1200" b="1" dirty="0">
                <a:latin typeface="Arial"/>
                <a:cs typeface="Arial"/>
              </a:rPr>
              <a:t>المهدي والهادي</a:t>
            </a:r>
          </a:p>
          <a:p>
            <a:pPr algn="r" rtl="1"/>
            <a:r>
              <a:rPr lang="ar-SA" sz="1200" dirty="0">
                <a:latin typeface="Arial"/>
                <a:cs typeface="Arial"/>
              </a:rPr>
              <a:t>كان المهدي ليّن السياسة، فأطلق السجناء وتصالح مع خصوم أبيه، وطارد الزنادقة. أما ابنه الهادي فحكم سنة واحدة ومات في ظروف غامضة.</a:t>
            </a:r>
          </a:p>
          <a:p>
            <a:pPr algn="r" rtl="1"/>
            <a:r>
              <a:rPr lang="ar-SA" sz="1200" b="1" dirty="0">
                <a:latin typeface="Arial"/>
                <a:cs typeface="Arial"/>
              </a:rPr>
              <a:t>هارون الرشيد (170–193هـ): قمّة المجد</a:t>
            </a:r>
          </a:p>
          <a:p>
            <a:pPr algn="r" rtl="1"/>
            <a:r>
              <a:rPr lang="ar-SA" sz="1200" dirty="0">
                <a:latin typeface="Arial"/>
                <a:cs typeface="Arial"/>
              </a:rPr>
              <a:t>عهده هو الصورة التي يتخيلها الناس حين يذكرون بغداد وقصص ألف ليلة وليلة:</a:t>
            </a:r>
          </a:p>
          <a:p>
            <a:pPr algn="r" rtl="1"/>
            <a:r>
              <a:rPr lang="ar-SA" sz="1200" dirty="0">
                <a:latin typeface="Arial"/>
                <a:cs typeface="Arial"/>
              </a:rPr>
              <a:t>• البرامكة في أوج سلطانهم: يحيى بن خالد وزيراً، وابناه جعفر والفضل. ثم جاءت "نكبة البرامكة" سنة 187هـ، فقُتل جعفر وسُجن الباقون فجأة. ولا يزال سببها الحقيقي موضع جدل بين المؤرخين.</a:t>
            </a:r>
          </a:p>
          <a:p>
            <a:pPr algn="r" rtl="1"/>
            <a:r>
              <a:rPr lang="ar-SA" sz="1200" dirty="0">
                <a:latin typeface="Arial"/>
                <a:cs typeface="Arial"/>
              </a:rPr>
              <a:t>• علاقات دولية: تبادل السفارات مع شارلمان ملك الفرنجة، وأهداه فيلاً وساعة مائية أدهشت أهل أوروبا.</a:t>
            </a:r>
          </a:p>
          <a:p>
            <a:pPr algn="r" rtl="1"/>
            <a:r>
              <a:rPr lang="ar-SA" sz="1200" dirty="0">
                <a:latin typeface="Arial"/>
                <a:cs typeface="Arial"/>
              </a:rPr>
              <a:t>• حروب مع الروم: حين نقض الإمبراطور نقفور الصلح، ردّ عليه الرشيد برسالته الشهيرة: "الجواب ما تراه لا ما تسمعه"، ثم خرج إليه بجيشه.</a:t>
            </a:r>
          </a:p>
          <a:p>
            <a:pPr algn="r" rtl="1"/>
            <a:r>
              <a:rPr lang="ar-SA" sz="1200" dirty="0">
                <a:latin typeface="Arial"/>
                <a:cs typeface="Arial"/>
              </a:rPr>
              <a:t>• أُنشئ أول مصنع للورق في بغداد، وبدأت "خزانة الحكمة" التي ستصير بيت الحكمة.</a:t>
            </a:r>
          </a:p>
          <a:p>
            <a:pPr algn="r" rtl="1"/>
            <a:r>
              <a:rPr lang="ar-SA" sz="1200" dirty="0">
                <a:latin typeface="Arial"/>
                <a:cs typeface="Arial"/>
              </a:rPr>
              <a:t>لكن الرشيد ارتكب الخطأ نفسه الذي أضعف الأمويين: قسّم ولاية العهد بين ابنيه الأمين والمأمون، وعلّق وثيقة العهد في الكعبة لتكون ملزمة.</a:t>
            </a:r>
          </a:p>
          <a:p>
            <a:pPr algn="r" rtl="1"/>
            <a:r>
              <a:rPr lang="ar-SA" sz="1200" b="1" dirty="0">
                <a:latin typeface="Arial"/>
                <a:cs typeface="Arial"/>
              </a:rPr>
              <a:t>الأمين والمأمون: الحرب بين الأخوين</a:t>
            </a:r>
          </a:p>
          <a:p>
            <a:pPr algn="r" rtl="1"/>
            <a:r>
              <a:rPr lang="ar-SA" sz="1200" dirty="0">
                <a:latin typeface="Arial"/>
                <a:cs typeface="Arial"/>
              </a:rPr>
              <a:t>بعد موت الرشيد سنة 193هـ، حاول الأمين حرمان المأمون من حقه، فاندلعت حرب أهلية. حاصر قائد المأمون طاهر بن الحسين بغداد شهوراً، ودُمّرت أجزاء كبيرة منها، وقُتل الأمين سنة 198هـ.</a:t>
            </a:r>
          </a:p>
          <a:p>
            <a:pPr algn="r" rtl="1"/>
            <a:r>
              <a:rPr lang="ar-SA" sz="1200" b="1" dirty="0">
                <a:latin typeface="Arial"/>
                <a:cs typeface="Arial"/>
              </a:rPr>
              <a:t>المأمون (198–218هـ): الخليفة العالِم</a:t>
            </a:r>
          </a:p>
          <a:p>
            <a:pPr algn="r" rtl="1"/>
            <a:r>
              <a:rPr lang="ar-SA" sz="1200" dirty="0">
                <a:latin typeface="Arial"/>
                <a:cs typeface="Arial"/>
              </a:rPr>
              <a:t>• ازدهر بيت الحكمة في عهده، وبلغت حركة الترجمة ذروتها، فنُقلت كتب الإغريق والفرس والهنود إلى العربية، وكان حنين بن إسحاق من أبرز المترجمين.</a:t>
            </a:r>
          </a:p>
          <a:p>
            <a:pPr algn="r" rtl="1"/>
            <a:r>
              <a:rPr lang="ar-SA" sz="1200" dirty="0">
                <a:latin typeface="Arial"/>
                <a:cs typeface="Arial"/>
              </a:rPr>
              <a:t>• وضع الخوارزمي علم الجبر في بيت الحكمة.</a:t>
            </a:r>
          </a:p>
          <a:p>
            <a:pPr algn="r" rtl="1"/>
            <a:r>
              <a:rPr lang="ar-SA" sz="1200" dirty="0">
                <a:latin typeface="Arial"/>
                <a:cs typeface="Arial"/>
              </a:rPr>
              <a:t>• أمر المأمون بقياس محيط الأرض في سهل سنجار.</a:t>
            </a:r>
          </a:p>
          <a:p>
            <a:pPr algn="r" rtl="1"/>
            <a:r>
              <a:rPr lang="ar-SA" sz="1200" dirty="0">
                <a:latin typeface="Arial"/>
                <a:cs typeface="Arial"/>
              </a:rPr>
              <a:t>• تبنّى مذهب المعتزلة، وفرض "المحنة"، أي امتحان العلماء في مسألة خلق القرآن. وكان أشهر من صمد فيها الإمام أحمد بن حنبل، الذي جُلد وسُجن في عهد المعتصم بعده.</a:t>
            </a:r>
          </a:p>
          <a:p>
            <a:pPr algn="r" rtl="1"/>
            <a:r>
              <a:rPr lang="ar-SA" sz="1200" b="1" dirty="0">
                <a:latin typeface="Arial"/>
                <a:cs typeface="Arial"/>
              </a:rPr>
              <a:t>إشعاع العصر الذهبي</a:t>
            </a:r>
          </a:p>
          <a:p>
            <a:pPr algn="r" rtl="1"/>
            <a:r>
              <a:rPr lang="ar-SA" sz="1200" dirty="0">
                <a:latin typeface="Arial"/>
                <a:cs typeface="Arial"/>
              </a:rPr>
              <a:t>• العلوم — الفقه والحديث — الأدب واللغة</a:t>
            </a:r>
          </a:p>
          <a:p>
            <a:pPr algn="r" rtl="1"/>
            <a:r>
              <a:rPr lang="ar-SA" sz="1200" dirty="0">
                <a:latin typeface="Arial"/>
                <a:cs typeface="Arial"/>
              </a:rPr>
              <a:t>• الخوارزمي في الجبر، الكندي في الفلسفة، الرازي في الطب، ثابت بن قرة في الرياضيات — الأئمة الأربعة: أبو حنيفة، مالك، الشافعي، أحمد. ثم البخاري ومسلم — سيبويه في النحو، الجاحظ في النثر، أبو نواس وأبو تمام في الشعر</a:t>
            </a:r>
          </a:p>
          <a:p>
            <a:pPr algn="r" rtl="1"/>
            <a:r>
              <a:rPr lang="ar-SA" sz="1200" b="1" dirty="0">
                <a:latin typeface="Arial"/>
                <a:cs typeface="Arial"/>
              </a:rPr>
              <a:t>المعتصم (218–227هـ): القرار الذي غيّر كل شيء</a:t>
            </a:r>
          </a:p>
          <a:p>
            <a:pPr algn="r" rtl="1"/>
            <a:r>
              <a:rPr lang="ar-SA" sz="1200" dirty="0">
                <a:latin typeface="Arial"/>
                <a:cs typeface="Arial"/>
              </a:rPr>
              <a:t>لم يعد المعتصم يثق بالعرب ولا بالخراسانيين، فاشترى آلاف المماليك الترك وجعلهم جيشه الخاص. ولما ضاق بهم أهل بغداد، بنى لهم مدينة جديدة هي سامراء سنة 221هـ/836م، وانتقلت إليها العاصمة.</a:t>
            </a:r>
          </a:p>
          <a:p>
            <a:pPr algn="r" rtl="1"/>
            <a:r>
              <a:rPr lang="ar-SA" sz="1200" dirty="0">
                <a:latin typeface="Arial"/>
                <a:cs typeface="Arial"/>
              </a:rPr>
              <a:t>وفي عهده كان فتح عمورية سنة 223هـ/838م. وتُروى قصة امرأة أسرها الروم فصاحت "وامعتصماه"، فجهّز جيشاً لنجدتها. وخلّد أبو تمام هذا الفتح في قصيدته الشهيرة التي تبدأ بقوله: "السيف أصدق إنباءً من الكتب".</a:t>
            </a:r>
          </a:p>
          <a:p>
            <a:pPr algn="r" rtl="1"/>
            <a:r>
              <a:rPr lang="ar-SA" sz="1200" dirty="0">
                <a:latin typeface="Arial"/>
                <a:cs typeface="Arial"/>
              </a:rPr>
              <a:t>لكن الترك الذين جاء بهم المعتصم لحمايته سيصبحون سادة أبنائه.</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٤. عصر النفوذ التركي (232–334هـ)</a:t>
            </a:r>
          </a:p>
          <a:p>
            <a:pPr algn="r" rtl="1"/>
            <a:r>
              <a:rPr lang="ar-SA" sz="1200" b="1" dirty="0">
                <a:latin typeface="Arial"/>
                <a:cs typeface="Arial"/>
              </a:rPr>
              <a:t>المتوكل ثم فوضى سامراء</a:t>
            </a:r>
          </a:p>
          <a:p>
            <a:pPr algn="r" rtl="1"/>
            <a:r>
              <a:rPr lang="ar-SA" sz="1200" dirty="0">
                <a:latin typeface="Arial"/>
                <a:cs typeface="Arial"/>
              </a:rPr>
              <a:t>أنهى المتوكل المحنة وأعاد المذهب السني إلى الواجهة. لكنه حاول تحجيم قادة الترك، فاغتالوه سنة 247هـ/861م بتواطؤ ابنه المنتصر. وبعدها بدأت "فوضى سامراء": تسع سنوات تداول فيها أربعة خلفاء، كان الترك يعيّنون الخليفة ويعزلونه ويقتلونه كما يشاؤون.</a:t>
            </a:r>
          </a:p>
          <a:p>
            <a:pPr algn="r" rtl="1"/>
            <a:r>
              <a:rPr lang="ar-SA" sz="1200" b="1" dirty="0">
                <a:latin typeface="Arial"/>
                <a:cs typeface="Arial"/>
              </a:rPr>
              <a:t>ثورة الزنج (255–270هـ)</a:t>
            </a:r>
          </a:p>
          <a:p>
            <a:pPr algn="r" rtl="1"/>
            <a:r>
              <a:rPr lang="ar-SA" sz="1200" dirty="0">
                <a:latin typeface="Arial"/>
                <a:cs typeface="Arial"/>
              </a:rPr>
              <a:t>ثار العبيد الأفارقة الذين يعملون في سباخ جنوب العراق بقيادة علي بن محمد، ونهبوا البصرة. ودامت الثورة نحو خمس عشرة سنة حتى قضى عليها الموفق، أخو الخليفة المعتمد وصاحب السلطة الفعلية. ثم عادت العاصمة إلى بغداد سنة 279هـ/892م.</a:t>
            </a:r>
          </a:p>
          <a:p>
            <a:pPr algn="r" rtl="1"/>
            <a:r>
              <a:rPr lang="ar-SA" sz="1200" b="1" dirty="0">
                <a:latin typeface="Arial"/>
                <a:cs typeface="Arial"/>
              </a:rPr>
              <a:t>الدولة تتفكك من أطرافها</a:t>
            </a:r>
          </a:p>
          <a:p>
            <a:pPr algn="r" rtl="1"/>
            <a:r>
              <a:rPr lang="ar-SA" sz="1200" dirty="0">
                <a:latin typeface="Arial"/>
                <a:cs typeface="Arial"/>
              </a:rPr>
              <a:t>بينما كان المركز ضعيفاً، استقل الولاة والثوار بالأقاليم واحداً تلو الآخر. أغلبهم ظل يعترف بالخليفة اسمياً، لكن الأموال والقرار صارت بأيديهم:</a:t>
            </a:r>
          </a:p>
          <a:p>
            <a:pPr algn="r" rtl="1"/>
            <a:r>
              <a:rPr lang="ar-SA" sz="1200" dirty="0">
                <a:latin typeface="Arial"/>
                <a:cs typeface="Arial"/>
              </a:rPr>
              <a:t>• الدولة — الإقليم — البداية</a:t>
            </a:r>
          </a:p>
          <a:p>
            <a:pPr algn="r" rtl="1"/>
            <a:r>
              <a:rPr lang="ar-SA" sz="1200" dirty="0">
                <a:latin typeface="Arial"/>
                <a:cs typeface="Arial"/>
              </a:rPr>
              <a:t>• الأمويون — الأندلس — 138هـ / 756م</a:t>
            </a:r>
          </a:p>
          <a:p>
            <a:pPr algn="r" rtl="1"/>
            <a:r>
              <a:rPr lang="ar-SA" sz="1200" dirty="0">
                <a:latin typeface="Arial"/>
                <a:cs typeface="Arial"/>
              </a:rPr>
              <a:t>• الرستميون — تاهرت في المغرب الأوسط (تيارت في الجزائر حالياً) — 160هـ / 776م</a:t>
            </a:r>
          </a:p>
          <a:p>
            <a:pPr algn="r" rtl="1"/>
            <a:r>
              <a:rPr lang="ar-SA" sz="1200" dirty="0">
                <a:latin typeface="Arial"/>
                <a:cs typeface="Arial"/>
              </a:rPr>
              <a:t>• الأدارسة — المغرب الأقصى — 172هـ / 788م</a:t>
            </a:r>
          </a:p>
          <a:p>
            <a:pPr algn="r" rtl="1"/>
            <a:r>
              <a:rPr lang="ar-SA" sz="1200" dirty="0">
                <a:latin typeface="Arial"/>
                <a:cs typeface="Arial"/>
              </a:rPr>
              <a:t>• الأغالبة — إفريقية (تونس) — 184هـ / 800م</a:t>
            </a:r>
          </a:p>
          <a:p>
            <a:pPr algn="r" rtl="1"/>
            <a:r>
              <a:rPr lang="ar-SA" sz="1200" dirty="0">
                <a:latin typeface="Arial"/>
                <a:cs typeface="Arial"/>
              </a:rPr>
              <a:t>• الطاهريون — خراسان — 205هـ / 821م</a:t>
            </a:r>
          </a:p>
          <a:p>
            <a:pPr algn="r" rtl="1"/>
            <a:r>
              <a:rPr lang="ar-SA" sz="1200" dirty="0">
                <a:latin typeface="Arial"/>
                <a:cs typeface="Arial"/>
              </a:rPr>
              <a:t>• الطولونيون — مصر والشام — 254هـ / 868م</a:t>
            </a:r>
          </a:p>
          <a:p>
            <a:pPr algn="r" rtl="1"/>
            <a:r>
              <a:rPr lang="ar-SA" sz="1200" dirty="0">
                <a:latin typeface="Arial"/>
                <a:cs typeface="Arial"/>
              </a:rPr>
              <a:t>• الفاطميون — إفريقية ثم مصر — 297هـ / 909م</a:t>
            </a:r>
          </a:p>
          <a:p>
            <a:pPr algn="r" rtl="1"/>
            <a:r>
              <a:rPr lang="ar-SA" sz="1200" dirty="0">
                <a:latin typeface="Arial"/>
                <a:cs typeface="Arial"/>
              </a:rPr>
              <a:t>والفاطميون كانوا أخطر هؤلاء جميعاً، لأنهم لم يكتفوا بالاستقلال، بل أعلنوا خلافة شيعية إسماعيلية منافسة. وقامت دعوتهم أصلاً على قبيلة كتامة الأمازيغية في جبال شرق الجزائر. ثم أعلن عبد الرحمن الثالث الخلافة في قرطبة سنة 316هـ، فصار في العالم الإسلامي ثلاث خلافات في وقت واحد.</a:t>
            </a:r>
          </a:p>
          <a:p>
            <a:pPr algn="r" rtl="1"/>
            <a:r>
              <a:rPr lang="ar-SA" sz="1200" b="1" dirty="0">
                <a:latin typeface="Arial"/>
                <a:cs typeface="Arial"/>
              </a:rPr>
              <a:t>المقتدر والقرامطة</a:t>
            </a:r>
          </a:p>
          <a:p>
            <a:pPr algn="r" rtl="1"/>
            <a:r>
              <a:rPr lang="ar-SA" sz="1200" dirty="0">
                <a:latin typeface="Arial"/>
                <a:cs typeface="Arial"/>
              </a:rPr>
              <a:t>تولى المقتدر الخلافة وهو في الثالثة عشرة، فحكمت الحاشية والنساء والقادة باسمه. وفي عهده هاجم القرامطة مكة في موسم الحج سنة 317هـ/930م، وقتلوا الحجاج، واقتلعوا الحجر الأسود وأخذوه إلى الأحساء، ولم يُعَد إلا بعد اثنين وعشرين عاماً.</a:t>
            </a:r>
          </a:p>
          <a:p>
            <a:pPr algn="r" rtl="1"/>
            <a:r>
              <a:rPr lang="ar-SA" sz="1200" dirty="0">
                <a:latin typeface="Arial"/>
                <a:cs typeface="Arial"/>
              </a:rPr>
              <a:t>ثم أنشأ الخليفة الراضي منصب "أمير الأمراء" سنة 324هـ، فسلّم صاحبه الجيش والمال والإدارة. ومنذ تلك اللحظة صار الخليفة رسمياً مجرد رمز ديني.</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٥. العصر البويهي (334–447هـ)</a:t>
            </a:r>
          </a:p>
          <a:p>
            <a:pPr algn="r" rtl="1"/>
            <a:r>
              <a:rPr lang="ar-SA" sz="1200" dirty="0">
                <a:latin typeface="Arial"/>
                <a:cs typeface="Arial"/>
              </a:rPr>
              <a:t>دخل أحمد بن بويه بغداد سنة 334هـ/945م، وهو من الديلم، أهل جبال شمال إيران، وتلقّب "معز الدولة". ثم خلع الخليفة المستكفي وسمل عينيه.</a:t>
            </a:r>
          </a:p>
          <a:p>
            <a:pPr algn="r" rtl="1"/>
            <a:r>
              <a:rPr lang="ar-SA" sz="1200" dirty="0">
                <a:latin typeface="Arial"/>
                <a:cs typeface="Arial"/>
              </a:rPr>
              <a:t>والمفارقة أن البويهيين كانوا شيعة، ومع ذلك أبقوا على الخلافة العباسية السنية. السبب سياسي: الخليفة العباسي الضعيف يمنحهم الشرعية أمام رعية أغلبها سني، أما الخليفة الفاطمي فكان سينافسهم على السلطة.</a:t>
            </a:r>
          </a:p>
          <a:p>
            <a:pPr algn="r" rtl="1"/>
            <a:r>
              <a:rPr lang="ar-SA" sz="1200" dirty="0">
                <a:latin typeface="Arial"/>
                <a:cs typeface="Arial"/>
              </a:rPr>
              <a:t>بلغت دولتهم ذروتها مع عضد الدولة، الذي بنى البيمارستان العضدي في بغداد. ثم حاول الخليفة القادر استعادة بعض الهيبة بإصدار "الاعتقاد القادري" دفاعاً عن عقيدة أهل السنة.</a:t>
            </a:r>
          </a:p>
          <a:p>
            <a:pPr algn="r" rtl="1"/>
            <a:r>
              <a:rPr lang="ar-SA" sz="1200" b="1" dirty="0">
                <a:latin typeface="Arial"/>
                <a:cs typeface="Arial"/>
              </a:rPr>
              <a:t>٦. العصر السلجوقي (447–547هـ)</a:t>
            </a:r>
          </a:p>
          <a:p>
            <a:pPr algn="r" rtl="1"/>
            <a:r>
              <a:rPr lang="ar-SA" sz="1200" b="1" dirty="0">
                <a:latin typeface="Arial"/>
                <a:cs typeface="Arial"/>
              </a:rPr>
              <a:t>طغرل بك: من منقذ إلى سيد جديد</a:t>
            </a:r>
          </a:p>
          <a:p>
            <a:pPr algn="r" rtl="1"/>
            <a:r>
              <a:rPr lang="ar-SA" sz="1200" dirty="0">
                <a:latin typeface="Arial"/>
                <a:cs typeface="Arial"/>
              </a:rPr>
              <a:t>السلاجقة قبيلة تركية سنية من آسيا الوسطى. دخل زعيمهم طغرل بك بغداد سنة 447هـ/1055م، وأنهى حكم البويهيين، ونال من الخليفة لقب "السلطان".</a:t>
            </a:r>
          </a:p>
          <a:p>
            <a:pPr algn="r" rtl="1"/>
            <a:r>
              <a:rPr lang="ar-SA" sz="1200" dirty="0">
                <a:latin typeface="Arial"/>
                <a:cs typeface="Arial"/>
              </a:rPr>
              <a:t>وبعد ثلاث سنوات تمرد القائد التركي البساسيري، فخطب للخليفة الفاطمي على منابر بغداد سنة كاملة. فعاد طغرل وقتله وأعاد الخليفة القائم إلى عرشه.</a:t>
            </a:r>
          </a:p>
          <a:p>
            <a:pPr algn="r" rtl="1"/>
            <a:r>
              <a:rPr lang="ar-SA" sz="1200" b="1" dirty="0">
                <a:latin typeface="Arial"/>
                <a:cs typeface="Arial"/>
              </a:rPr>
              <a:t>ألب أرسلان وملكشاه ونظام الملك</a:t>
            </a:r>
          </a:p>
          <a:p>
            <a:pPr algn="r" rtl="1"/>
            <a:r>
              <a:rPr lang="ar-SA" sz="1200" dirty="0">
                <a:latin typeface="Arial"/>
                <a:cs typeface="Arial"/>
              </a:rPr>
              <a:t>• معركة ملاذكرد سنة 463هـ/1071م: هزم ألب أرسلان الإمبراطور البيزنطي رومانوس الرابع وأسره. ففُتحت الأناضول أمام الترك، وهو التحول الذي سيقود بعد قرون إلى قيام الدولة العثمانية.</a:t>
            </a:r>
          </a:p>
          <a:p>
            <a:pPr algn="r" rtl="1"/>
            <a:r>
              <a:rPr lang="ar-SA" sz="1200" dirty="0">
                <a:latin typeface="Arial"/>
                <a:cs typeface="Arial"/>
              </a:rPr>
              <a:t>• الوزير نظام الملك أسس المدارس النظامية، وأشهرها نظامية بغداد سنة 459هـ، ودرّس فيها الإمام الغزالي.</a:t>
            </a:r>
          </a:p>
          <a:p>
            <a:pPr algn="r" rtl="1"/>
            <a:r>
              <a:rPr lang="ar-SA" sz="1200" dirty="0">
                <a:latin typeface="Arial"/>
                <a:cs typeface="Arial"/>
              </a:rPr>
              <a:t>• اغتيل نظام الملك سنة 485هـ على يد الحشاشين، وهم الفرقة الإسماعيلية النزارية التي اتخذت من قلعة ألموت مقراً لها. ومات ملكشاه بعده بأسابيع، فتمزقت الدولة السلجوقية بين ورثته.</a:t>
            </a:r>
          </a:p>
          <a:p>
            <a:pPr algn="r" rtl="1"/>
            <a:r>
              <a:rPr lang="ar-SA" sz="1200" b="1" dirty="0">
                <a:latin typeface="Arial"/>
                <a:cs typeface="Arial"/>
              </a:rPr>
              <a:t>الحروب الصليبية</a:t>
            </a:r>
          </a:p>
          <a:p>
            <a:pPr algn="r" rtl="1"/>
            <a:r>
              <a:rPr lang="ar-SA" sz="1200" dirty="0">
                <a:latin typeface="Arial"/>
                <a:cs typeface="Arial"/>
              </a:rPr>
              <a:t>وصل الصليبيون إلى المشرق والسلاجقة يتقاتلون فيما بينهم، فسقطت القدس سنة 492هـ/1099م. ولم تأتِ المقاومة من بغداد، بل من أمراء الأطراف: عماد الدين زنكي، ثم ابنه نور الدين محمود، ثم صلاح الدين الأيوبي.</a:t>
            </a:r>
          </a:p>
          <a:p>
            <a:pPr algn="r" rtl="1"/>
            <a:r>
              <a:rPr lang="ar-SA" sz="1200" dirty="0">
                <a:latin typeface="Arial"/>
                <a:cs typeface="Arial"/>
              </a:rPr>
              <a:t>وفي سنة 567هـ/1171م أنهى صلاح الدين الدولة الفاطمية، وأعاد الخطبة للخليفة العباسي في مصر. ثم انتصر في حطين واسترد القدس سنة 583هـ/1187م.</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٧. النهضة الأخيرة (547–656هـ)</a:t>
            </a:r>
          </a:p>
          <a:p>
            <a:pPr algn="r" rtl="1"/>
            <a:r>
              <a:rPr lang="ar-SA" sz="1200" dirty="0">
                <a:latin typeface="Arial"/>
                <a:cs typeface="Arial"/>
              </a:rPr>
              <a:t>بعد موت السلطان السلجوقي مسعود، استعاد الخليفة المقتفي السيطرة على العراق، وصمد أمام حصار سلجوقي لبغداد سنة 552هـ.</a:t>
            </a:r>
          </a:p>
          <a:p>
            <a:pPr algn="r" rtl="1"/>
            <a:r>
              <a:rPr lang="ar-SA" sz="1200" dirty="0">
                <a:latin typeface="Arial"/>
                <a:cs typeface="Arial"/>
              </a:rPr>
              <a:t>ثم جاء الناصر لدين الله (575–622هـ)، وهو أطول الخلفاء العباسيين حكماً، إذ حكم نحو 47 سنة. كان سياسياً بارعاً:</a:t>
            </a:r>
          </a:p>
          <a:p>
            <a:pPr algn="r" rtl="1"/>
            <a:r>
              <a:rPr lang="ar-SA" sz="1200" dirty="0">
                <a:latin typeface="Arial"/>
                <a:cs typeface="Arial"/>
              </a:rPr>
              <a:t>• تحالف مع الخوارزميين حتى قُتل آخر سلاطين السلاجقة في العراق سنة 590هـ.</a:t>
            </a:r>
          </a:p>
          <a:p>
            <a:pPr algn="r" rtl="1"/>
            <a:r>
              <a:rPr lang="ar-SA" sz="1200" dirty="0">
                <a:latin typeface="Arial"/>
                <a:cs typeface="Arial"/>
              </a:rPr>
              <a:t>• أعاد تنظيم "الفتوة" وجعل نفسه رأسها، ليربط بها الأمراء والنخب.</a:t>
            </a:r>
          </a:p>
          <a:p>
            <a:pPr algn="r" rtl="1"/>
            <a:r>
              <a:rPr lang="ar-SA" sz="1200" dirty="0">
                <a:latin typeface="Arial"/>
                <a:cs typeface="Arial"/>
              </a:rPr>
              <a:t>• أعاد للخلافة هيبة سياسية حقيقية في العراق.</a:t>
            </a:r>
          </a:p>
          <a:p>
            <a:pPr algn="r" rtl="1"/>
            <a:r>
              <a:rPr lang="ar-SA" sz="1200" dirty="0">
                <a:latin typeface="Arial"/>
                <a:cs typeface="Arial"/>
              </a:rPr>
              <a:t>ثم بنى الخليفة المستنصر المدرسة المستنصرية سنة 631هـ، ولا يزال مبناها قائماً في بغداد إلى اليوم.</a:t>
            </a:r>
          </a:p>
          <a:p>
            <a:pPr algn="r" rtl="1"/>
            <a:r>
              <a:rPr lang="ar-SA" sz="1200" b="1" dirty="0">
                <a:latin typeface="Arial"/>
                <a:cs typeface="Arial"/>
              </a:rPr>
              <a:t>٨. الكارثة: سقوط بغداد سنة 656هـ</a:t>
            </a:r>
          </a:p>
          <a:p>
            <a:pPr algn="r" rtl="1"/>
            <a:r>
              <a:rPr lang="ar-SA" sz="1200" dirty="0">
                <a:latin typeface="Arial"/>
                <a:cs typeface="Arial"/>
              </a:rPr>
              <a:t>كان آخر خلفاء بغداد، المستعصم بالله (640–656هـ)، ضعيفاً ومحاطاً ببلاط منقسم على نفسه. وفي الشرق كان المغول قد اجتاحوا الدولة الخوارزمية.</a:t>
            </a:r>
          </a:p>
          <a:p>
            <a:pPr algn="r" rtl="1"/>
            <a:r>
              <a:rPr lang="ar-SA" sz="1200" dirty="0">
                <a:latin typeface="Arial"/>
                <a:cs typeface="Arial"/>
              </a:rPr>
              <a:t>1. سنة 654هـ دمّر هولاكو، حفيد جنكيز خان، قلاع الحشاشين في ألموت.</a:t>
            </a:r>
          </a:p>
          <a:p>
            <a:pPr algn="r" rtl="1"/>
            <a:r>
              <a:rPr lang="ar-SA" sz="1200" dirty="0">
                <a:latin typeface="Arial"/>
                <a:cs typeface="Arial"/>
              </a:rPr>
              <a:t>2. طالب الخليفة بالخضوع وهدم أسوار بغداد، فردّ المستعصم بتهديد لم يكن يملك ما يسنده.</a:t>
            </a:r>
          </a:p>
          <a:p>
            <a:pPr algn="r" rtl="1"/>
            <a:r>
              <a:rPr lang="ar-SA" sz="1200" dirty="0">
                <a:latin typeface="Arial"/>
                <a:cs typeface="Arial"/>
              </a:rPr>
              <a:t>3. في محرم 656هـ (يناير 1258م) حوصرت بغداد من كل الجهات.</a:t>
            </a:r>
          </a:p>
          <a:p>
            <a:pPr algn="r" rtl="1"/>
            <a:r>
              <a:rPr lang="ar-SA" sz="1200" dirty="0">
                <a:latin typeface="Arial"/>
                <a:cs typeface="Arial"/>
              </a:rPr>
              <a:t>4. في صفر 656هـ (فبراير 1258م) سقطت المدينة واستُبيحت أسابيع عدة.</a:t>
            </a:r>
          </a:p>
          <a:p>
            <a:pPr algn="r" rtl="1"/>
            <a:r>
              <a:rPr lang="ar-SA" sz="1200" dirty="0">
                <a:latin typeface="Arial"/>
                <a:cs typeface="Arial"/>
              </a:rPr>
              <a:t>5. قُتل الخليفة. وتقول الرواية المشهورة إنه لُفّ في بساط ورُفس بالخيول، لأن المغول كانوا يتجنبون إراقة دم الملوك.</a:t>
            </a:r>
          </a:p>
          <a:p>
            <a:pPr algn="r" rtl="1"/>
            <a:r>
              <a:rPr lang="ar-SA" sz="1200" dirty="0">
                <a:latin typeface="Arial"/>
                <a:cs typeface="Arial"/>
              </a:rPr>
              <a:t>قدّرت المصادر القديمة القتلى بمئات الآلاف، وفي ذلك مبالغة على الأرجح، لكن المؤكد أنها كانت مذبحة هائلة. ودُمّرت المكتبات، ومنها بيت الحكمة. وتروي الأسطورة أن دجلة اسودّ من حبر الكتب الملقاة فيه.</a:t>
            </a:r>
          </a:p>
          <a:p>
            <a:pPr algn="r" rtl="1"/>
            <a:r>
              <a:rPr lang="ar-SA" sz="1200" dirty="0">
                <a:latin typeface="Arial"/>
                <a:cs typeface="Arial"/>
              </a:rPr>
              <a:t>أما الوزير ابن العلقمي، فتتهمه مصادر سنية كثيرة بالتواطؤ مع المغول، لكن مؤرخين آخرين يشككون في هذه الرواية، فالمسألة لا تزال موضع جدل.</a:t>
            </a:r>
          </a:p>
          <a:p>
            <a:pPr algn="r" rtl="1"/>
            <a:r>
              <a:rPr lang="ar-SA" sz="1200" dirty="0">
                <a:latin typeface="Arial"/>
                <a:cs typeface="Arial"/>
              </a:rPr>
              <a:t>انتهت بذلك الخلافة العباسية في العراق بعد 524 سنة هجرية، و37 خليفة.</a:t>
            </a:r>
          </a:p>
          <a:p>
            <a:pPr algn="r" rtl="1"/>
            <a:r>
              <a:rPr lang="ar-SA" sz="1200" b="1" dirty="0">
                <a:latin typeface="Arial"/>
                <a:cs typeface="Arial"/>
              </a:rPr>
              <a:t>٩. الخلافة الظلّ في القاهرة (659–923هـ)</a:t>
            </a:r>
          </a:p>
          <a:p>
            <a:pPr algn="r" rtl="1"/>
            <a:r>
              <a:rPr lang="ar-SA" sz="1200" dirty="0">
                <a:latin typeface="Arial"/>
                <a:cs typeface="Arial"/>
              </a:rPr>
              <a:t>بعد أن أوقف المماليك زحف المغول في عين جالوت سنة 658هـ/1260م، أراد السلطان الظاهر بيبرس شرعية دينية لحكمه. فاستقدم أميراً عباسياً نجا من المذبحة، وبايعه خليفةً في القاهرة سنة 659هـ/1261م.</a:t>
            </a:r>
          </a:p>
          <a:p>
            <a:pPr algn="r" rtl="1"/>
            <a:r>
              <a:rPr lang="ar-SA" sz="1200" dirty="0">
                <a:latin typeface="Arial"/>
                <a:cs typeface="Arial"/>
              </a:rPr>
              <a:t>استمرت هذه الخلافة نحو قرنين ونصف. كان الخليفة يقلّد السلطان المملوكي الحكم، ويظهر في المراسم الرسمية، لكنه لا يملك أي سلطة حقيقية.</a:t>
            </a:r>
          </a:p>
          <a:p>
            <a:pPr algn="r" rtl="1"/>
            <a:r>
              <a:rPr lang="ar-SA" sz="1200" dirty="0">
                <a:latin typeface="Arial"/>
                <a:cs typeface="Arial"/>
              </a:rPr>
              <a:t>وانتهت سنة 923هـ/1517م، حين فتح السلطان العثماني سليم الأول مصر، وأخذ الخليفة المتوكل على الله الثالث معه إلى إسطنبول. ثم صار العثمانيون لاحقاً يحملون لقب الخلافة، حتى أُلغيت نهائياً سنة 1924م.</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١٠. مقارنة: الأمويون والعباسيون</a:t>
            </a:r>
          </a:p>
          <a:p>
            <a:pPr algn="r" rtl="1"/>
            <a:r>
              <a:rPr lang="ar-SA" sz="1200" dirty="0">
                <a:latin typeface="Arial"/>
                <a:cs typeface="Arial"/>
              </a:rPr>
              <a:t>• الأمويون — العباسيون</a:t>
            </a:r>
          </a:p>
          <a:p>
            <a:pPr algn="r" rtl="1"/>
            <a:r>
              <a:rPr lang="ar-SA" sz="1200" dirty="0">
                <a:latin typeface="Arial"/>
                <a:cs typeface="Arial"/>
              </a:rPr>
              <a:t>• العاصمة — دمشق — بغداد، ثم سامراء، ثم بغداد</a:t>
            </a:r>
          </a:p>
          <a:p>
            <a:pPr algn="r" rtl="1"/>
            <a:r>
              <a:rPr lang="ar-SA" sz="1200" dirty="0">
                <a:latin typeface="Arial"/>
                <a:cs typeface="Arial"/>
              </a:rPr>
              <a:t>• طابع الدولة — عربي — أممي: فرس وترك وعرب</a:t>
            </a:r>
          </a:p>
          <a:p>
            <a:pPr algn="r" rtl="1"/>
            <a:r>
              <a:rPr lang="ar-SA" sz="1200" dirty="0">
                <a:latin typeface="Arial"/>
                <a:cs typeface="Arial"/>
              </a:rPr>
              <a:t>• القوة العسكرية — قبائل الشام العربية — الخراسانيون، ثم المماليك الترك</a:t>
            </a:r>
          </a:p>
          <a:p>
            <a:pPr algn="r" rtl="1"/>
            <a:r>
              <a:rPr lang="ar-SA" sz="1200" dirty="0">
                <a:latin typeface="Arial"/>
                <a:cs typeface="Arial"/>
              </a:rPr>
              <a:t>• الأولوية — الفتوحات والتوسع — العلم والتجارة والحضارة</a:t>
            </a:r>
          </a:p>
          <a:p>
            <a:pPr algn="r" rtl="1"/>
            <a:r>
              <a:rPr lang="ar-SA" sz="1200" dirty="0">
                <a:latin typeface="Arial"/>
                <a:cs typeface="Arial"/>
              </a:rPr>
              <a:t>• المدة — نحو 90 سنة — نحو 508 سنوات في العراق، و256 في القاهرة</a:t>
            </a:r>
          </a:p>
          <a:p>
            <a:pPr algn="r" rtl="1"/>
            <a:r>
              <a:rPr lang="ar-SA" sz="1200" dirty="0">
                <a:latin typeface="Arial"/>
                <a:cs typeface="Arial"/>
              </a:rPr>
              <a:t>• النهاية — الثورة العباسية — الغزو المغولي، ثم العثمانيون</a:t>
            </a:r>
          </a:p>
          <a:p>
            <a:pPr algn="r" rtl="1"/>
            <a:r>
              <a:rPr lang="ar-SA" sz="1200" b="1" dirty="0">
                <a:latin typeface="Arial"/>
                <a:cs typeface="Arial"/>
              </a:rPr>
              <a:t>١١. لماذا ضعفوا ثم سقطوا؟</a:t>
            </a:r>
          </a:p>
          <a:p>
            <a:pPr algn="r" rtl="1"/>
            <a:r>
              <a:rPr lang="ar-SA" sz="1200" dirty="0">
                <a:latin typeface="Arial"/>
                <a:cs typeface="Arial"/>
              </a:rPr>
              <a:t>1. الاعتماد على جيوش أجنبية مرتزقة: بدأ بالترك في عهد المعتصم، فصار الحراس أسياداً يعيّنون الخلفاء ويقتلونهم.</a:t>
            </a:r>
          </a:p>
          <a:p>
            <a:pPr algn="r" rtl="1"/>
            <a:r>
              <a:rPr lang="ar-SA" sz="1200" dirty="0">
                <a:latin typeface="Arial"/>
                <a:cs typeface="Arial"/>
              </a:rPr>
              <a:t>2. اتساع الدولة مع بطء الاتصالات، مما سهّل استقلال الولاة في الأطراف.</a:t>
            </a:r>
          </a:p>
          <a:p>
            <a:pPr algn="r" rtl="1"/>
            <a:r>
              <a:rPr lang="ar-SA" sz="1200" dirty="0">
                <a:latin typeface="Arial"/>
                <a:cs typeface="Arial"/>
              </a:rPr>
              <a:t>3. الصراعات على العرش، بدءاً من حرب الأمين والمأمون.</a:t>
            </a:r>
          </a:p>
          <a:p>
            <a:pPr algn="r" rtl="1"/>
            <a:r>
              <a:rPr lang="ar-SA" sz="1200" dirty="0">
                <a:latin typeface="Arial"/>
                <a:cs typeface="Arial"/>
              </a:rPr>
              <a:t>4. الانقسامات المذهبية: المحنة، والقرامطة، والخلافة الفاطمية المنافسة.</a:t>
            </a:r>
          </a:p>
          <a:p>
            <a:pPr algn="r" rtl="1"/>
            <a:r>
              <a:rPr lang="ar-SA" sz="1200" dirty="0">
                <a:latin typeface="Arial"/>
                <a:cs typeface="Arial"/>
              </a:rPr>
              <a:t>5. انهيار الاقتصاد: خراب أراضي السواد الزراعية في العراق، وثورة الزنج.</a:t>
            </a:r>
          </a:p>
          <a:p>
            <a:pPr algn="r" rtl="1"/>
            <a:r>
              <a:rPr lang="ar-SA" sz="1200" dirty="0">
                <a:latin typeface="Arial"/>
                <a:cs typeface="Arial"/>
              </a:rPr>
              <a:t>6. ضربة خارجية ساحقة هي الغزو المغولي، جاءت على دولة كانت أصلاً منهكة.</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 الجذور: قبيلة على الحدود</a:t>
            </a:r>
          </a:p>
          <a:p>
            <a:pPr algn="r" rtl="1"/>
            <a:r>
              <a:rPr lang="ar-SA" sz="1200" dirty="0">
                <a:latin typeface="Arial"/>
                <a:cs typeface="Arial"/>
              </a:rPr>
              <a:t>بعد أن هزم المغول سلاجقة الروم في معركة كوسه داغ سنة 641هـ/1243م، تفككت الأناضول إلى إمارات تركية صغيرة تسمى "البيليكات". وكانت إحداها إمارة صغيرة قرب بلدة سوغوت في شمال غرب الأناضول، على حدود الدولة البيزنطية مباشرة. يقودها أرطغرل، ثم ابنه عثمان، وتنتسب حسب الرواية التقليدية إلى قبيلة قايي من الأتراك الأوغوز.</a:t>
            </a:r>
          </a:p>
          <a:p>
            <a:pPr algn="r" rtl="1"/>
            <a:r>
              <a:rPr lang="ar-SA" sz="1200" dirty="0">
                <a:latin typeface="Arial"/>
                <a:cs typeface="Arial"/>
              </a:rPr>
              <a:t>وقد كان موقع هذه الإمارة سرّ صعودها. فهي إمارة "ثغر" تواجه البيزنطيين، فاجتذبت المجاهدين والمغامرين والدراويش من كل الأناضول.</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dirty="0">
                <a:latin typeface="Arial"/>
                <a:cs typeface="Arial"/>
              </a:rPr>
              <a:t>المراحل الخمس: النشأة والتأسيس (1299–1453م)، الفتح والذروة (1453–1566م)، الركود والاضطراب (1566–1699م)، التراجع أمام أوروبا (1699–1839م)، الإصلاح والانهيار (1839–1922م).</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 الجذور: قبيلة على الحدود</a:t>
            </a:r>
          </a:p>
          <a:p>
            <a:pPr algn="r" rtl="1"/>
            <a:r>
              <a:rPr lang="ar-SA" sz="1200" dirty="0">
                <a:latin typeface="Arial"/>
                <a:cs typeface="Arial"/>
              </a:rPr>
              <a:t>بعد أن هزم المغول سلاجقة الروم في معركة كوسه داغ سنة 641هـ/1243م، تفككت الأناضول إلى إمارات تركية صغيرة تسمى "البيليكات". وكانت إحداها إمارة صغيرة قرب بلدة سوغوت في شمال غرب الأناضول، على حدود الدولة البيزنطية مباشرة. يقودها أرطغرل، ثم ابنه عثمان، وتنتسب حسب الرواية التقليدية إلى قبيلة قايي من الأتراك الأوغوز.</a:t>
            </a:r>
          </a:p>
          <a:p>
            <a:pPr algn="r" rtl="1"/>
            <a:r>
              <a:rPr lang="ar-SA" sz="1200" dirty="0">
                <a:latin typeface="Arial"/>
                <a:cs typeface="Arial"/>
              </a:rPr>
              <a:t>وقد كان موقع هذه الإمارة سرّ صعودها. فهي إمارة "ثغر" تواجه البيزنطيين، فاجتذبت المجاهدين والمغامرين والدراويش من كل الأناضول.</a:t>
            </a:r>
          </a:p>
          <a:p>
            <a:pPr algn="r" rtl="1"/>
            <a:r>
              <a:rPr lang="ar-SA" sz="1200" b="1" dirty="0">
                <a:latin typeface="Arial"/>
                <a:cs typeface="Arial"/>
              </a:rPr>
              <a:t>٢. التأسيس (699–857هـ)</a:t>
            </a:r>
          </a:p>
          <a:p>
            <a:pPr algn="r" rtl="1"/>
            <a:r>
              <a:rPr lang="ar-SA" sz="1200" b="1" dirty="0">
                <a:latin typeface="Arial"/>
                <a:cs typeface="Arial"/>
              </a:rPr>
              <a:t>عثمان الأول: المؤسس</a:t>
            </a:r>
          </a:p>
          <a:p>
            <a:pPr algn="r" rtl="1"/>
            <a:r>
              <a:rPr lang="ar-SA" sz="1200" dirty="0">
                <a:latin typeface="Arial"/>
                <a:cs typeface="Arial"/>
              </a:rPr>
              <a:t>بدأ يوسّع إمارته على حساب البيزنطيين نحو سنة 699هـ/1299م، وهو التاريخ المعتمد تقليدياً لقيام الدولة. وتروي الأسطورة أنه رأى في منامه شجرة تخرج من صدره وتظلل العالم، ففسّرها له الشيخ إده بالي بأن الله سيعطيه وذريته ملكاً عظيماً، وزوّجه ابنته. ومنه أخذت الدولة اسمها.</a:t>
            </a:r>
          </a:p>
          <a:p>
            <a:pPr algn="r" rtl="1"/>
            <a:r>
              <a:rPr lang="ar-SA" sz="1200" b="1" dirty="0">
                <a:latin typeface="Arial"/>
                <a:cs typeface="Arial"/>
              </a:rPr>
              <a:t>أورخان: من إمارة إلى دولة</a:t>
            </a:r>
          </a:p>
          <a:p>
            <a:pPr algn="r" rtl="1"/>
            <a:r>
              <a:rPr lang="ar-SA" sz="1200" dirty="0">
                <a:latin typeface="Arial"/>
                <a:cs typeface="Arial"/>
              </a:rPr>
              <a:t>• فتح بورصة سنة 726هـ/1326م وجعلها أول عاصمة، ثم فتح إزنيق.</a:t>
            </a:r>
          </a:p>
          <a:p>
            <a:pPr algn="r" rtl="1"/>
            <a:r>
              <a:rPr lang="ar-SA" sz="1200" dirty="0">
                <a:latin typeface="Arial"/>
                <a:cs typeface="Arial"/>
              </a:rPr>
              <a:t>• سكّ أول عملة عثمانية، وأسس أول مدرسة عثمانية في إزنيق.</a:t>
            </a:r>
          </a:p>
          <a:p>
            <a:pPr algn="r" rtl="1"/>
            <a:r>
              <a:rPr lang="ar-SA" sz="1200" dirty="0">
                <a:latin typeface="Arial"/>
                <a:cs typeface="Arial"/>
              </a:rPr>
              <a:t>• عبر جيشه إلى أوروبا لأول مرة، واستقر في غاليبولي سنة 1354م.</a:t>
            </a:r>
          </a:p>
          <a:p>
            <a:pPr algn="r" rtl="1"/>
            <a:r>
              <a:rPr lang="ar-SA" sz="1200" b="1" dirty="0">
                <a:latin typeface="Arial"/>
                <a:cs typeface="Arial"/>
              </a:rPr>
              <a:t>مراد الأول: قدمٌ ثابتة في أوروبا</a:t>
            </a:r>
          </a:p>
          <a:p>
            <a:pPr algn="r" rtl="1"/>
            <a:r>
              <a:rPr lang="ar-SA" sz="1200" dirty="0">
                <a:latin typeface="Arial"/>
                <a:cs typeface="Arial"/>
              </a:rPr>
              <a:t>• فتح أدرنة ونقل إليها العاصمة، فصارت الدولة أوروبية بقدر ما هي آسيوية.</a:t>
            </a:r>
          </a:p>
          <a:p>
            <a:pPr algn="r" rtl="1"/>
            <a:r>
              <a:rPr lang="ar-SA" sz="1200" dirty="0">
                <a:latin typeface="Arial"/>
                <a:cs typeface="Arial"/>
              </a:rPr>
              <a:t>• نظّم "الدوشيرمة" و"الإنكشارية"، وسيأتي شرحهما بعد قليل.</a:t>
            </a:r>
          </a:p>
          <a:p>
            <a:pPr algn="r" rtl="1"/>
            <a:r>
              <a:rPr lang="ar-SA" sz="1200" dirty="0">
                <a:latin typeface="Arial"/>
                <a:cs typeface="Arial"/>
              </a:rPr>
              <a:t>• انتصر على الصرب في معركة قوصوه سنة 791هـ/1389م، لكنه قُتل بعد المعركة على يد نبيل صربي، فكان أول سلطان عثماني يُقتل في ساحة الحرب.</a:t>
            </a:r>
          </a:p>
          <a:p>
            <a:pPr algn="r" rtl="1"/>
            <a:r>
              <a:rPr lang="ar-SA" sz="1200" b="1" dirty="0">
                <a:latin typeface="Arial"/>
                <a:cs typeface="Arial"/>
              </a:rPr>
              <a:t>بايزيد الأول "الصاعقة": الصعود ثم السقوط المدوّي</a:t>
            </a:r>
          </a:p>
          <a:p>
            <a:pPr algn="r" rtl="1"/>
            <a:r>
              <a:rPr lang="ar-SA" sz="1200" dirty="0">
                <a:latin typeface="Arial"/>
                <a:cs typeface="Arial"/>
              </a:rPr>
              <a:t>لُقّب "يلدرم" أي الصاعقة لسرعة حركة جيوشه. هزم حملة صليبية أوروبية كبرى في نيكوبوليس سنة 798هـ/1396م، وحاصر القسطنطينية.</a:t>
            </a:r>
          </a:p>
          <a:p>
            <a:pPr algn="r" rtl="1"/>
            <a:r>
              <a:rPr lang="ar-SA" sz="1200" dirty="0">
                <a:latin typeface="Arial"/>
                <a:cs typeface="Arial"/>
              </a:rPr>
              <a:t>لكنه اصطدم بتيمورلنك، الفاتح المغولي التركي القادم من آسيا الوسطى، فهُزم هزيمة ساحقة في معركة أنقرة سنة 804هـ/1402م، وأُسر ومات في الأسر.</a:t>
            </a:r>
          </a:p>
          <a:p>
            <a:pPr algn="r" rtl="1"/>
            <a:r>
              <a:rPr lang="ar-SA" sz="1200" b="1" dirty="0">
                <a:latin typeface="Arial"/>
                <a:cs typeface="Arial"/>
              </a:rPr>
              <a:t>عهد الفترة: الدولة على حافة الزوال</a:t>
            </a:r>
          </a:p>
          <a:p>
            <a:pPr algn="r" rtl="1"/>
            <a:r>
              <a:rPr lang="ar-SA" sz="1200" dirty="0">
                <a:latin typeface="Arial"/>
                <a:cs typeface="Arial"/>
              </a:rPr>
              <a:t>تقاتل أبناء بايزيد الأربعة على العرش عشر سنوات. ولم تنجُ الدولة إلا لأن محمد الأول جلبي أعاد توحيدها سنة 816هـ/1413م. ثم جاء ابنه مراد الثاني فأعاد بناء قوتها، وهزم حملة صليبية جديدة في معركة فارنا سنة 848هـ/1444م.</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٣. الفتح الأكبر: محمد الفاتح والقسطنطينية</a:t>
            </a:r>
          </a:p>
          <a:p>
            <a:pPr algn="r" rtl="1"/>
            <a:r>
              <a:rPr lang="ar-SA" sz="1200" dirty="0">
                <a:latin typeface="Arial"/>
                <a:cs typeface="Arial"/>
              </a:rPr>
              <a:t>كانت القسطنطينية حلماً للمسلمين منذ عهد معاوية. وقد ورد حديث نبوي يبشّر بفتحها ويمدح أميرها وجيشه، وإن كان أهل الحديث يختلفون في درجة صحته. وتولى محمد الثاني الحكم وهو في التاسعة عشرة، وجعل فتحها هدف حياته.</a:t>
            </a:r>
          </a:p>
          <a:p>
            <a:pPr algn="r" rtl="1"/>
            <a:r>
              <a:rPr lang="ar-SA" sz="1200" b="1" dirty="0">
                <a:latin typeface="Arial"/>
                <a:cs typeface="Arial"/>
              </a:rPr>
              <a:t>الاستعداد</a:t>
            </a:r>
          </a:p>
          <a:p>
            <a:pPr algn="r" rtl="1"/>
            <a:r>
              <a:rPr lang="ar-SA" sz="1200" dirty="0">
                <a:latin typeface="Arial"/>
                <a:cs typeface="Arial"/>
              </a:rPr>
              <a:t>• بنى قلعة "روملي حصار" على مضيق البوسفور في أربعة أشهر، ليقطع عن المدينة أي إمداد من البحر الأسود.</a:t>
            </a:r>
          </a:p>
          <a:p>
            <a:pPr algn="r" rtl="1"/>
            <a:r>
              <a:rPr lang="ar-SA" sz="1200" dirty="0">
                <a:latin typeface="Arial"/>
                <a:cs typeface="Arial"/>
              </a:rPr>
              <a:t>• استعان بمهندس مجري اسمه أوربان، صنع له مدافع عملاقة لم يُرَ مثلها.</a:t>
            </a:r>
          </a:p>
          <a:p>
            <a:pPr algn="r" rtl="1"/>
            <a:r>
              <a:rPr lang="ar-SA" sz="1200" dirty="0">
                <a:latin typeface="Arial"/>
                <a:cs typeface="Arial"/>
              </a:rPr>
              <a:t>• جمع جيشاً يُقدّر بنحو 80 ألف مقاتل، مقابل بضعة آلاف من المدافعين.</a:t>
            </a:r>
          </a:p>
          <a:p>
            <a:pPr algn="r" rtl="1"/>
            <a:r>
              <a:rPr lang="ar-SA" sz="1200" b="1" dirty="0">
                <a:latin typeface="Arial"/>
                <a:cs typeface="Arial"/>
              </a:rPr>
              <a:t>الحصار (53 يوماً)</a:t>
            </a:r>
          </a:p>
          <a:p>
            <a:pPr algn="r" rtl="1"/>
            <a:r>
              <a:rPr lang="ar-SA" sz="1200" dirty="0">
                <a:latin typeface="Arial"/>
                <a:cs typeface="Arial"/>
              </a:rPr>
              <a:t>1. بدأ الحصار في 6 أبريل 1453م، وأخذت المدافع تدكّ الأسوار ليلاً ونهاراً، والبيزنطيون يرممونها كل ليلة.</a:t>
            </a:r>
          </a:p>
          <a:p>
            <a:pPr algn="r" rtl="1"/>
            <a:r>
              <a:rPr lang="ar-SA" sz="1200" dirty="0">
                <a:latin typeface="Arial"/>
                <a:cs typeface="Arial"/>
              </a:rPr>
              <a:t>2. أغلق البيزنطيون مدخل القرن الذهبي، وهو الخليج المحيط بالمدينة، بسلسلة حديدية ضخمة، فعجز الأسطول العثماني عن دخوله.</a:t>
            </a:r>
          </a:p>
          <a:p>
            <a:pPr algn="r" rtl="1"/>
            <a:r>
              <a:rPr lang="ar-SA" sz="1200" dirty="0">
                <a:latin typeface="Arial"/>
                <a:cs typeface="Arial"/>
              </a:rPr>
              <a:t>3. فجاء الفاتح بفكرة مذهلة: نقل نحو سبعين سفينة برّاً، على ألواح خشبية مدهونة بالزيت والشحم، فوق التلال في ليلة واحدة، وأنزلها في القرن الذهبي خلف السلسلة. استيقظ البيزنطيون فوجدوا السفن داخل خليجهم.</a:t>
            </a:r>
          </a:p>
          <a:p>
            <a:pPr algn="r" rtl="1"/>
            <a:r>
              <a:rPr lang="ar-SA" sz="1200" dirty="0">
                <a:latin typeface="Arial"/>
                <a:cs typeface="Arial"/>
              </a:rPr>
              <a:t>4. في فجر الثلاثاء 20 جمادى الأولى 857هـ / 29 مايو 1453م كان الهجوم الأخير، فاقتحم الإنكشارية الأسوار.</a:t>
            </a:r>
          </a:p>
          <a:p>
            <a:pPr algn="r" rtl="1"/>
            <a:r>
              <a:rPr lang="ar-SA" sz="1200" dirty="0">
                <a:latin typeface="Arial"/>
                <a:cs typeface="Arial"/>
              </a:rPr>
              <a:t>5. قُتل الإمبراطور قسطنطين الحادي عشر وهو يقاتل، وانتهت الإمبراطورية البيزنطية بعد أكثر من ألف عام.</a:t>
            </a:r>
          </a:p>
          <a:p>
            <a:pPr algn="r" rtl="1"/>
            <a:r>
              <a:rPr lang="ar-SA" sz="1200" b="1" dirty="0">
                <a:latin typeface="Arial"/>
                <a:cs typeface="Arial"/>
              </a:rPr>
              <a:t>ما بعد الفتح</a:t>
            </a:r>
          </a:p>
          <a:p>
            <a:pPr algn="r" rtl="1"/>
            <a:r>
              <a:rPr lang="ar-SA" sz="1200" dirty="0">
                <a:latin typeface="Arial"/>
                <a:cs typeface="Arial"/>
              </a:rPr>
              <a:t>• صارت المدينة عاصمة الدولة باسم "إسطنبول"، وتحولت كنيسة آيا صوفيا إلى مسجد.</a:t>
            </a:r>
          </a:p>
          <a:p>
            <a:pPr algn="r" rtl="1"/>
            <a:r>
              <a:rPr lang="ar-SA" sz="1200" dirty="0">
                <a:latin typeface="Arial"/>
                <a:cs typeface="Arial"/>
              </a:rPr>
              <a:t>• منح الفاتح بطريرك الأرثوذكس سلطة على شؤون رعيته الدينية، وهذه بداية "نظام الملل".</a:t>
            </a:r>
          </a:p>
          <a:p>
            <a:pPr algn="r" rtl="1"/>
            <a:r>
              <a:rPr lang="ar-SA" sz="1200" dirty="0">
                <a:latin typeface="Arial"/>
                <a:cs typeface="Arial"/>
              </a:rPr>
              <a:t>• لقّب نفسه "قيصر الروم"، أي وريث روما، وواصل فتوحاته في صربيا والبوسنة وطرابزون والقرم.</a:t>
            </a:r>
          </a:p>
          <a:p>
            <a:pPr algn="r" rtl="1"/>
            <a:r>
              <a:rPr lang="ar-SA" sz="1200" dirty="0">
                <a:latin typeface="Arial"/>
                <a:cs typeface="Arial"/>
              </a:rPr>
              <a:t>• أسس مدارس "الصحن الثمان" حول مسجده، فصارت أهم مؤسسة علمية في الدولة.</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٤. الدولة تدخل العالم العربي: سليم الأول</a:t>
            </a:r>
          </a:p>
          <a:p>
            <a:pPr algn="r" rtl="1"/>
            <a:r>
              <a:rPr lang="ar-SA" sz="1200" b="1" dirty="0">
                <a:latin typeface="Arial"/>
                <a:cs typeface="Arial"/>
              </a:rPr>
              <a:t>سليم "الشجاع" (918–926هـ)</a:t>
            </a:r>
          </a:p>
          <a:p>
            <a:pPr algn="r" rtl="1"/>
            <a:r>
              <a:rPr lang="ar-SA" sz="1200" dirty="0">
                <a:latin typeface="Arial"/>
                <a:cs typeface="Arial"/>
              </a:rPr>
              <a:t>حكم ثماني سنوات فقط، لكنه ضاعف مساحة الدولة تقريباً:</a:t>
            </a:r>
          </a:p>
          <a:p>
            <a:pPr algn="r" rtl="1"/>
            <a:r>
              <a:rPr lang="ar-SA" sz="1200" dirty="0">
                <a:latin typeface="Arial"/>
                <a:cs typeface="Arial"/>
              </a:rPr>
              <a:t>1. معركة جالديران سنة 920هـ/1514م: هزم الشاه إسماعيل الصفوي، الذي كان قد فرض المذهب الشيعي على إيران، ونشر دعوته بين القبائل التركمانية في الأناضول. وتفوقت المدفعية العثمانية فيها على الفرسان الصفويين.</a:t>
            </a:r>
          </a:p>
          <a:p>
            <a:pPr algn="r" rtl="1"/>
            <a:r>
              <a:rPr lang="ar-SA" sz="1200" dirty="0">
                <a:latin typeface="Arial"/>
                <a:cs typeface="Arial"/>
              </a:rPr>
              <a:t>2. معركة مرج دابق قرب حلب سنة 922هـ/1516م: هزم المماليك وقُتل سلطانهم قانصوه الغوري، فدخلت الشام كلها تحت حكم العثمانيين.</a:t>
            </a:r>
          </a:p>
          <a:p>
            <a:pPr algn="r" rtl="1"/>
            <a:r>
              <a:rPr lang="ar-SA" sz="1200" dirty="0">
                <a:latin typeface="Arial"/>
                <a:cs typeface="Arial"/>
              </a:rPr>
              <a:t>3. معركة الريدانية قرب القاهرة سنة 923هـ/1517م: انتهت دولة المماليك، وشُنق آخر سلاطينهم طومان باي على باب زويلة.</a:t>
            </a:r>
          </a:p>
          <a:p>
            <a:pPr algn="r" rtl="1"/>
            <a:r>
              <a:rPr lang="ar-SA" sz="1200" dirty="0">
                <a:latin typeface="Arial"/>
                <a:cs typeface="Arial"/>
              </a:rPr>
              <a:t>وبهذا صارت مصر والشام والحجاز عثمانية. وأرسل شريف مكة مفاتيح الحرمين إلى سليم، فلقّب نفسه "خادم الحرمين الشريفين". وأخذ معه آخر الخلفاء العباسيين في القاهرة إلى إسطنبول، كما رأينا في الفصل السابق.</a:t>
            </a:r>
          </a:p>
          <a:p>
            <a:pPr algn="r" rtl="1"/>
            <a:r>
              <a:rPr lang="ar-SA" sz="1200" b="1" dirty="0">
                <a:latin typeface="Arial"/>
                <a:cs typeface="Arial"/>
              </a:rPr>
              <a:t>المغرب العربي: الإخوة بربروس</a:t>
            </a:r>
          </a:p>
          <a:p>
            <a:pPr algn="r" rtl="1"/>
            <a:r>
              <a:rPr lang="ar-SA" sz="1200" dirty="0">
                <a:latin typeface="Arial"/>
                <a:cs typeface="Arial"/>
              </a:rPr>
              <a:t>في الوقت نفسه، كانت إسبانيا بعد سقوط غرناطة سنة 1492م تحتل الموانئ على السواحل المغاربية واحداً تلو الآخر، ومنها المرسى الكبير ووهران وبجاية.</a:t>
            </a:r>
          </a:p>
          <a:p>
            <a:pPr algn="r" rtl="1"/>
            <a:r>
              <a:rPr lang="ar-SA" sz="1200" dirty="0">
                <a:latin typeface="Arial"/>
                <a:cs typeface="Arial"/>
              </a:rPr>
              <a:t>• عروج وخير الدين، أخوان بحاران من جزيرة ليسبوس، صارا يقودان الجهاد البحري ضد الإسبان. ودخل عروج مدينة الجزائر سنة 1516م، ثم قُتل قرب تلمسان سنة 1518م.</a:t>
            </a:r>
          </a:p>
          <a:p>
            <a:pPr algn="r" rtl="1"/>
            <a:r>
              <a:rPr lang="ar-SA" sz="1200" dirty="0">
                <a:latin typeface="Arial"/>
                <a:cs typeface="Arial"/>
              </a:rPr>
              <a:t>• فطلب أخوه خير الدين الدعم من السلطان سليم سنة 925هـ/1519م، ودخل في طاعته. فصارت الجزائر إيالة عثمانية، وحصل خير الدين على لقب "بيلرباي" وعلى قوة من الإنكشارية.</a:t>
            </a:r>
          </a:p>
          <a:p>
            <a:pPr algn="r" rtl="1"/>
            <a:r>
              <a:rPr lang="ar-SA" sz="1200" dirty="0">
                <a:latin typeface="Arial"/>
                <a:cs typeface="Arial"/>
              </a:rPr>
              <a:t>• نقلت سفن خير الدين آلاف الموريسكيين الفارين من محاكم التفتيش في إسبانيا إلى سواحل الجزائر.</a:t>
            </a:r>
          </a:p>
          <a:p>
            <a:pPr algn="r" rtl="1"/>
            <a:r>
              <a:rPr lang="ar-SA" sz="1200" dirty="0">
                <a:latin typeface="Arial"/>
                <a:cs typeface="Arial"/>
              </a:rPr>
              <a:t>• ثم أصبحت طرابلس عثمانية سنة 1551م، وتونس نهائياً سنة 1574م. أما المغرب الأقصى فبقي مستقلاً تحت حكم السعديين ثم العلويين.</a:t>
            </a:r>
          </a:p>
          <a:p>
            <a:pPr algn="r" rtl="1"/>
            <a:r>
              <a:rPr lang="ar-SA" sz="1200" dirty="0">
                <a:latin typeface="Arial"/>
                <a:cs typeface="Arial"/>
              </a:rPr>
              <a:t>بقيت الجزائر إيالة عثمانية أكثر من ثلاثة قرون، وتحولت مع الوقت إلى دولة شبه مستقلة يحكمها الدايات. وظل صراعها مع إسبانيا طويلاً، فلم تُستعد وهران نهائياً إلا سنة 1792م على يد الباي محمد الكبير. ثم انتهى الحكم العثماني فيها بالاحتلال الفرنسي سنة 1830م.</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٥. سليمان القانوني: الذروة (926–974هـ / 1520–1566م)</a:t>
            </a:r>
          </a:p>
          <a:p>
            <a:pPr algn="r" rtl="1"/>
            <a:r>
              <a:rPr lang="ar-SA" sz="1200" dirty="0">
                <a:latin typeface="Arial"/>
                <a:cs typeface="Arial"/>
              </a:rPr>
              <a:t>حكم 46 سنة، وهو أطول السلاطين حكماً. يسمّيه الأوروبيون "العظيم"، ويسمّيه العثمانيون "القانوني".</a:t>
            </a:r>
          </a:p>
          <a:p>
            <a:pPr algn="r" rtl="1"/>
            <a:r>
              <a:rPr lang="ar-SA" sz="1200" b="1" dirty="0">
                <a:latin typeface="Arial"/>
                <a:cs typeface="Arial"/>
              </a:rPr>
              <a:t>الفتوحات على ثلاث جبهات</a:t>
            </a:r>
          </a:p>
          <a:p>
            <a:pPr algn="r" rtl="1"/>
            <a:r>
              <a:rPr lang="ar-SA" sz="1200" dirty="0">
                <a:latin typeface="Arial"/>
                <a:cs typeface="Arial"/>
              </a:rPr>
              <a:t>• أوروبا — البحر — الشرق</a:t>
            </a:r>
          </a:p>
          <a:p>
            <a:pPr algn="r" rtl="1"/>
            <a:r>
              <a:rPr lang="ar-SA" sz="1200" dirty="0">
                <a:latin typeface="Arial"/>
                <a:cs typeface="Arial"/>
              </a:rPr>
              <a:t>• فتح بلغراد (1521)، والانتصار في موهاكس (1526) الذي أسقط مملكة المجر، ثم حصار فيينا (1529) الذي فشل — فتح رودس من فرسان القديس يوحنا (1522)، وانتصار خير الدين بربروس في معركة بروزة (1538)، فصار المتوسط شبه بحيرة عثمانية — انتزاع بغداد والعراق من الصفويين (1534)، والوصول إلى الخليج والبحر الأحمر</a:t>
            </a:r>
          </a:p>
          <a:p>
            <a:pPr algn="r" rtl="1"/>
            <a:r>
              <a:rPr lang="ar-SA" sz="1200" dirty="0">
                <a:latin typeface="Arial"/>
                <a:cs typeface="Arial"/>
              </a:rPr>
              <a:t>وتحالف مع فرنسا ضد آل هابسبورغ، فكانت أول مرة تتحالف فيها دولة مسلمة مع دولة أوروبية كبرى بهذا الشكل.</a:t>
            </a:r>
          </a:p>
          <a:p>
            <a:pPr algn="r" rtl="1"/>
            <a:r>
              <a:rPr lang="ar-SA" sz="1200" b="1" dirty="0">
                <a:latin typeface="Arial"/>
                <a:cs typeface="Arial"/>
              </a:rPr>
              <a:t>الدولة والحضارة</a:t>
            </a:r>
          </a:p>
          <a:p>
            <a:pPr algn="r" rtl="1"/>
            <a:r>
              <a:rPr lang="ar-SA" sz="1200" dirty="0">
                <a:latin typeface="Arial"/>
                <a:cs typeface="Arial"/>
              </a:rPr>
              <a:t>• أصدر مع شيخ الإسلام أبي السعود أفندي قوانين شاملة تنظم الإدارة والضرائب والعقوبات، بما يوافق الشريعة.</a:t>
            </a:r>
          </a:p>
          <a:p>
            <a:pPr algn="r" rtl="1"/>
            <a:r>
              <a:rPr lang="ar-SA" sz="1200" dirty="0">
                <a:latin typeface="Arial"/>
                <a:cs typeface="Arial"/>
              </a:rPr>
              <a:t>• بلغ المعمار العثماني ذروته مع المعماري سنان، الذي بنى جامع السليمانية في إسطنبول، ثم جامع السليمية في أدرنة، الذي اعتبره سنان نفسه تحفته الكبرى.</a:t>
            </a:r>
          </a:p>
          <a:p>
            <a:pPr algn="r" rtl="1"/>
            <a:r>
              <a:rPr lang="ar-SA" sz="1200" dirty="0">
                <a:latin typeface="Arial"/>
                <a:cs typeface="Arial"/>
              </a:rPr>
              <a:t>لكن في عهده ظهرت بذور الضعف: صار للحريم نفوذ كبير في القصر، خاصة زوجته خُرّم سلطان. وأمر بإعدام ابنه وولي عهده مصطفى سنة 1553م، فترك العرش لابن أقل كفاءة. ومات سليمان سنة 1566م في خيمته أثناء حصار قلعة سيكتوار في المجر.</a:t>
            </a:r>
          </a:p>
          <a:p>
            <a:pPr algn="r" rtl="1"/>
            <a:r>
              <a:rPr lang="ar-SA" sz="1200" b="1" dirty="0">
                <a:latin typeface="Arial"/>
                <a:cs typeface="Arial"/>
              </a:rPr>
              <a:t>٦. كيف كانت الدولة تُدار؟</a:t>
            </a:r>
          </a:p>
          <a:p>
            <a:pPr algn="r" rtl="1"/>
            <a:r>
              <a:rPr lang="ar-SA" sz="1200" dirty="0">
                <a:latin typeface="Arial"/>
                <a:cs typeface="Arial"/>
              </a:rPr>
              <a:t>• النظام — كيف يعمل — ما الهدف منه</a:t>
            </a:r>
          </a:p>
          <a:p>
            <a:pPr algn="r" rtl="1"/>
            <a:r>
              <a:rPr lang="ar-SA" sz="1200" dirty="0">
                <a:latin typeface="Arial"/>
                <a:cs typeface="Arial"/>
              </a:rPr>
              <a:t>• الدوشيرمة — جمع صبيان من الأسر المسيحية في البلقان، وتربيتهم مسلمين في القصر — صنع نخبة لا ولاء لها إلا للسلطان</a:t>
            </a:r>
          </a:p>
          <a:p>
            <a:pPr algn="r" rtl="1"/>
            <a:r>
              <a:rPr lang="ar-SA" sz="1200" dirty="0">
                <a:latin typeface="Arial"/>
                <a:cs typeface="Arial"/>
              </a:rPr>
              <a:t>• الإنكشارية — أول جيش مشاة نظامي دائم في أوروبا، ومنهم من صار وزيراً أعظم — قوة عسكرية منضبطة بيد السلطان مباشرة</a:t>
            </a:r>
          </a:p>
          <a:p>
            <a:pPr algn="r" rtl="1"/>
            <a:r>
              <a:rPr lang="ar-SA" sz="1200" dirty="0">
                <a:latin typeface="Arial"/>
                <a:cs typeface="Arial"/>
              </a:rPr>
              <a:t>• التيمار — يمنح الفارس دخل أرض زراعية مقابل الخدمة في الحرب — تمويل الجيش دون خزينة مركزية ضخمة</a:t>
            </a:r>
          </a:p>
          <a:p>
            <a:pPr algn="r" rtl="1"/>
            <a:r>
              <a:rPr lang="ar-SA" sz="1200" dirty="0">
                <a:latin typeface="Arial"/>
                <a:cs typeface="Arial"/>
              </a:rPr>
              <a:t>• نظام الملل — كل طائفة دينية تدير شؤونها الدينية والقضائية بنفسها — تعايش شعوب وأديان كثيرة في دولة واحدة</a:t>
            </a:r>
          </a:p>
          <a:p>
            <a:pPr algn="r" rtl="1"/>
            <a:r>
              <a:rPr lang="ar-SA" sz="1200" dirty="0">
                <a:latin typeface="Arial"/>
                <a:cs typeface="Arial"/>
              </a:rPr>
              <a:t>• الديوان وشيخ الإسلام — الوزير الأعظم يدير الحكم، وشيخ الإسلام يفتي في شرعية القرارات — التوازن بين السياسة والشريعة</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٧. الركود والاضطراب (974–1110هـ)</a:t>
            </a:r>
          </a:p>
          <a:p>
            <a:pPr algn="r" rtl="1"/>
            <a:r>
              <a:rPr lang="ar-SA" sz="1200" b="1" dirty="0">
                <a:latin typeface="Arial"/>
                <a:cs typeface="Arial"/>
              </a:rPr>
              <a:t>بداية التصدع</a:t>
            </a:r>
          </a:p>
          <a:p>
            <a:pPr algn="r" rtl="1"/>
            <a:r>
              <a:rPr lang="ar-SA" sz="1200" dirty="0">
                <a:latin typeface="Arial"/>
                <a:cs typeface="Arial"/>
              </a:rPr>
              <a:t>• في عهد سليم الثاني، هُزم الأسطول العثماني أمام تحالف أوروبي في معركة ليبانتو سنة 979هـ/1571م. لكن الدولة أعادت بناء أسطولها في شتاء واحد. وقال الوزير الأعظم صقللي محمد باشا لسفير البندقية ما معناه: أخذنا منكم قبرص فقطعنا ذراعكم، وأما أنتم فحلقتم لحيتنا فقط، واللحية تنبت من جديد.</a:t>
            </a:r>
          </a:p>
          <a:p>
            <a:pPr algn="r" rtl="1"/>
            <a:r>
              <a:rPr lang="ar-SA" sz="1200" dirty="0">
                <a:latin typeface="Arial"/>
                <a:cs typeface="Arial"/>
              </a:rPr>
              <a:t>• منذ عهد الفاتح كان القانون يسمح للسلطان الجديد بقتل إخوته منعاً للحرب الأهلية، وبلغ ذلك ذروته حين قتل محمد الثالث تسعة عشر أخاً سنة 1595م. فاستبدلوا القتل بحبس الأمراء في جناح مغلق من القصر يسمى "القفص". فصار السلاطين يصلون إلى العرش وهم لم يعرفوا شيئاً عن العالم ولا عن الحكم.</a:t>
            </a:r>
          </a:p>
          <a:p>
            <a:pPr algn="r" rtl="1"/>
            <a:r>
              <a:rPr lang="ar-SA" sz="1200" dirty="0">
                <a:latin typeface="Arial"/>
                <a:cs typeface="Arial"/>
              </a:rPr>
              <a:t>• عُرفت تلك المرحلة بـ"سلطنة الحريم"، حيث حكمت أمهات السلاطين وزوجاتهم من وراء الستار.</a:t>
            </a:r>
          </a:p>
          <a:p>
            <a:pPr algn="r" rtl="1"/>
            <a:r>
              <a:rPr lang="ar-SA" sz="1200" dirty="0">
                <a:latin typeface="Arial"/>
                <a:cs typeface="Arial"/>
              </a:rPr>
              <a:t>• فسد الإنكشارية، فتزوجوا وتاجروا وورّثوا مناصبهم، وصاروا يعزلون السلاطين. وقتلوا السلطان الشاب عثمان الثاني سنة 1622م، لأنه حاول إصلاحهم.</a:t>
            </a:r>
          </a:p>
          <a:p>
            <a:pPr algn="r" rtl="1"/>
            <a:r>
              <a:rPr lang="ar-SA" sz="1200" b="1" dirty="0">
                <a:latin typeface="Arial"/>
                <a:cs typeface="Arial"/>
              </a:rPr>
              <a:t>محاولات الإنقاذ</a:t>
            </a:r>
          </a:p>
          <a:p>
            <a:pPr algn="r" rtl="1"/>
            <a:r>
              <a:rPr lang="ar-SA" sz="1200" dirty="0">
                <a:latin typeface="Arial"/>
                <a:cs typeface="Arial"/>
              </a:rPr>
              <a:t>• استعاد مراد الرابع بغداد من الصفويين سنة 1638م، وفرض الأمن بقسوة شديدة.</a:t>
            </a:r>
          </a:p>
          <a:p>
            <a:pPr algn="r" rtl="1"/>
            <a:r>
              <a:rPr lang="ar-SA" sz="1200" dirty="0">
                <a:latin typeface="Arial"/>
                <a:cs typeface="Arial"/>
              </a:rPr>
              <a:t>• تولّى آل كوبريلي منصب الوزير الأعظم أباً عن ابن ابتداءً من سنة 1656م، فأعادوا الانضباط وفتحوا جزيرة كريت.</a:t>
            </a:r>
          </a:p>
          <a:p>
            <a:pPr algn="r" rtl="1"/>
            <a:r>
              <a:rPr lang="ar-SA" sz="1200" b="1" dirty="0">
                <a:latin typeface="Arial"/>
                <a:cs typeface="Arial"/>
              </a:rPr>
              <a:t>فيينا 1683: الضربة القاضية</a:t>
            </a:r>
          </a:p>
          <a:p>
            <a:pPr algn="r" rtl="1"/>
            <a:r>
              <a:rPr lang="ar-SA" sz="1200" dirty="0">
                <a:latin typeface="Arial"/>
                <a:cs typeface="Arial"/>
              </a:rPr>
              <a:t>حاصر الوزير الأعظم قره مصطفى باشا فيينا للمرة الثانية سنة 1094هـ/1683م. لكن جيشاً أوروبياً بقيادة الملك البولندي يان سوبيسكي باغت العثمانيين وهزمهم هزيمة كبيرة. ثم تبعتها حرب طويلة انتهت بمعاهدة كارلوفتش سنة 1110هـ/1699م، فخسرت الدولة المجر. وكانت أول مرة توقّع فيها على خسارة أراضٍ واسعة. ومنذ ذلك اليوم انتقلت من الهجوم إلى الدفاع.</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سلطنة الحريم: هل حكمت النساء التركيات كل شيء؟ وهل كانت أول مرة؟</a:t>
            </a:r>
          </a:p>
          <a:p>
            <a:pPr algn="r" rtl="1"/>
            <a:r>
              <a:rPr lang="ar-SA" sz="1200" dirty="0">
                <a:latin typeface="Arial"/>
                <a:cs typeface="Arial"/>
              </a:rPr>
              <a:t>سؤال ممتاز، والجواب فيه مفاجأتان.</a:t>
            </a:r>
          </a:p>
          <a:p>
            <a:pPr algn="r" rtl="1"/>
            <a:r>
              <a:rPr lang="ar-SA" sz="1200" b="1" dirty="0">
                <a:latin typeface="Arial"/>
                <a:cs typeface="Arial"/>
              </a:rPr>
              <a:t>المفاجأة الأولى: معظمهن لم يكنّ تركيات أصلاً</a:t>
            </a:r>
          </a:p>
          <a:p>
            <a:pPr algn="r" rtl="1"/>
            <a:r>
              <a:rPr lang="ar-SA" sz="1200" dirty="0">
                <a:latin typeface="Arial"/>
                <a:cs typeface="Arial"/>
              </a:rPr>
              <a:t>كانت أغلب هؤلاء النساء جواري من أصول أجنبية، دخلن القصر صغيرات وتعلّمن فيه:</a:t>
            </a:r>
          </a:p>
          <a:p>
            <a:pPr algn="r" rtl="1"/>
            <a:r>
              <a:rPr lang="ar-SA" sz="1200" dirty="0">
                <a:latin typeface="Arial"/>
                <a:cs typeface="Arial"/>
              </a:rPr>
              <a:t>• خُرّم سلطان، زوجة سليمان القانوني: من روثينيا، أي غرب أوكرانيا حالياً.</a:t>
            </a:r>
          </a:p>
          <a:p>
            <a:pPr algn="r" rtl="1"/>
            <a:r>
              <a:rPr lang="ar-SA" sz="1200" dirty="0">
                <a:latin typeface="Arial"/>
                <a:cs typeface="Arial"/>
              </a:rPr>
              <a:t>• صفية سلطان: ألبانية الأصل على الأرجح. وكانت تراسل الملكة إليزابيث الأولى ملكة إنجلترا وتتبادل معها الهدايا.</a:t>
            </a:r>
          </a:p>
          <a:p>
            <a:pPr algn="r" rtl="1"/>
            <a:r>
              <a:rPr lang="ar-SA" sz="1200" dirty="0">
                <a:latin typeface="Arial"/>
                <a:cs typeface="Arial"/>
              </a:rPr>
              <a:t>• كوسم سلطان، أقوى نساء تلك المرحلة: يونانية الأصل.</a:t>
            </a:r>
          </a:p>
          <a:p>
            <a:pPr algn="r" rtl="1"/>
            <a:r>
              <a:rPr lang="ar-SA" sz="1200" dirty="0">
                <a:latin typeface="Arial"/>
                <a:cs typeface="Arial"/>
              </a:rPr>
              <a:t>• طرخان سلطان: من شرق أوروبا.</a:t>
            </a:r>
          </a:p>
          <a:p>
            <a:pPr algn="r" rtl="1"/>
            <a:r>
              <a:rPr lang="ar-SA" sz="1200" b="1" dirty="0">
                <a:latin typeface="Arial"/>
                <a:cs typeface="Arial"/>
              </a:rPr>
              <a:t>كيف وصلن إلى السلطة؟</a:t>
            </a:r>
          </a:p>
          <a:p>
            <a:pPr algn="r" rtl="1"/>
            <a:r>
              <a:rPr lang="ar-SA" sz="1200" dirty="0">
                <a:latin typeface="Arial"/>
                <a:cs typeface="Arial"/>
              </a:rPr>
              <a:t>لم يكن ذلك بقانون، بل نتيجة لتغيّر النظام نفسه:</a:t>
            </a:r>
          </a:p>
          <a:p>
            <a:pPr algn="r" rtl="1"/>
            <a:r>
              <a:rPr lang="ar-SA" sz="1200" dirty="0">
                <a:latin typeface="Arial"/>
                <a:cs typeface="Arial"/>
              </a:rPr>
              <a:t>1. بعد إلغاء قتل الإخوة واعتماد "القفص"، صار السلاطين يصلون إلى العرش صغاراً أو بلا خبرة، وبعضهم كان مضطرب العقل مثل مصطفى الأول وإبراهيم. فصارت أم السلطان، "السلطانة الوالدة"، وصيةً على الحكم.</a:t>
            </a:r>
          </a:p>
          <a:p>
            <a:pPr algn="r" rtl="1"/>
            <a:r>
              <a:rPr lang="ar-SA" sz="1200" dirty="0">
                <a:latin typeface="Arial"/>
                <a:cs typeface="Arial"/>
              </a:rPr>
              <a:t>2. توقف السلاطين عن قيادة الحملات بأنفسهم وبقوا في القصر، فانتقل مركز القرار إلى داخل القصر، حيث تملك الأم والزوجة أكبر نفوذ.</a:t>
            </a:r>
          </a:p>
          <a:p>
            <a:pPr algn="r" rtl="1"/>
            <a:r>
              <a:rPr lang="ar-SA" sz="1200" dirty="0">
                <a:latin typeface="Arial"/>
                <a:cs typeface="Arial"/>
              </a:rPr>
              <a:t>3. صار منصب "السلطانة الوالدة" شبه رسمي، صاحبته تتقاضى أعلى راتب في القصر، وتعيّن الوزراء وتعزلهم، وتتحالف مع قادة الإنكشارية.</a:t>
            </a:r>
          </a:p>
          <a:p>
            <a:pPr algn="r" rtl="1"/>
            <a:r>
              <a:rPr lang="ar-SA" sz="1200" dirty="0">
                <a:latin typeface="Arial"/>
                <a:cs typeface="Arial"/>
              </a:rPr>
              <a:t>بلغت الظاهرة ذروتها مع كوسم سلطان، التي كانت وصيةً على ابنها مراد الرابع حين تولى في الحادية عشرة، ثم على حفيدها محمد الرابع حين تولى في السادسة. وانتهى الأمر بأن قُتلت خنقاً سنة 1651م، في صراع على النفوذ مع كنّتها طرخان. ثم كانت طرخان نفسها هي التي عيّنت كوبريلي محمد باشا وزيراً أعظم بصلاحيات كاملة سنة 1656م، فانتهت تلك المرحلة.</a:t>
            </a:r>
          </a:p>
          <a:p>
            <a:pPr algn="r" rtl="1"/>
            <a:r>
              <a:rPr lang="ar-SA" sz="1200" dirty="0">
                <a:latin typeface="Arial"/>
                <a:cs typeface="Arial"/>
              </a:rPr>
              <a:t>لكن القول إنهن "حكمن كل شيء" فيه مبالغة. كنّ يحكمن عبر شبكة من الوزراء والخصيان وقادة الجند، لا وحدهن. ويرى بعض المؤرخين المعاصرين أن هذه المرحلة لم تكن مجرد فساد، بل شكل جديد من الحكم ظهر حين توقف السلطان عن أن يكون قائداً عسكرياً. أما اسم "سلطنة الحريم" نفسه فقد أطلقه مؤرخ تركي سنة 1916م، بنبرة نقدية.</a:t>
            </a:r>
          </a:p>
          <a:p>
            <a:pPr algn="r" rtl="1"/>
            <a:r>
              <a:rPr lang="ar-SA" sz="1200" b="1" dirty="0">
                <a:latin typeface="Arial"/>
                <a:cs typeface="Arial"/>
              </a:rPr>
              <a:t>المفاجأة الثانية: لم تكن أول مرة أبداً، حتى عند العرب</a:t>
            </a:r>
          </a:p>
          <a:p>
            <a:pPr algn="r" rtl="1"/>
            <a:r>
              <a:rPr lang="ar-SA" sz="1200" dirty="0">
                <a:latin typeface="Arial"/>
                <a:cs typeface="Arial"/>
              </a:rPr>
              <a:t>• المرأة — الدولة والعصر — نوع السلطة</a:t>
            </a:r>
          </a:p>
          <a:p>
            <a:pPr algn="r" rtl="1"/>
            <a:r>
              <a:rPr lang="ar-SA" sz="1200" dirty="0">
                <a:latin typeface="Arial"/>
                <a:cs typeface="Arial"/>
              </a:rPr>
              <a:t>• الخيزران — العباسيون، عهد المهدي والهادي والرشيد — نفوذ واسع على زوجها ثم ابنيها، ويتّهمها بعض المؤرخين بأنها وراء موت ابنها الهادي</a:t>
            </a:r>
          </a:p>
          <a:p>
            <a:pPr algn="r" rtl="1"/>
            <a:r>
              <a:rPr lang="ar-SA" sz="1200" dirty="0">
                <a:latin typeface="Arial"/>
                <a:cs typeface="Arial"/>
              </a:rPr>
              <a:t>• زبيدة — زوجة هارون الرشيد — ثروة ونفوذ هائلان، وأشهر أعمالها "عين زبيدة" لسقاية مكة، و"درب زبيدة" للحجاج بين العراق والحجاز</a:t>
            </a:r>
          </a:p>
          <a:p>
            <a:pPr algn="r" rtl="1"/>
            <a:r>
              <a:rPr lang="ar-SA" sz="1200" dirty="0">
                <a:latin typeface="Arial"/>
                <a:cs typeface="Arial"/>
              </a:rPr>
              <a:t>• شغب "السيدة" — أم الخليفة العباسي المقتدر — حكمت فعلياً حين تولى ابنها صبياً، وعيّنت قهرمانتها ثُمل للنظر في المظالم، أي محكمة الشكاوى</a:t>
            </a:r>
          </a:p>
          <a:p>
            <a:pPr algn="r" rtl="1"/>
            <a:r>
              <a:rPr lang="ar-SA" sz="1200" dirty="0">
                <a:latin typeface="Arial"/>
                <a:cs typeface="Arial"/>
              </a:rPr>
              <a:t>• ست الملك — الفاطميون في مصر — وصية على ابن أخيها الظاهر، وحكمت مصر فعلياً بين 1021 و1023م</a:t>
            </a:r>
          </a:p>
          <a:p>
            <a:pPr algn="r" rtl="1"/>
            <a:r>
              <a:rPr lang="ar-SA" sz="1200" dirty="0">
                <a:latin typeface="Arial"/>
                <a:cs typeface="Arial"/>
              </a:rPr>
              <a:t>• صُبح — أمويو الأندلس — أم الخليفة هشام المؤيد، تحالفت مع المنصور بن أبي عامر ثم أقصاها</a:t>
            </a:r>
          </a:p>
          <a:p>
            <a:pPr algn="r" rtl="1"/>
            <a:r>
              <a:rPr lang="ar-SA" sz="1200" dirty="0">
                <a:latin typeface="Arial"/>
                <a:cs typeface="Arial"/>
              </a:rPr>
              <a:t>• أروى الصليحية — الدولة الصليحية في اليمن — ملكة حاكمة باسمها نحو نصف قرن (حوالي 1067–1138م)</a:t>
            </a:r>
          </a:p>
          <a:p>
            <a:pPr algn="r" rtl="1"/>
            <a:r>
              <a:rPr lang="ar-SA" sz="1200" dirty="0">
                <a:latin typeface="Arial"/>
                <a:cs typeface="Arial"/>
              </a:rPr>
              <a:t>• شجرة الدر — مصر، سنة 648هـ/1250م — سلطانة رسمياً، سُكّت النقود باسمها، وأدارت الحرب ضد حملة لويس التاسع الصليبية</a:t>
            </a:r>
          </a:p>
          <a:p>
            <a:pPr algn="r" rtl="1"/>
            <a:r>
              <a:rPr lang="ar-SA" sz="1200" dirty="0">
                <a:latin typeface="Arial"/>
                <a:cs typeface="Arial"/>
              </a:rPr>
              <a:t>ومن طرائف قصة شجرة الدر أن الخليفة العباسي المستعصم أرسل إلى أمراء مصر يسخر منهم بما معناه: إن لم يكن عندكم رجل يحكمكم، فأخبرونا نرسل لكم واحداً. وهو نفسه الخليفة الذي سقطت بغداد في عهده بعد ثماني سنوات.</a:t>
            </a:r>
          </a:p>
          <a:p>
            <a:pPr algn="r" rtl="1"/>
            <a:r>
              <a:rPr lang="ar-SA" sz="1200" dirty="0">
                <a:latin typeface="Arial"/>
                <a:cs typeface="Arial"/>
              </a:rPr>
              <a:t>وحتى في الدول التركية قبل العثمانيين، كان للنساء دور سياسي معروف. منهن تركان خاتون زوجة السلطان السلجوقي ملكشاه، ورضية سلطانة التي حكمت دلهي باسمها في القرن الثالث عشر.</a:t>
            </a:r>
          </a:p>
          <a:p>
            <a:pPr algn="r" rtl="1"/>
            <a:r>
              <a:rPr lang="ar-SA" sz="1200" dirty="0">
                <a:latin typeface="Arial"/>
                <a:cs typeface="Arial"/>
              </a:rPr>
              <a:t>الجديد عند العثمانيين إذن لم يكن الظاهرة نفسها، بل طول مدتها، نحو قرن كامل، وتحوّلها إلى مؤسسة لها منصب ورواتب وتقاليد.</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٨. التراجع أمام أوروبا (1110–1255هـ)</a:t>
            </a:r>
          </a:p>
          <a:p>
            <a:pPr algn="r" rtl="1"/>
            <a:r>
              <a:rPr lang="ar-SA" sz="1200" dirty="0">
                <a:latin typeface="Arial"/>
                <a:cs typeface="Arial"/>
              </a:rPr>
              <a:t>• عصر الخزامى (1718–1730): مرحلة ترف وانفتاح على الثقافة الأوروبية. وفيه أنشأ إبراهيم متفرقة أول مطبعة عثمانية بالحروف العربية سنة 1727م، أي بعد نحو ثلاثة قرون من مطبعة غوتنبرغ.</a:t>
            </a:r>
          </a:p>
          <a:p>
            <a:pPr algn="r" rtl="1"/>
            <a:r>
              <a:rPr lang="ar-SA" sz="1200" dirty="0">
                <a:latin typeface="Arial"/>
                <a:cs typeface="Arial"/>
              </a:rPr>
              <a:t>• معاهدة كوتشوك كاينارجه سنة 1774م: هزيمة كبيرة أمام روسيا، استقلت بعدها القرم ثم ضمتها روسيا سنة 1783م. وصارت روسيا تدّعي حق حماية الرعايا الأرثوذكس داخل الدولة. ومن طريف هذه المعاهدة أن السلطان أكّد فيها صفته "خليفة للمسلمين"، ليحتفظ بنفوذ ديني على مسلمي القرم.</a:t>
            </a:r>
          </a:p>
          <a:p>
            <a:pPr algn="r" rtl="1"/>
            <a:r>
              <a:rPr lang="ar-SA" sz="1200" dirty="0">
                <a:latin typeface="Arial"/>
                <a:cs typeface="Arial"/>
              </a:rPr>
              <a:t>• السلطان سليم الثالث أنشأ جيشاً حديثاً على الطريقة الأوروبية سمّاه "النظام الجديد"، فثار عليه الإنكشارية وعزلوه ثم قتلوه سنة 1808م.</a:t>
            </a:r>
          </a:p>
          <a:p>
            <a:pPr algn="r" rtl="1"/>
            <a:r>
              <a:rPr lang="ar-SA" sz="1200" dirty="0">
                <a:latin typeface="Arial"/>
                <a:cs typeface="Arial"/>
              </a:rPr>
              <a:t>• نابليون احتل مصر سنة 1798م، فظهرت هشاشة الدولة أمام أوروبا الحديثة.</a:t>
            </a:r>
          </a:p>
          <a:p>
            <a:pPr algn="r" rtl="1"/>
            <a:r>
              <a:rPr lang="ar-SA" sz="1200" dirty="0">
                <a:latin typeface="Arial"/>
                <a:cs typeface="Arial"/>
              </a:rPr>
              <a:t>• محمد علي باشا، ضابط ألباني في الجيش العثماني، استولى على حكم مصر سنة 1805م، وبنى دولة حديثة شبه مستقلة. ثم حارب السلطان نفسه وهزمه مرتين، ولم يتوقف إلا بتدخل أوروبي.</a:t>
            </a:r>
          </a:p>
          <a:p>
            <a:pPr algn="r" rtl="1"/>
            <a:r>
              <a:rPr lang="ar-SA" sz="1200" dirty="0">
                <a:latin typeface="Arial"/>
                <a:cs typeface="Arial"/>
              </a:rPr>
              <a:t>• محمود الثاني ألغى الإنكشارية سنة 1826م، بعد أن قصف ثكناتهم بالمدافع، وسمّى ذلك "الواقعة الخيرية". ثم بنى جيشاً حديثاً.</a:t>
            </a:r>
          </a:p>
          <a:p>
            <a:pPr algn="r" rtl="1"/>
            <a:r>
              <a:rPr lang="ar-SA" sz="1200" dirty="0">
                <a:latin typeface="Arial"/>
                <a:cs typeface="Arial"/>
              </a:rPr>
              <a:t>• استقلت اليونان سنة 1830م، وفي السنة نفسها احتلت فرنسا الجزائر.</a:t>
            </a:r>
          </a:p>
          <a:p>
            <a:pPr algn="r" rtl="1"/>
            <a:r>
              <a:rPr lang="ar-SA" sz="1200" b="1" dirty="0">
                <a:latin typeface="Arial"/>
                <a:cs typeface="Arial"/>
              </a:rPr>
              <a:t>٩. الإصلاح و"الرجل المريض" (1255–1336هـ)</a:t>
            </a:r>
          </a:p>
          <a:p>
            <a:pPr algn="r" rtl="1"/>
            <a:r>
              <a:rPr lang="ar-SA" sz="1200" b="1" dirty="0">
                <a:latin typeface="Arial"/>
                <a:cs typeface="Arial"/>
              </a:rPr>
              <a:t>التنظيمات</a:t>
            </a:r>
          </a:p>
          <a:p>
            <a:pPr algn="r" rtl="1"/>
            <a:r>
              <a:rPr lang="ar-SA" sz="1200" dirty="0">
                <a:latin typeface="Arial"/>
                <a:cs typeface="Arial"/>
              </a:rPr>
              <a:t>بدأت سنة 1839م بمرسوم كلخانة في عهد السلطان عبد المجيد الأول، ودامت نحو أربعين سنة. ساوت بين الرعايا جميعاً أمام القانون بغض النظر عن الدين، ونظّمت الضرائب والتجنيد، وأنشأت مدارس ومحاكم على الطراز الأوروبي.</a:t>
            </a:r>
          </a:p>
          <a:p>
            <a:pPr algn="r" rtl="1"/>
            <a:r>
              <a:rPr lang="ar-SA" sz="1200" dirty="0">
                <a:latin typeface="Arial"/>
                <a:cs typeface="Arial"/>
              </a:rPr>
              <a:t>وتحالفت الدولة مع بريطانيا وفرنسا ضد روسيا في حرب القرم (1853–1856) وانتصرت. لكن القيصر الروسي كان قد سمّاها "رجل أوروبا المريض"، فالتصق بها الوصف. والأخطر أنها صارت تقترض من البنوك الأوروبية لتمويل الإصلاحات والحروب، حتى أعلنت إفلاسها سنة 1875م، وصارت ديونها تحت إدارة لجنة أوروبية.</a:t>
            </a:r>
          </a:p>
          <a:p>
            <a:pPr algn="r" rtl="1"/>
            <a:r>
              <a:rPr lang="ar-SA" sz="1200" b="1" dirty="0">
                <a:latin typeface="Arial"/>
                <a:cs typeface="Arial"/>
              </a:rPr>
              <a:t>عبد الحميد الثاني (1293–1327هـ / 1876–1909م)</a:t>
            </a:r>
          </a:p>
          <a:p>
            <a:pPr algn="r" rtl="1"/>
            <a:r>
              <a:rPr lang="ar-SA" sz="1200" dirty="0">
                <a:latin typeface="Arial"/>
                <a:cs typeface="Arial"/>
              </a:rPr>
              <a:t>من أكثر السلاطين إثارة للجدل:</a:t>
            </a:r>
          </a:p>
          <a:p>
            <a:pPr algn="r" rtl="1"/>
            <a:r>
              <a:rPr lang="ar-SA" sz="1200" dirty="0">
                <a:latin typeface="Arial"/>
                <a:cs typeface="Arial"/>
              </a:rPr>
              <a:t>• أعلن أول دستور عثماني وافتتح البرلمان سنة 1876م، ثم علّقه بعد سنتين وحكم حكماً فردياً ثلاثين سنة.</a:t>
            </a:r>
          </a:p>
          <a:p>
            <a:pPr algn="r" rtl="1"/>
            <a:r>
              <a:rPr lang="ar-SA" sz="1200" dirty="0">
                <a:latin typeface="Arial"/>
                <a:cs typeface="Arial"/>
              </a:rPr>
              <a:t>• خسر في حرب 1877–1878م أمام روسيا، ففقد معظم البلقان في مؤتمر برلين. وضاعت تونس لفرنسا سنة 1881م، واحتلت بريطانيا مصر سنة 1882م.</a:t>
            </a:r>
          </a:p>
          <a:p>
            <a:pPr algn="r" rtl="1"/>
            <a:r>
              <a:rPr lang="ar-SA" sz="1200" dirty="0">
                <a:latin typeface="Arial"/>
                <a:cs typeface="Arial"/>
              </a:rPr>
              <a:t>• تبنّى سياسة "الجامعة الإسلامية" ليوحد المسلمين حول الخلافة، وبنى سكة حديد الحجاز بين دمشق والمدينة المنورة بتبرعات المسلمين من أنحاء العالم.</a:t>
            </a:r>
          </a:p>
          <a:p>
            <a:pPr algn="r" rtl="1"/>
            <a:r>
              <a:rPr lang="ar-SA" sz="1200" dirty="0">
                <a:latin typeface="Arial"/>
                <a:cs typeface="Arial"/>
              </a:rPr>
              <a:t>• رفض عروض تيودور هرتزل، مؤسس الحركة الصهيونية، الذي عرض عليه سداد ديون الدولة مقابل السماح بالاستيطان اليهودي في فلسطين.</a:t>
            </a:r>
          </a:p>
          <a:p>
            <a:pPr algn="r" rtl="1"/>
            <a:r>
              <a:rPr lang="ar-SA" sz="1200" dirty="0">
                <a:latin typeface="Arial"/>
                <a:cs typeface="Arial"/>
              </a:rPr>
              <a:t>• عزلته جمعية "الاتحاد والترقي" سنة 1909م، وهي حركة ضباط قومية تُعرف بـ"تركيا الفتاة"، بعد أن أعادت العمل بالدستور سنة 1908م.</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١٠. النهاية (1908–1924م)</a:t>
            </a:r>
          </a:p>
          <a:p>
            <a:pPr algn="r" rtl="1"/>
            <a:r>
              <a:rPr lang="ar-SA" sz="1200" dirty="0">
                <a:latin typeface="Arial"/>
                <a:cs typeface="Arial"/>
              </a:rPr>
              <a:t>1. خسرت الدولة ليبيا أمام إيطاليا (1911–1912م)، ثم كل ما تبقى لها تقريباً في أوروبا خلال حروب البلقان (1912–1913م).</a:t>
            </a:r>
          </a:p>
          <a:p>
            <a:pPr algn="r" rtl="1"/>
            <a:r>
              <a:rPr lang="ar-SA" sz="1200" dirty="0">
                <a:latin typeface="Arial"/>
                <a:cs typeface="Arial"/>
              </a:rPr>
              <a:t>2. دخلت الحرب العالمية الأولى إلى جانب ألمانيا في نوفمبر 1914م، بقرار من قادة الاتحاد والترقي.</a:t>
            </a:r>
          </a:p>
          <a:p>
            <a:pPr algn="r" rtl="1"/>
            <a:r>
              <a:rPr lang="ar-SA" sz="1200" dirty="0">
                <a:latin typeface="Arial"/>
                <a:cs typeface="Arial"/>
              </a:rPr>
              <a:t>3. انتصرت انتصاراً كبيراً في معركة جناق قلعة (غاليبولي) سنة 1915م، وصدّت البريطانيين والفرنسيين عن إسطنبول. وبرز فيها ضابط شاب اسمه مصطفى كمال.</a:t>
            </a:r>
          </a:p>
          <a:p>
            <a:pPr algn="r" rtl="1"/>
            <a:r>
              <a:rPr lang="ar-SA" sz="1200" dirty="0">
                <a:latin typeface="Arial"/>
                <a:cs typeface="Arial"/>
              </a:rPr>
              <a:t>4. في السنة نفسها، رُحّل الأرمن من الأناضول قسراً، ومات منهم عدد هائل في المجازر وطرق الترحيل. وهي مأساة يصنّفها كثير من المؤرخين والدول إبادة جماعية، بينما ترفض تركيا هذا الوصف.</a:t>
            </a:r>
          </a:p>
          <a:p>
            <a:pPr algn="r" rtl="1"/>
            <a:r>
              <a:rPr lang="ar-SA" sz="1200" dirty="0">
                <a:latin typeface="Arial"/>
                <a:cs typeface="Arial"/>
              </a:rPr>
              <a:t>5. سنة 1916م أعلن الشريف حسين الثورة العربية الكبرى بدعم بريطاني. وفي الوقت نفسه، كانت بريطانيا وفرنسا قد تقاسمتا المشرق العربي سراً في اتفاقية سايكس بيكو.</a:t>
            </a:r>
          </a:p>
          <a:p>
            <a:pPr algn="r" rtl="1"/>
            <a:r>
              <a:rPr lang="ar-SA" sz="1200" dirty="0">
                <a:latin typeface="Arial"/>
                <a:cs typeface="Arial"/>
              </a:rPr>
              <a:t>6. سنة 1918م استسلمت الدولة في هدنة مودروس، واحتل الحلفاء إسطنبول.</a:t>
            </a:r>
          </a:p>
          <a:p>
            <a:pPr algn="r" rtl="1"/>
            <a:r>
              <a:rPr lang="ar-SA" sz="1200" dirty="0">
                <a:latin typeface="Arial"/>
                <a:cs typeface="Arial"/>
              </a:rPr>
              <a:t>7. سنة 1920م فُرضت معاهدة سيفر، التي مزّقت ما بقي حتى الأناضول نفسها.</a:t>
            </a:r>
          </a:p>
          <a:p>
            <a:pPr algn="r" rtl="1"/>
            <a:r>
              <a:rPr lang="ar-SA" sz="1200" dirty="0">
                <a:latin typeface="Arial"/>
                <a:cs typeface="Arial"/>
              </a:rPr>
              <a:t>8. قاد مصطفى كمال حرب الاستقلال التركية من أنقرة، وهزم اليونانيين سنة 1922م.</a:t>
            </a:r>
          </a:p>
          <a:p>
            <a:pPr algn="r" rtl="1"/>
            <a:r>
              <a:rPr lang="ar-SA" sz="1200" dirty="0">
                <a:latin typeface="Arial"/>
                <a:cs typeface="Arial"/>
              </a:rPr>
              <a:t>9. ألغى البرلمان في أنقرة السلطنة في 1 نوفمبر 1922م، فغادر آخر السلاطين محمد السادس وحيد الدين إسطنبول على متن سفينة بريطانية.</a:t>
            </a:r>
          </a:p>
          <a:p>
            <a:pPr algn="r" rtl="1"/>
            <a:r>
              <a:rPr lang="ar-SA" sz="1200" dirty="0">
                <a:latin typeface="Arial"/>
                <a:cs typeface="Arial"/>
              </a:rPr>
              <a:t>10. أُعلنت الجمهورية التركية في 29 أكتوبر 1923م.</a:t>
            </a:r>
          </a:p>
          <a:p>
            <a:pPr algn="r" rtl="1"/>
            <a:r>
              <a:rPr lang="ar-SA" sz="1200" dirty="0">
                <a:latin typeface="Arial"/>
                <a:cs typeface="Arial"/>
              </a:rPr>
              <a:t>11. أُلغيت الخلافة نهائياً في 3 مارس 1924م، ونُفي آخر الخلفاء عبد المجيد الثاني وجميع أفراد الأسرة العثمانية.</a:t>
            </a:r>
          </a:p>
          <a:p>
            <a:pPr algn="r" rtl="1"/>
            <a:r>
              <a:rPr lang="ar-SA" sz="1200" dirty="0">
                <a:latin typeface="Arial"/>
                <a:cs typeface="Arial"/>
              </a:rPr>
              <a:t>وهكذا انتهت دولة دامت نحو 623 سنة، وتعاقب عليها 36 سلطاناً.</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١١. مقارنة بين الدول الثلاث</a:t>
            </a:r>
          </a:p>
          <a:p>
            <a:pPr algn="r" rtl="1"/>
            <a:r>
              <a:rPr lang="ar-SA" sz="1200" dirty="0">
                <a:latin typeface="Arial"/>
                <a:cs typeface="Arial"/>
              </a:rPr>
              <a:t>• الأمويون — العباسيون — العثمانيون</a:t>
            </a:r>
          </a:p>
          <a:p>
            <a:pPr algn="r" rtl="1"/>
            <a:r>
              <a:rPr lang="ar-SA" sz="1200" dirty="0">
                <a:latin typeface="Arial"/>
                <a:cs typeface="Arial"/>
              </a:rPr>
              <a:t>• العاصمة — دمشق — بغداد، ثم سامراء — بورصة، ثم أدرنة، ثم إسطنبول</a:t>
            </a:r>
          </a:p>
          <a:p>
            <a:pPr algn="r" rtl="1"/>
            <a:r>
              <a:rPr lang="ar-SA" sz="1200" dirty="0">
                <a:latin typeface="Arial"/>
                <a:cs typeface="Arial"/>
              </a:rPr>
              <a:t>• أصل الأسرة — عرب من قريش — عرب هاشميون — ترك أوغوز</a:t>
            </a:r>
          </a:p>
          <a:p>
            <a:pPr algn="r" rtl="1"/>
            <a:r>
              <a:rPr lang="ar-SA" sz="1200" dirty="0">
                <a:latin typeface="Arial"/>
                <a:cs typeface="Arial"/>
              </a:rPr>
              <a:t>• مصدر الشرعية — البيعة والغلبة — القرابة من النبي ﷺ — الجهاد، ثم حماية الحرمين ولقب الخلافة</a:t>
            </a:r>
          </a:p>
          <a:p>
            <a:pPr algn="r" rtl="1"/>
            <a:r>
              <a:rPr lang="ar-SA" sz="1200" dirty="0">
                <a:latin typeface="Arial"/>
                <a:cs typeface="Arial"/>
              </a:rPr>
              <a:t>• القوة العسكرية — قبائل الشام — الخراسانيون، ثم الترك — الإنكشارية والفرسان</a:t>
            </a:r>
          </a:p>
          <a:p>
            <a:pPr algn="r" rtl="1"/>
            <a:r>
              <a:rPr lang="ar-SA" sz="1200" dirty="0">
                <a:latin typeface="Arial"/>
                <a:cs typeface="Arial"/>
              </a:rPr>
              <a:t>• أبرز ما تميزت به — الفتوحات وتعريب الدولة — العلم والحضارة — الفتوحات في أوروبا وتنظيم الدولة</a:t>
            </a:r>
          </a:p>
          <a:p>
            <a:pPr algn="r" rtl="1"/>
            <a:r>
              <a:rPr lang="ar-SA" sz="1200" dirty="0">
                <a:latin typeface="Arial"/>
                <a:cs typeface="Arial"/>
              </a:rPr>
              <a:t>• المدة — نحو 90 سنة — نحو 508 سنوات في العراق — نحو 623 سنة</a:t>
            </a:r>
          </a:p>
          <a:p>
            <a:pPr algn="r" rtl="1"/>
            <a:r>
              <a:rPr lang="ar-SA" sz="1200" dirty="0">
                <a:latin typeface="Arial"/>
                <a:cs typeface="Arial"/>
              </a:rPr>
              <a:t>• النهاية — الثورة العباسية — الغزو المغولي — الحرب العالمية الأولى وقيام تركيا الحديثة</a:t>
            </a:r>
          </a:p>
          <a:p>
            <a:pPr algn="r" rtl="1"/>
            <a:r>
              <a:rPr lang="ar-SA" sz="1200" b="1" dirty="0">
                <a:latin typeface="Arial"/>
                <a:cs typeface="Arial"/>
              </a:rPr>
              <a:t>١٢. لماذا ضعفت الدولة ثم سقطت؟</a:t>
            </a:r>
          </a:p>
          <a:p>
            <a:pPr algn="r" rtl="1"/>
            <a:r>
              <a:rPr lang="ar-SA" sz="1200" dirty="0">
                <a:latin typeface="Arial"/>
                <a:cs typeface="Arial"/>
              </a:rPr>
              <a:t>1. توقف الفتوحات: كان الاقتصاد والجيش مبنيين على غنائم التوسع ونظام التيمار، فلما توقف التوسع اختل كل شيء.</a:t>
            </a:r>
          </a:p>
          <a:p>
            <a:pPr algn="r" rtl="1"/>
            <a:r>
              <a:rPr lang="ar-SA" sz="1200" dirty="0">
                <a:latin typeface="Arial"/>
                <a:cs typeface="Arial"/>
              </a:rPr>
              <a:t>2. تحوّل طرق التجارة: اكتشف البرتغاليون طريق رأس الرجاء الصالح سنة 1498م، فتجاوزت التجارة العالمية الشرق الأوسط. وتدفقت فضة أمريكا على أوروبا، فسببت تضخماً حاداً أضعف العملة العثمانية.</a:t>
            </a:r>
          </a:p>
          <a:p>
            <a:pPr algn="r" rtl="1"/>
            <a:r>
              <a:rPr lang="ar-SA" sz="1200" dirty="0">
                <a:latin typeface="Arial"/>
                <a:cs typeface="Arial"/>
              </a:rPr>
              <a:t>3. نظام "القفص" أنتج سلاطين بلا خبرة، بينما انتقلت السلطة إلى الحريم والوزراء.</a:t>
            </a:r>
          </a:p>
          <a:p>
            <a:pPr algn="r" rtl="1"/>
            <a:r>
              <a:rPr lang="ar-SA" sz="1200" dirty="0">
                <a:latin typeface="Arial"/>
                <a:cs typeface="Arial"/>
              </a:rPr>
              <a:t>4. الإنكشارية تحولوا من نخبة الجيش إلى أكبر عائق أمام الإصلاح.</a:t>
            </a:r>
          </a:p>
          <a:p>
            <a:pPr algn="r" rtl="1"/>
            <a:r>
              <a:rPr lang="ar-SA" sz="1200" dirty="0">
                <a:latin typeface="Arial"/>
                <a:cs typeface="Arial"/>
              </a:rPr>
              <a:t>5. فجوة علمية وتقنية متزايدة مع أوروبا الحديثة.</a:t>
            </a:r>
          </a:p>
          <a:p>
            <a:pPr algn="r" rtl="1"/>
            <a:r>
              <a:rPr lang="ar-SA" sz="1200" dirty="0">
                <a:latin typeface="Arial"/>
                <a:cs typeface="Arial"/>
              </a:rPr>
              <a:t>6. صعود القوميات في القرن التاسع عشر، عند شعوب البلقان أولاً، ثم عند العرب والترك أنفسهم.</a:t>
            </a:r>
          </a:p>
          <a:p>
            <a:pPr algn="r" rtl="1"/>
            <a:r>
              <a:rPr lang="ar-SA" sz="1200" dirty="0">
                <a:latin typeface="Arial"/>
                <a:cs typeface="Arial"/>
              </a:rPr>
              <a:t>7. الديون والامتيازات الأجنبية، التي جعلت اقتصاد الدولة في يد أوروبا.</a:t>
            </a:r>
          </a:p>
          <a:p>
            <a:pPr algn="r" rtl="1"/>
            <a:r>
              <a:rPr lang="ar-SA" sz="1200" dirty="0">
                <a:latin typeface="Arial"/>
                <a:cs typeface="Arial"/>
              </a:rPr>
              <a:t>8. وأخيراً، الدخول في الحرب العالمية الأولى إلى الجانب الخاسر.</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dirty="0">
                <a:latin typeface="Arial"/>
                <a:cs typeface="Arial"/>
              </a:rPr>
              <a:t>الكتاب الثاني: قصة العلم والعلماء. في القصة السياسية رأينا الخلفاء والمعارك، وهنا نرى الوجه الآخر: حلقات المساجد، حيث كان يُصنع شيء سيعيش أطول من كل الدول.</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dirty="0">
                <a:latin typeface="Arial"/>
                <a:cs typeface="Arial"/>
              </a:rPr>
              <a:t>في القصة السياسية رأينا الخلفاء والمعارك. أما هنا فنرى الوجه الآخر: حلقات المساجد، حيث كان يُصنع شيء سيعيش أطول من كل الدول.</a:t>
            </a:r>
          </a:p>
          <a:p>
            <a:pPr algn="r" rtl="1"/>
            <a:r>
              <a:rPr lang="ar-SA" sz="1200" b="1" dirty="0">
                <a:latin typeface="Arial"/>
                <a:cs typeface="Arial"/>
              </a:rPr>
              <a:t>١. المنطلق: المسجد النبوي أول مدرسة</a:t>
            </a:r>
          </a:p>
          <a:p>
            <a:pPr algn="r" rtl="1"/>
            <a:r>
              <a:rPr lang="ar-SA" sz="1200" dirty="0">
                <a:latin typeface="Arial"/>
                <a:cs typeface="Arial"/>
              </a:rPr>
              <a:t>كان النبي ﷺ هو المعلم الأول، والمسجد هو المدرسة. وكان من الصحابة "أهل الصُّفّة"، وهم فقراء يقيمون في المسجد ويتفرغون للتعلم. وكانت الكتابة نادرة في المجتمع العربي، فاتخذ النبي ﷺ "كتّاب الوحي"، وأمر زيد بن ثابت بتعلم لغة اليهود وكتابتهم ليكتب له رسائله، فتعلمها في نحو أسبوعين حسب الرواية.</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٤. الأمصار تصبح مدارس</a:t>
            </a:r>
          </a:p>
          <a:p>
            <a:pPr algn="r" rtl="1"/>
            <a:r>
              <a:rPr lang="ar-SA" sz="1200" dirty="0">
                <a:latin typeface="Arial"/>
                <a:cs typeface="Arial"/>
              </a:rPr>
              <a:t>حين فُتحت البلاد، أرسل عمر بن الخطاب كبار الصحابة إلى المدن الجديدة معلمين. وكتب إلى أهل الكوفة أنه أرسل إليهم عمار بن ياسر أميراً وعبد الله بن مسعود معلماً، وأنه آثرهم بابن مسعود على نفسه.</a:t>
            </a:r>
          </a:p>
          <a:p>
            <a:pPr algn="r" rtl="1"/>
            <a:r>
              <a:rPr lang="ar-SA" sz="1200" dirty="0">
                <a:latin typeface="Arial"/>
                <a:cs typeface="Arial"/>
              </a:rPr>
              <a:t>وهكذا صارت كل مدينة مدرسة لها شيوخها وتلاميذها، كما يُظهر المخطط في أول الفصل. وظهر الفرق بين منهجين سيطبعان الفقه الإسلامي كله:</a:t>
            </a:r>
          </a:p>
          <a:p>
            <a:pPr algn="r" rtl="1"/>
            <a:r>
              <a:rPr lang="ar-SA" sz="1200" dirty="0">
                <a:latin typeface="Arial"/>
                <a:cs typeface="Arial"/>
              </a:rPr>
              <a:t>• أهل الحديث (المدينة) — أهل الرأي (الكوفة)</a:t>
            </a:r>
          </a:p>
          <a:p>
            <a:pPr algn="r" rtl="1"/>
            <a:r>
              <a:rPr lang="ar-SA" sz="1200" dirty="0">
                <a:latin typeface="Arial"/>
                <a:cs typeface="Arial"/>
              </a:rPr>
              <a:t>• المدينة مدينة النبي ﷺ، والسنة فيها حاضرة في حياة الناس — الكوفة مدينة جديدة، فيها شعوب ومشكلات لم تُعرف من قبل</a:t>
            </a:r>
          </a:p>
          <a:p>
            <a:pPr algn="r" rtl="1"/>
            <a:r>
              <a:rPr lang="ar-SA" sz="1200" dirty="0">
                <a:latin typeface="Arial"/>
                <a:cs typeface="Arial"/>
              </a:rPr>
              <a:t>• يعتمدون على الحديث وعمل أهل المدينة — يعتمدون على القياس والاستنباط من النصوص</a:t>
            </a:r>
          </a:p>
          <a:p>
            <a:pPr algn="r" rtl="1"/>
            <a:r>
              <a:rPr lang="ar-SA" sz="1200" dirty="0">
                <a:latin typeface="Arial"/>
                <a:cs typeface="Arial"/>
              </a:rPr>
              <a:t>• يكرهون الإفتاء في مسائل لم تقع بعد — يفترضون المسائل قبل وقوعها ويستعدون لها</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٢. أول مشروع علمي في التاريخ الإسلامي: جمع القرآن</a:t>
            </a:r>
          </a:p>
          <a:p>
            <a:pPr algn="r" rtl="1"/>
            <a:r>
              <a:rPr lang="ar-SA" sz="1200" b="1" dirty="0">
                <a:latin typeface="Arial"/>
                <a:cs typeface="Arial"/>
              </a:rPr>
              <a:t>المرحلة الأولى: أبو بكر</a:t>
            </a:r>
          </a:p>
          <a:p>
            <a:pPr algn="r" rtl="1"/>
            <a:r>
              <a:rPr lang="ar-SA" sz="1200" dirty="0">
                <a:latin typeface="Arial"/>
                <a:cs typeface="Arial"/>
              </a:rPr>
              <a:t>في معركة اليمامة سنة 12هـ قُتل عدد كبير من حفّاظ القرآن. فخاف عمر بن الخطاب أن يضيع، وأقنع أبا بكر بجمعه في مصحف واحد. وكُلّف بذلك زيد بن ثابت، فكان يجمع الآيات من الرقاع والعظام وصدور الرجال، ولا يقبل آية إلا بشاهدين.</a:t>
            </a:r>
          </a:p>
          <a:p>
            <a:pPr algn="r" rtl="1"/>
            <a:r>
              <a:rPr lang="ar-SA" sz="1200" b="1" dirty="0">
                <a:latin typeface="Arial"/>
                <a:cs typeface="Arial"/>
              </a:rPr>
              <a:t>المرحلة الثانية: عثمان</a:t>
            </a:r>
          </a:p>
          <a:p>
            <a:pPr algn="r" rtl="1"/>
            <a:r>
              <a:rPr lang="ar-SA" sz="1200" dirty="0">
                <a:latin typeface="Arial"/>
                <a:cs typeface="Arial"/>
              </a:rPr>
              <a:t>نحو سنة 25هـ، كان الصحابي حذيفة بن اليمان يقاتل في أرمينيا وأذربيجان، فرأى جنود الشام والعراق يختلفون في قراءة القرآن ويخطّئ بعضهم بعضاً. فعاد إلى عثمان وقال له ما معناه: أدرك هذه الأمة قبل أن تختلف في كتابها كما اختلف اليهود والنصارى.</a:t>
            </a:r>
          </a:p>
          <a:p>
            <a:pPr algn="r" rtl="1"/>
            <a:r>
              <a:rPr lang="ar-SA" sz="1200" dirty="0">
                <a:latin typeface="Arial"/>
                <a:cs typeface="Arial"/>
              </a:rPr>
              <a:t>فشكّل عثمان لجنة يرأسها زيد بن ثابت، فنسخت المصحف نسخاً موحدة، أُرسلت إلى مكة والبصرة والكوفة والشام، وبقيت نسخة في المدينة. ومع كل نسخة أرسل قارئاً يعلّم الناس.</a:t>
            </a:r>
          </a:p>
          <a:p>
            <a:pPr algn="r" rtl="1"/>
            <a:r>
              <a:rPr lang="ar-SA" sz="1200" b="1" dirty="0">
                <a:latin typeface="Arial"/>
                <a:cs typeface="Arial"/>
              </a:rPr>
              <a:t>٣. علماء الصحابة</a:t>
            </a:r>
          </a:p>
          <a:p>
            <a:pPr algn="r" rtl="1"/>
            <a:r>
              <a:rPr lang="ar-SA" sz="1200" dirty="0">
                <a:latin typeface="Arial"/>
                <a:cs typeface="Arial"/>
              </a:rPr>
              <a:t>• الصحابي — مكانه — اختصاصه — ما تركه</a:t>
            </a:r>
          </a:p>
          <a:p>
            <a:pPr algn="r" rtl="1"/>
            <a:r>
              <a:rPr lang="ar-SA" sz="1200" dirty="0">
                <a:latin typeface="Arial"/>
                <a:cs typeface="Arial"/>
              </a:rPr>
              <a:t>• عبد الله بن عباس (ت 68هـ) — مكة — التفسير — لُقّب "حبر الأمة" و"ترجمان القرآن"، وأسس مدرسة التفسير في مكة</a:t>
            </a:r>
          </a:p>
          <a:p>
            <a:pPr algn="r" rtl="1"/>
            <a:r>
              <a:rPr lang="ar-SA" sz="1200" dirty="0">
                <a:latin typeface="Arial"/>
                <a:cs typeface="Arial"/>
              </a:rPr>
              <a:t>• عبد الله بن مسعود (ت 32هـ) — الكوفة — القراءة والفقه — أسس مدرسة الكوفة التي خرج منها مذهب أبي حنيفة</a:t>
            </a:r>
          </a:p>
          <a:p>
            <a:pPr algn="r" rtl="1"/>
            <a:r>
              <a:rPr lang="ar-SA" sz="1200" dirty="0">
                <a:latin typeface="Arial"/>
                <a:cs typeface="Arial"/>
              </a:rPr>
              <a:t>• زيد بن ثابت (ت 45هـ) — المدينة — القرآن والفرائض — قاد جمع القرآن مرتين، وكان المرجع في علم المواريث</a:t>
            </a:r>
          </a:p>
          <a:p>
            <a:pPr algn="r" rtl="1"/>
            <a:r>
              <a:rPr lang="ar-SA" sz="1200" dirty="0">
                <a:latin typeface="Arial"/>
                <a:cs typeface="Arial"/>
              </a:rPr>
              <a:t>• عائشة أم المؤمنين (ت 58هـ) — المدينة — الحديث والفقه — روت أكثر من ألفي حديث، وكان كبار الصحابة يسألونها، وكانت تصحح أخطاءهم</a:t>
            </a:r>
          </a:p>
          <a:p>
            <a:pPr algn="r" rtl="1"/>
            <a:r>
              <a:rPr lang="ar-SA" sz="1200" dirty="0">
                <a:latin typeface="Arial"/>
                <a:cs typeface="Arial"/>
              </a:rPr>
              <a:t>• أبو هريرة (ت 59هـ تقريباً) — المدينة — الحديث — أكثر الصحابة رواية، بأكثر من خمسة آلاف حديث</a:t>
            </a:r>
          </a:p>
          <a:p>
            <a:pPr algn="r" rtl="1"/>
            <a:r>
              <a:rPr lang="ar-SA" sz="1200" dirty="0">
                <a:latin typeface="Arial"/>
                <a:cs typeface="Arial"/>
              </a:rPr>
              <a:t>• عبد الله بن عمر (ت 73هـ) — المدينة — الحديث والسنة — اشتهر بشدة تحرّيه في اتباع السنة، وخرج من مدرسته مولاه نافع</a:t>
            </a:r>
          </a:p>
          <a:p>
            <a:pPr algn="r" rtl="1"/>
            <a:r>
              <a:rPr lang="ar-SA" sz="1200" dirty="0">
                <a:latin typeface="Arial"/>
                <a:cs typeface="Arial"/>
              </a:rPr>
              <a:t>• علي بن أبي طالب (ت 40هـ) — الكوفة — القضاء — اشتهر بأنه أقضى الصحابة، وتُنسب إليه بداية فكرة النحو</a:t>
            </a:r>
          </a:p>
          <a:p>
            <a:pPr algn="r" rtl="1"/>
            <a:r>
              <a:rPr lang="ar-SA" sz="1200" b="1" dirty="0">
                <a:latin typeface="Arial"/>
                <a:cs typeface="Arial"/>
              </a:rPr>
              <a:t>قصتان عن ابن عباس</a:t>
            </a:r>
          </a:p>
          <a:p>
            <a:pPr algn="r" rtl="1"/>
            <a:r>
              <a:rPr lang="ar-SA" sz="1200" dirty="0">
                <a:latin typeface="Arial"/>
                <a:cs typeface="Arial"/>
              </a:rPr>
              <a:t>• كان شاباً صغيراً حين مات النبي ﷺ، فقرر أن يجمع العلم من كبار الصحابة. فكان يذهب إلى بيت الصحابي ليسأله عن حديث، فيجده نائماً وقت القيلولة، فيتوسد رداءه عند بابه والريح تسفي عليه التراب حتى يخرج. فإذا رآه الصحابي قال له: يا ابن عم رسول الله، لماذا لم ترسل إليّ فآتيك؟ فيقول: أنا أحق أن آتيك.</a:t>
            </a:r>
          </a:p>
          <a:p>
            <a:pPr algn="r" rtl="1"/>
            <a:r>
              <a:rPr lang="ar-SA" sz="1200" dirty="0">
                <a:latin typeface="Arial"/>
                <a:cs typeface="Arial"/>
              </a:rPr>
              <a:t>• كان عمر بن الخطاب يُدخله مجلس كبار الصحابة من أهل بدر وهو شاب، فاعترض بعضهم. فسألهم عمر يوماً عن معنى سورة النصر، فقالوا إنها أمر بالحمد والاستغفار عند الفتح. فقال ابن عباس إنها إعلامٌ بقرب أجل النبي ﷺ. فقال عمر إنه لا يعلم منها إلا ما قال ابن عباس.</a:t>
            </a:r>
          </a:p>
          <a:p>
            <a:pPr algn="r" rtl="1"/>
            <a:r>
              <a:rPr lang="ar-SA" sz="1200" dirty="0">
                <a:latin typeface="Arial"/>
                <a:cs typeface="Arial"/>
              </a:rPr>
              <a:t>وكان ابن عباس أول من استعمل الشعر الجاهلي لشرح الكلمات الغريبة في القرآن، وهي فكرة ستصبح منهجاً كاملاً في التفسير واللغة.</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٥. جيل التابعين</a:t>
            </a:r>
          </a:p>
          <a:p>
            <a:pPr algn="r" rtl="1"/>
            <a:r>
              <a:rPr lang="ar-SA" sz="1200" dirty="0">
                <a:latin typeface="Arial"/>
                <a:cs typeface="Arial"/>
              </a:rPr>
              <a:t>التابعون هم من تعلموا على يد الصحابة. وهم الجيل الذي حوّل العلم من ذاكرة شخصية إلى تقاليد علمية منظمة.</a:t>
            </a:r>
          </a:p>
          <a:p>
            <a:pPr algn="r" rtl="1"/>
            <a:r>
              <a:rPr lang="ar-SA" sz="1200" b="1" dirty="0">
                <a:latin typeface="Arial"/>
                <a:cs typeface="Arial"/>
              </a:rPr>
              <a:t>سعيد بن المسيّب (ت 94هـ): سيد التابعين</a:t>
            </a:r>
          </a:p>
          <a:p>
            <a:pPr algn="r" rtl="1"/>
            <a:r>
              <a:rPr lang="ar-SA" sz="1200" dirty="0">
                <a:latin typeface="Arial"/>
                <a:cs typeface="Arial"/>
              </a:rPr>
              <a:t>فقيه المدينة الأول، وأحد "الفقهاء السبعة" الذين كانت تدور عليهم الفتوى فيها. طلب الخليفة عبد الملك بن مروان ابنته زوجةً لابنه الوليد، فرفض. ثم زوّجها لتلميذ فقير اسمه أبو وداعة، وأخذها إليه بنفسه في الليلة نفسها. ولما رفض أن يبايع للوليد وسليمان ولاة للعهد، جُلد وطِيف به في الأسواق، فلم يتراجع.</a:t>
            </a:r>
          </a:p>
          <a:p>
            <a:pPr algn="r" rtl="1"/>
            <a:r>
              <a:rPr lang="ar-SA" sz="1200" b="1" dirty="0">
                <a:latin typeface="Arial"/>
                <a:cs typeface="Arial"/>
              </a:rPr>
              <a:t>الحسن البصري (ت 110هـ)</a:t>
            </a:r>
          </a:p>
          <a:p>
            <a:pPr algn="r" rtl="1"/>
            <a:r>
              <a:rPr lang="ar-SA" sz="1200" dirty="0">
                <a:latin typeface="Arial"/>
                <a:cs typeface="Arial"/>
              </a:rPr>
              <a:t>إمام البصرة في الزهد والوعظ، وكانت مواعظه تُحفظ وتُتناقل لبلاغتها. انتقد الحجاج بن يوسف علناً، واختفى منه سنوات. وفي حلقته بدأ أول خلاف كلامي منظم، كما سنرى بعد قليل.</a:t>
            </a:r>
          </a:p>
          <a:p>
            <a:pPr algn="r" rtl="1"/>
            <a:r>
              <a:rPr lang="ar-SA" sz="1200" b="1" dirty="0">
                <a:latin typeface="Arial"/>
                <a:cs typeface="Arial"/>
              </a:rPr>
              <a:t>محمد بن سيرين (ت 110هـ): مولد علم الإسناد</a:t>
            </a:r>
          </a:p>
          <a:p>
            <a:pPr algn="r" rtl="1"/>
            <a:r>
              <a:rPr lang="ar-SA" sz="1200" dirty="0">
                <a:latin typeface="Arial"/>
                <a:cs typeface="Arial"/>
              </a:rPr>
              <a:t>كان المسلمون في البداية يروون الحديث دون أن يسأل أحد عن مصدره. لكن بعد الفتنة الكبرى ظهر الكذب على النبي ﷺ لأغراض سياسية ومذهبية. فقال ابن سيرين كلمته الشهيرة:</a:t>
            </a:r>
          </a:p>
          <a:p>
            <a:pPr algn="r" rtl="1"/>
            <a:r>
              <a:rPr lang="ar-SA" sz="1200" dirty="0">
                <a:latin typeface="Arial"/>
                <a:cs typeface="Arial"/>
              </a:rPr>
              <a:t>« إن هذا العلم دين، فانظروا عمن تأخذون دينكم. »</a:t>
            </a:r>
          </a:p>
          <a:p>
            <a:pPr algn="r" rtl="1"/>
            <a:r>
              <a:rPr lang="ar-SA" sz="1200" dirty="0">
                <a:latin typeface="Arial"/>
                <a:cs typeface="Arial"/>
              </a:rPr>
              <a:t>وتُروى عنه أيضاً عبارة تلخص الانقلاب كله: كانوا لا يسألون عن الإسناد، فلما وقعت الفتنة قالوا: سمّوا لنا رجالكم.</a:t>
            </a:r>
          </a:p>
          <a:p>
            <a:pPr algn="r" rtl="1"/>
            <a:r>
              <a:rPr lang="ar-SA" sz="1200" dirty="0">
                <a:latin typeface="Arial"/>
                <a:cs typeface="Arial"/>
              </a:rPr>
              <a:t>ومن هنا وُلد علم الإسناد، أي سلسلة الرواة، ثم علم الرجال الذي يدرس سيرة كل راوٍ وأمانته وحفظه. وهو منهج نقد تاريخي لم يكن له مثيل في الحضارات السابقة.</a:t>
            </a:r>
          </a:p>
          <a:p>
            <a:pPr algn="r" rtl="1"/>
            <a:r>
              <a:rPr lang="ar-SA" sz="1200" b="1" dirty="0">
                <a:latin typeface="Arial"/>
                <a:cs typeface="Arial"/>
              </a:rPr>
              <a:t>سعيد بن جبير (ت 95هـ): العالم الذي واجه الحجاج</a:t>
            </a:r>
          </a:p>
          <a:p>
            <a:pPr algn="r" rtl="1"/>
            <a:r>
              <a:rPr lang="ar-SA" sz="1200" dirty="0">
                <a:latin typeface="Arial"/>
                <a:cs typeface="Arial"/>
              </a:rPr>
              <a:t>من أبرز تلاميذ ابن عباس. شارك في ثورة ابن الأشعث ضد الحجاج، ثم اختفى سنوات حتى قُبض عليه. وتروي المصادر حواراً طويلاً بينهما قبل إعدامه، رفض فيه سعيد أن يتراجع أو يتملق. ومات الحجاج بعده بأشهر قليلة.</a:t>
            </a:r>
          </a:p>
          <a:p>
            <a:pPr algn="r" rtl="1"/>
            <a:r>
              <a:rPr lang="ar-SA" sz="1200" b="1" dirty="0">
                <a:latin typeface="Arial"/>
                <a:cs typeface="Arial"/>
              </a:rPr>
              <a:t>عطاء بن أبي رباح (ت 114هـ): مفتي مكة</a:t>
            </a:r>
          </a:p>
          <a:p>
            <a:pPr algn="r" rtl="1"/>
            <a:r>
              <a:rPr lang="ar-SA" sz="1200" dirty="0">
                <a:latin typeface="Arial"/>
                <a:cs typeface="Arial"/>
              </a:rPr>
              <a:t>كان مولى أسود البشرة، وصار مفتي مكة الأول في عصره. وتُروى قصة أن الخليفة سليمان بن عبد الملك جلس بين يديه في الحج يسأله عن المناسك، ثم قال لأبنائه ما معناه: تعلّموا العلم، فلن أنسى ذلّنا بين يدي هذا العبد الأسود.</a:t>
            </a:r>
          </a:p>
          <a:p>
            <a:pPr algn="r" rtl="1"/>
            <a:r>
              <a:rPr lang="ar-SA" sz="1200" b="1" dirty="0">
                <a:latin typeface="Arial"/>
                <a:cs typeface="Arial"/>
              </a:rPr>
              <a:t>مفارقة كبرى: الحكم عربي، والعلم للموالي</a:t>
            </a:r>
          </a:p>
          <a:p>
            <a:pPr algn="r" rtl="1"/>
            <a:r>
              <a:rPr lang="ar-SA" sz="1200" dirty="0">
                <a:latin typeface="Arial"/>
                <a:cs typeface="Arial"/>
              </a:rPr>
              <a:t>في القصة السياسية رأينا أن الأمويين ميّزوا العرب على الموالي. لكن في عالم العلم انقلب الأمر. وتُروى قصة أن عبد الملك بن مروان سأل الإمام الزهري عن سادة العلم في كل مدينة: مكة، اليمن، مصر، الشام، الجزيرة، خراسان، البصرة. وفي كل مرة كان الجواب: من الموالي. حتى وصل إلى الكوفة، فقال الزهري: إبراهيم النخعي، وهو من العرب. فارتاح عبد الملك وقال إن الموالي سيسودون العرب حتى يُخطب لهم على المنابر.</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٦. علوم وُلدت في العصر الأموي</a:t>
            </a:r>
          </a:p>
          <a:p>
            <a:pPr algn="r" rtl="1"/>
            <a:r>
              <a:rPr lang="ar-SA" sz="1200" dirty="0">
                <a:latin typeface="Arial"/>
                <a:cs typeface="Arial"/>
              </a:rPr>
              <a:t>• العلم — المؤسس — ماذا حدث</a:t>
            </a:r>
          </a:p>
          <a:p>
            <a:pPr algn="r" rtl="1"/>
            <a:r>
              <a:rPr lang="ar-SA" sz="1200" dirty="0">
                <a:latin typeface="Arial"/>
                <a:cs typeface="Arial"/>
              </a:rPr>
              <a:t>• النحو — أبو الأسود الدؤلي — وضع أسس الإعراب ونقط الحركات</a:t>
            </a:r>
          </a:p>
          <a:p>
            <a:pPr algn="r" rtl="1"/>
            <a:r>
              <a:rPr lang="ar-SA" sz="1200" dirty="0">
                <a:latin typeface="Arial"/>
                <a:cs typeface="Arial"/>
              </a:rPr>
              <a:t>• نقط الحروف — نصر بن عاصم ويحيى بن يعمر — ميّزا الباء من التاء والثاء بالنقاط</a:t>
            </a:r>
          </a:p>
          <a:p>
            <a:pPr algn="r" rtl="1"/>
            <a:r>
              <a:rPr lang="ar-SA" sz="1200" dirty="0">
                <a:latin typeface="Arial"/>
                <a:cs typeface="Arial"/>
              </a:rPr>
              <a:t>• تدوين الحديث — عمر بن عبد العزيز والزهري — أول جمع رسمي للسنة في الكتب</a:t>
            </a:r>
          </a:p>
          <a:p>
            <a:pPr algn="r" rtl="1"/>
            <a:r>
              <a:rPr lang="ar-SA" sz="1200" dirty="0">
                <a:latin typeface="Arial"/>
                <a:cs typeface="Arial"/>
              </a:rPr>
              <a:t>• الإسناد — ابن سيرين وجيله — نقد الرواة والتحقق من مصادر الحديث</a:t>
            </a:r>
          </a:p>
          <a:p>
            <a:pPr algn="r" rtl="1"/>
            <a:r>
              <a:rPr lang="ar-SA" sz="1200" dirty="0">
                <a:latin typeface="Arial"/>
                <a:cs typeface="Arial"/>
              </a:rPr>
              <a:t>• التفسير — ابن عباس ثم مجاهد — تفسير القرآن آيةً آية</a:t>
            </a:r>
          </a:p>
          <a:p>
            <a:pPr algn="r" rtl="1"/>
            <a:r>
              <a:rPr lang="ar-SA" sz="1200" dirty="0">
                <a:latin typeface="Arial"/>
                <a:cs typeface="Arial"/>
              </a:rPr>
              <a:t>• السيرة والمغازي — عروة بن الزبير ثم الزهري — جمع أخبار حياة النبي ﷺ وغزواته</a:t>
            </a:r>
          </a:p>
          <a:p>
            <a:pPr algn="r" rtl="1"/>
            <a:r>
              <a:rPr lang="ar-SA" sz="1200" dirty="0">
                <a:latin typeface="Arial"/>
                <a:cs typeface="Arial"/>
              </a:rPr>
              <a:t>• علم الكلام — الحسن البصري وواصل بن عطاء — النقاش العقلي في مسائل العقيدة</a:t>
            </a:r>
          </a:p>
          <a:p>
            <a:pPr algn="r" rtl="1"/>
            <a:r>
              <a:rPr lang="ar-SA" sz="1200" dirty="0">
                <a:latin typeface="Arial"/>
                <a:cs typeface="Arial"/>
              </a:rPr>
              <a:t>• الترجمة والكيمياء — خالد بن يزيد بن معاوية — أول محاولات نقل علوم الإغريق</a:t>
            </a:r>
          </a:p>
          <a:p>
            <a:pPr algn="r" rtl="1"/>
            <a:r>
              <a:rPr lang="ar-SA" sz="1200" b="1" dirty="0">
                <a:latin typeface="Arial"/>
                <a:cs typeface="Arial"/>
              </a:rPr>
              <a:t>النحو: قصة أبي الأسود الدؤلي (ت 69هـ)</a:t>
            </a:r>
          </a:p>
          <a:p>
            <a:pPr algn="r" rtl="1"/>
            <a:r>
              <a:rPr lang="ar-SA" sz="1200" dirty="0">
                <a:latin typeface="Arial"/>
                <a:cs typeface="Arial"/>
              </a:rPr>
              <a:t>مع دخول الشعوب في الإسلام، بدأ اللحن، أي الخطأ في الإعراب، يتسرب إلى اللغة وحتى إلى قراءة القرآن. وتُروى قصة أن ابنة أبي الأسود قالت له يوماً: "ما أحسنُ السماءِ!"، بضم النون، وهي تقصد التعجب. ففهم أبوها أنها تسأله عن أحسن شيء في السماء، فقال: نجومها. فقالت: لم أسأل، بل أتعجب. فقال لها: قولي "ما أحسنَ السماءَ!" بالفتح. وأدرك أن الخطأ صار يدخل حتى إلى بيوت العرب.</a:t>
            </a:r>
          </a:p>
          <a:p>
            <a:pPr algn="r" rtl="1"/>
            <a:r>
              <a:rPr lang="ar-SA" sz="1200" dirty="0">
                <a:latin typeface="Arial"/>
                <a:cs typeface="Arial"/>
              </a:rPr>
              <a:t>فوضع أسس النحو، وتقول الرواية إن عليّ بن أبي طالب هو الذي أعطاه الفكرة الأولى. ثم نقط المصحف نقط الإعراب: كان يقرأ ويقول لكاتبه: إذا فتحتُ فمي فضع نقطة فوق الحرف، وإذا ضممته فضع نقطة أمامه، وإذا كسرته فضعها تحته. وكانت هذه النقاط تُكتب بلون أحمر مختلف عن لون الكتابة.</a:t>
            </a:r>
          </a:p>
          <a:p>
            <a:pPr algn="r" rtl="1"/>
            <a:r>
              <a:rPr lang="ar-SA" sz="1200" b="1" dirty="0">
                <a:latin typeface="Arial"/>
                <a:cs typeface="Arial"/>
              </a:rPr>
              <a:t>نقط الحروف: ثورة صغيرة في الكتابة</a:t>
            </a:r>
          </a:p>
          <a:p>
            <a:pPr algn="r" rtl="1"/>
            <a:r>
              <a:rPr lang="ar-SA" sz="1200" dirty="0">
                <a:latin typeface="Arial"/>
                <a:cs typeface="Arial"/>
              </a:rPr>
              <a:t>كانت الحروف المتشابهة مثل الباء والتاء والثاء تُكتب بشكل واحد بلا نقاط. فكلّف الحجاج بن يوسف تلميذَي أبي الأسود، نصر بن عاصم ويحيى بن يعمر، بوضع النقاط التي تميزها. وهي النقاط التي نستعملها حتى اليوم.</a:t>
            </a:r>
          </a:p>
          <a:p>
            <a:pPr algn="r" rtl="1"/>
            <a:r>
              <a:rPr lang="ar-SA" sz="1200" b="1" dirty="0">
                <a:latin typeface="Arial"/>
                <a:cs typeface="Arial"/>
              </a:rPr>
              <a:t>تدوين الحديث: قرار عمر بن عبد العزيز</a:t>
            </a:r>
          </a:p>
          <a:p>
            <a:pPr algn="r" rtl="1"/>
            <a:r>
              <a:rPr lang="ar-SA" sz="1200" dirty="0">
                <a:latin typeface="Arial"/>
                <a:cs typeface="Arial"/>
              </a:rPr>
              <a:t>خاف عمر بن عبد العزيز أن يضيع الحديث بموت العلماء، فكتب إلى عالم المدينة أبي بكر بن حزم يأمره بجمع حديث رسول الله ﷺ وكتابته. وكان ابن شهاب الزهري (ت 124هـ) أبرز من نفّذ هذا المشروع، فلُقّب بأول من دوّن العلم تدويناً رسمياً. لكن الزهري عمل قريباً من بلاط الأمويين، فانتقده بعض العلماء، وهذا يقودنا إلى سؤال سيرافق القصة كلها: هل يقترب العالم من السلطان أم يبتعد عنه؟</a:t>
            </a:r>
          </a:p>
          <a:p>
            <a:pPr algn="r" rtl="1"/>
            <a:r>
              <a:rPr lang="ar-SA" sz="1200" b="1" dirty="0">
                <a:latin typeface="Arial"/>
                <a:cs typeface="Arial"/>
              </a:rPr>
              <a:t>ولادة علم الكلام: "اعتزل عنا"</a:t>
            </a:r>
          </a:p>
          <a:p>
            <a:pPr algn="r" rtl="1"/>
            <a:r>
              <a:rPr lang="ar-SA" sz="1200" dirty="0">
                <a:latin typeface="Arial"/>
                <a:cs typeface="Arial"/>
              </a:rPr>
              <a:t>بعد الحروب الأهلية، طُرح سؤال صعب: ما حكم المسلم الذي يرتكب كبيرة؟ قال الخوارج إنه كافر، وقال المرجئة إنه مؤمن ونترك أمره إلى الله.</a:t>
            </a:r>
          </a:p>
          <a:p>
            <a:pPr algn="r" rtl="1"/>
            <a:r>
              <a:rPr lang="ar-SA" sz="1200" dirty="0">
                <a:latin typeface="Arial"/>
                <a:cs typeface="Arial"/>
              </a:rPr>
              <a:t>وفي حلقة الحسن البصري، قال تلميذه واصل بن عطاء (ت 131هـ) إن مرتكب الكبيرة في منزلة بين المنزلتين، لا مؤمن ولا كافر. ثم اعتزل الحلقة وجلس إلى عمود آخر في المسجد يشرح رأيه. فقال الحسن: اعتزل عنا واصل. ومن هنا جاء اسم "المعتزلة"، الذين سيصبحون في العصر العباسي تيار المأمون الرسمي.</a:t>
            </a:r>
          </a:p>
          <a:p>
            <a:pPr algn="r" rtl="1"/>
            <a:r>
              <a:rPr lang="ar-SA" sz="1200" dirty="0">
                <a:latin typeface="Arial"/>
                <a:cs typeface="Arial"/>
              </a:rPr>
              <a:t>وظهرت في الوقت نفسه "القدرية"، الذين قالوا إن الإنسان يخلق أفعاله بإرادته الحرة. وقد دفع قادتهم الثمن: قُتل معبد الجهني، ثم أعدم الخليفة هشام بن عبد الملك غيلانَ الدمشقي.</a:t>
            </a:r>
          </a:p>
          <a:p>
            <a:pPr algn="r" rtl="1"/>
            <a:r>
              <a:rPr lang="ar-SA" sz="1200" b="1" dirty="0">
                <a:latin typeface="Arial"/>
                <a:cs typeface="Arial"/>
              </a:rPr>
              <a:t>أمير أموي يبحث عن الكيمياء: خالد بن يزيد (ت نحو 85هـ)</a:t>
            </a:r>
          </a:p>
          <a:p>
            <a:pPr algn="r" rtl="1"/>
            <a:r>
              <a:rPr lang="ar-SA" sz="1200" dirty="0">
                <a:latin typeface="Arial"/>
                <a:cs typeface="Arial"/>
              </a:rPr>
              <a:t>هو حفيد معاوية، الذي حُرم من الخلافة حين انتقلت إلى بني مروان. فانصرف إلى العلم، وتقول المصادر القديمة إنه استقدم علماء من الإسكندرية ليترجموا له كتب الكيمياء والطب والنجوم من اليونانية، فكانت أول ترجمة في الإسلام. وإن كان بعض المؤرخين المعاصرين يشككون في نسبة كتب الكيمياء إليه. وفي الفترة نفسها ترجم طبيب من البصرة اسمه ماسرجويه كتاباً طبياً يونانياً إلى العربية.</a:t>
            </a:r>
          </a:p>
          <a:p>
            <a:pPr algn="r" rtl="1"/>
            <a:r>
              <a:rPr lang="ar-SA" sz="1200" b="1" dirty="0">
                <a:latin typeface="Arial"/>
                <a:cs typeface="Arial"/>
              </a:rPr>
              <a:t>٧. العالم والسلطان</a:t>
            </a:r>
          </a:p>
          <a:p>
            <a:pPr algn="r" rtl="1"/>
            <a:r>
              <a:rPr lang="ar-SA" sz="1200" dirty="0">
                <a:latin typeface="Arial"/>
                <a:cs typeface="Arial"/>
              </a:rPr>
              <a:t>• علماء واجهوا السلطة — علماء اقتربوا منها</a:t>
            </a:r>
          </a:p>
          <a:p>
            <a:pPr algn="r" rtl="1"/>
            <a:r>
              <a:rPr lang="ar-SA" sz="1200" dirty="0">
                <a:latin typeface="Arial"/>
                <a:cs typeface="Arial"/>
              </a:rPr>
              <a:t>• سعيد بن المسيب: جُلد لرفضه البيعة لولاية العهد — الزهري: خدم بلاط الأمويين ونفّذ مشروع تدوين الحديث</a:t>
            </a:r>
          </a:p>
          <a:p>
            <a:pPr algn="r" rtl="1"/>
            <a:r>
              <a:rPr lang="ar-SA" sz="1200" dirty="0">
                <a:latin typeface="Arial"/>
                <a:cs typeface="Arial"/>
              </a:rPr>
              <a:t>• سعيد بن جبير: أعدمه الحجاج — رجاء بن حيوة: مستشار الخلفاء، وصاحب فكرة استخلاف عمر بن عبد العزيز</a:t>
            </a:r>
          </a:p>
          <a:p>
            <a:pPr algn="r" rtl="1"/>
            <a:r>
              <a:rPr lang="ar-SA" sz="1200" dirty="0">
                <a:latin typeface="Arial"/>
                <a:cs typeface="Arial"/>
              </a:rPr>
              <a:t>• الحسن البصري: انتقد الحجاج واختفى منه</a:t>
            </a:r>
          </a:p>
          <a:p>
            <a:pPr algn="r" rtl="1"/>
            <a:r>
              <a:rPr lang="ar-SA" sz="1200" dirty="0">
                <a:latin typeface="Arial"/>
                <a:cs typeface="Arial"/>
              </a:rPr>
              <a:t>• غيلان الدمشقي: أُعدم في عهد هشام</a:t>
            </a:r>
          </a:p>
          <a:p>
            <a:pPr algn="r" rtl="1"/>
            <a:r>
              <a:rPr lang="ar-SA" sz="1200" dirty="0">
                <a:latin typeface="Arial"/>
                <a:cs typeface="Arial"/>
              </a:rPr>
              <a:t>وفي الوسط يقف عمر بن عبد العزيز، الخليفة الذي كان هو نفسه عالماً، فجمع بين الطرفين.</a:t>
            </a:r>
          </a:p>
          <a:p>
            <a:pPr algn="r" rtl="1"/>
            <a:r>
              <a:rPr lang="ar-SA" sz="1200" b="1" dirty="0">
                <a:latin typeface="Arial"/>
                <a:cs typeface="Arial"/>
              </a:rPr>
              <a:t>٨. الشعر والأدب</a:t>
            </a:r>
          </a:p>
          <a:p>
            <a:pPr algn="r" rtl="1"/>
            <a:r>
              <a:rPr lang="ar-SA" sz="1200" dirty="0">
                <a:latin typeface="Arial"/>
                <a:cs typeface="Arial"/>
              </a:rPr>
              <a:t>ازدهر الشعر في العصر الأموي ازدهاراً كبيراً. اشتهرت "النقائض" بين جرير والفرزدق، وهي معارك شعرية دامت عشرات السنين، يرد فيها كل منهما على الآخر بقصيدة على الوزن والقافية نفسيهما، والناس يتابعونها كما نتابع اليوم المنافسات الكبرى. وكان الأخطل، وهو شاعر نصراني، شاعر البلاط الأموي.</a:t>
            </a:r>
          </a:p>
          <a:p>
            <a:pPr algn="r" rtl="1"/>
            <a:r>
              <a:rPr lang="ar-SA" sz="1200" dirty="0">
                <a:latin typeface="Arial"/>
                <a:cs typeface="Arial"/>
              </a:rPr>
              <a:t>وظهر "الغزل العذري" في بوادي الحجاز، وهو شعر الحب العفيف الذي يبقى فيه العاشق وفياً لحبيبة واحدة حتى الموت، كما في قصص جميل بثينة، وقيس بن الملوّح المعروف بمجنون ليلى.</a:t>
            </a:r>
          </a:p>
          <a:p>
            <a:pPr algn="r" rtl="1"/>
            <a:r>
              <a:rPr lang="ar-SA" sz="1200" b="1" dirty="0">
                <a:latin typeface="Arial"/>
                <a:cs typeface="Arial"/>
              </a:rPr>
              <a:t>٩. البذور جاهزة</a:t>
            </a:r>
          </a:p>
          <a:p>
            <a:pPr algn="r" rtl="1"/>
            <a:r>
              <a:rPr lang="ar-SA" sz="1200" dirty="0">
                <a:latin typeface="Arial"/>
                <a:cs typeface="Arial"/>
              </a:rPr>
              <a:t>مع نهاية العصر الأموي، كانت كل البذور قد زُرعت:</a:t>
            </a:r>
          </a:p>
          <a:p>
            <a:pPr algn="r" rtl="1"/>
            <a:r>
              <a:rPr lang="ar-SA" sz="1200" dirty="0">
                <a:latin typeface="Arial"/>
                <a:cs typeface="Arial"/>
              </a:rPr>
              <a:t>• أبو حنيفة، المولود سنة 80هـ، كان يدرّس في الكوفة.</a:t>
            </a:r>
          </a:p>
          <a:p>
            <a:pPr algn="r" rtl="1"/>
            <a:r>
              <a:rPr lang="ar-SA" sz="1200" dirty="0">
                <a:latin typeface="Arial"/>
                <a:cs typeface="Arial"/>
              </a:rPr>
              <a:t>• مالك بن أنس، المولود سنة 93هـ، كان قد بدأ يجلس للتدريس في المدينة.</a:t>
            </a:r>
          </a:p>
          <a:p>
            <a:pPr algn="r" rtl="1"/>
            <a:r>
              <a:rPr lang="ar-SA" sz="1200" dirty="0">
                <a:latin typeface="Arial"/>
                <a:cs typeface="Arial"/>
              </a:rPr>
              <a:t>• الخليل بن أحمد، المولود سنة 100هـ، كان شاباً في البصرة.</a:t>
            </a:r>
          </a:p>
          <a:p>
            <a:pPr algn="r" rtl="1"/>
            <a:r>
              <a:rPr lang="ar-SA" sz="1200" dirty="0">
                <a:latin typeface="Arial"/>
                <a:cs typeface="Arial"/>
              </a:rPr>
              <a:t>• الكتابة منقوطة ومشكولة، والإسناد منهج قائم، والعربية لغة الإدارة.</a:t>
            </a:r>
          </a:p>
          <a:p>
            <a:pPr algn="r" rtl="1"/>
            <a:r>
              <a:rPr lang="ar-SA" sz="1200" dirty="0">
                <a:latin typeface="Arial"/>
                <a:cs typeface="Arial"/>
              </a:rPr>
              <a:t>وفي العصر العباسي ستنفجر كل هذه البذور دفعة واحدة.</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 لماذا انفجر العلم في بغداد؟</a:t>
            </a:r>
          </a:p>
          <a:p>
            <a:pPr algn="r" rtl="1"/>
            <a:r>
              <a:rPr lang="ar-SA" sz="1200" dirty="0">
                <a:latin typeface="Arial"/>
                <a:cs typeface="Arial"/>
              </a:rPr>
              <a:t>ما زُرع في العصر الأموي نما فجأة في العصر العباسي، لأسباب اجتمعت كلها في وقت واحد:</a:t>
            </a:r>
          </a:p>
          <a:p>
            <a:pPr algn="r" rtl="1"/>
            <a:r>
              <a:rPr lang="ar-SA" sz="1200" dirty="0">
                <a:latin typeface="Arial"/>
                <a:cs typeface="Arial"/>
              </a:rPr>
              <a:t>• السبب — ماذا يعني</a:t>
            </a:r>
          </a:p>
          <a:p>
            <a:pPr algn="r" rtl="1"/>
            <a:r>
              <a:rPr lang="ar-SA" sz="1200" dirty="0">
                <a:latin typeface="Arial"/>
                <a:cs typeface="Arial"/>
              </a:rPr>
              <a:t>• الورق — انتقلت صناعته من آسيا الوسطى، وأُنشئ أول مصنع للورق في بغداد سنة 178هـ. فصار الكتاب رخيصاً بعد أن كان يُكتب على الرق الغالي</a:t>
            </a:r>
          </a:p>
          <a:p>
            <a:pPr algn="r" rtl="1"/>
            <a:r>
              <a:rPr lang="ar-SA" sz="1200" dirty="0">
                <a:latin typeface="Arial"/>
                <a:cs typeface="Arial"/>
              </a:rPr>
              <a:t>• بغداد — مدينة ضخمة على طرق التجارة بين الهند والصين وفارس والبحر المتوسط، تتلاقى فيها البضائع والأفكار</a:t>
            </a:r>
          </a:p>
          <a:p>
            <a:pPr algn="r" rtl="1"/>
            <a:r>
              <a:rPr lang="ar-SA" sz="1200" dirty="0">
                <a:latin typeface="Arial"/>
                <a:cs typeface="Arial"/>
              </a:rPr>
              <a:t>• تنوع الشعوب — فرس، وسريان نصارى، وصابئة من حرّان، وهنود، ويهود، يحمل كل منهم تراثاً علمياً قديماً</a:t>
            </a:r>
          </a:p>
          <a:p>
            <a:pPr algn="r" rtl="1"/>
            <a:r>
              <a:rPr lang="ar-SA" sz="1200" dirty="0">
                <a:latin typeface="Arial"/>
                <a:cs typeface="Arial"/>
              </a:rPr>
              <a:t>• لغة مشتركة — صارت العربية لغة الإدارة والعلم، فاجتمع فيها كل هذا التراث</a:t>
            </a:r>
          </a:p>
          <a:p>
            <a:pPr algn="r" rtl="1"/>
            <a:r>
              <a:rPr lang="ar-SA" sz="1200" dirty="0">
                <a:latin typeface="Arial"/>
                <a:cs typeface="Arial"/>
              </a:rPr>
              <a:t>• الرعاية — خلفاء ووزراء وأغنياء ينفقون بسخاء على الكتب والعلماء</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dirty="0">
                <a:latin typeface="Arial"/>
                <a:cs typeface="Arial"/>
              </a:rPr>
              <a:t>أعمار أبرز علماء العصر الذهبي: أبو حنيفة 80–150هـ، مالك 93–179هـ، الشافعي 150–204هـ، أحمد 164–241هـ، البخاري 194–256هـ، مسلم 206–261هـ؛ ابن إسحاق 85–150هـ، الخليل 100–170هـ، ابن المقفع 106–142هـ، سيبويه نحو 140–180هـ، الجاحظ 159–255هـ، الطبري 224–310هـ؛ الخوارزمي نحو 164–235هـ، الكندي نحو 185–259هـ، حنين 194–260هـ، ثابت بن قرة 221–288هـ، الرازي 251–313هـ.</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 لماذا انفجر العلم في بغداد؟</a:t>
            </a:r>
          </a:p>
          <a:p>
            <a:pPr algn="r" rtl="1"/>
            <a:r>
              <a:rPr lang="ar-SA" sz="1200" dirty="0">
                <a:latin typeface="Arial"/>
                <a:cs typeface="Arial"/>
              </a:rPr>
              <a:t>ما زُرع في العصر الأموي نما فجأة في العصر العباسي، لأسباب اجتمعت كلها في وقت واحد:</a:t>
            </a:r>
          </a:p>
          <a:p>
            <a:pPr algn="r" rtl="1"/>
            <a:r>
              <a:rPr lang="ar-SA" sz="1200" dirty="0">
                <a:latin typeface="Arial"/>
                <a:cs typeface="Arial"/>
              </a:rPr>
              <a:t>• السبب — ماذا يعني</a:t>
            </a:r>
          </a:p>
          <a:p>
            <a:pPr algn="r" rtl="1"/>
            <a:r>
              <a:rPr lang="ar-SA" sz="1200" dirty="0">
                <a:latin typeface="Arial"/>
                <a:cs typeface="Arial"/>
              </a:rPr>
              <a:t>• الورق — انتقلت صناعته من آسيا الوسطى، وأُنشئ أول مصنع للورق في بغداد سنة 178هـ. فصار الكتاب رخيصاً بعد أن كان يُكتب على الرق الغالي</a:t>
            </a:r>
          </a:p>
          <a:p>
            <a:pPr algn="r" rtl="1"/>
            <a:r>
              <a:rPr lang="ar-SA" sz="1200" dirty="0">
                <a:latin typeface="Arial"/>
                <a:cs typeface="Arial"/>
              </a:rPr>
              <a:t>• بغداد — مدينة ضخمة على طرق التجارة بين الهند والصين وفارس والبحر المتوسط، تتلاقى فيها البضائع والأفكار</a:t>
            </a:r>
          </a:p>
          <a:p>
            <a:pPr algn="r" rtl="1"/>
            <a:r>
              <a:rPr lang="ar-SA" sz="1200" dirty="0">
                <a:latin typeface="Arial"/>
                <a:cs typeface="Arial"/>
              </a:rPr>
              <a:t>• تنوع الشعوب — فرس، وسريان نصارى، وصابئة من حرّان، وهنود، ويهود، يحمل كل منهم تراثاً علمياً قديماً</a:t>
            </a:r>
          </a:p>
          <a:p>
            <a:pPr algn="r" rtl="1"/>
            <a:r>
              <a:rPr lang="ar-SA" sz="1200" dirty="0">
                <a:latin typeface="Arial"/>
                <a:cs typeface="Arial"/>
              </a:rPr>
              <a:t>• لغة مشتركة — صارت العربية لغة الإدارة والعلم، فاجتمع فيها كل هذا التراث</a:t>
            </a:r>
          </a:p>
          <a:p>
            <a:pPr algn="r" rtl="1"/>
            <a:r>
              <a:rPr lang="ar-SA" sz="1200" dirty="0">
                <a:latin typeface="Arial"/>
                <a:cs typeface="Arial"/>
              </a:rPr>
              <a:t>• الرعاية — خلفاء ووزراء وأغنياء ينفقون بسخاء على الكتب والعلماء</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٢. الأئمة الأربعة: سلسلة واحدة</a:t>
            </a:r>
          </a:p>
          <a:p>
            <a:pPr algn="r" rtl="1"/>
            <a:r>
              <a:rPr lang="ar-SA" sz="1200" dirty="0">
                <a:latin typeface="Arial"/>
                <a:cs typeface="Arial"/>
              </a:rPr>
              <a:t>المدهش أن الأئمة الأربعة ليسوا مدارس منفصلة، بل سلسلة واحدة من الشيوخ والتلاميذ. فمالك أستاذ الشافعي، والشافعي أستاذ أحمد بن حنبل، والشافعي درس على محمد بن الحسن الشيباني، تلميذ أبي حنيفة.</a:t>
            </a:r>
          </a:p>
          <a:p>
            <a:pPr algn="r" rtl="1"/>
            <a:r>
              <a:rPr lang="ar-SA" sz="1200" b="1" dirty="0">
                <a:latin typeface="Arial"/>
                <a:cs typeface="Arial"/>
              </a:rPr>
              <a:t>أبو حنيفة النعمان (80–150هـ): فقيه العقل</a:t>
            </a:r>
          </a:p>
          <a:p>
            <a:pPr algn="r" rtl="1"/>
            <a:r>
              <a:rPr lang="ar-SA" sz="1200" dirty="0">
                <a:latin typeface="Arial"/>
                <a:cs typeface="Arial"/>
              </a:rPr>
              <a:t>كان تاجر حرير في الكوفة، وهذه التجارة جعلته قريباً من مشكلات الناس الحقيقية. لم يكن يُملي آراءه على تلاميذه، بل يطرح المسألة ويناقشها معهم أياماً حتى يتفقوا. واعتمد على القياس والاستحسان ليجيب عن مسائل جديدة لم يرد فيها نص صريح.</a:t>
            </a:r>
          </a:p>
          <a:p>
            <a:pPr algn="r" rtl="1"/>
            <a:r>
              <a:rPr lang="ar-SA" sz="1200" dirty="0">
                <a:latin typeface="Arial"/>
                <a:cs typeface="Arial"/>
              </a:rPr>
              <a:t>وعرض عليه المنصور منصب القضاء فرفض، وتذكر روايات أنه سُجن وضُرب بسبب ذلك، ومات في السجن.</a:t>
            </a:r>
          </a:p>
          <a:p>
            <a:pPr algn="r" rtl="1"/>
            <a:r>
              <a:rPr lang="ar-SA" sz="1200" dirty="0">
                <a:latin typeface="Arial"/>
                <a:cs typeface="Arial"/>
              </a:rPr>
              <a:t>لم يكتب أبو حنيفة كتبه بنفسه، بل دوّن مذهبه تلميذاه:</a:t>
            </a:r>
          </a:p>
          <a:p>
            <a:pPr algn="r" rtl="1"/>
            <a:r>
              <a:rPr lang="ar-SA" sz="1200" dirty="0">
                <a:latin typeface="Arial"/>
                <a:cs typeface="Arial"/>
              </a:rPr>
              <a:t>• أبو يوسف: أول من لُقّب "قاضي القضاة"، وكتب لهارون الرشيد "كتاب الخراج" عن نظام الضرائب.</a:t>
            </a:r>
          </a:p>
          <a:p>
            <a:pPr algn="r" rtl="1"/>
            <a:r>
              <a:rPr lang="ar-SA" sz="1200" dirty="0">
                <a:latin typeface="Arial"/>
                <a:cs typeface="Arial"/>
              </a:rPr>
              <a:t>• محمد بن الحسن الشيباني: كتب "السِّيَر"، الذي يعدّه كثير من الباحثين من أوائل الكتب في القانون الدولي، لأنه ينظم الحرب والسلم والمعاهدات والعلاقة بغير المسلمين.</a:t>
            </a:r>
          </a:p>
          <a:p>
            <a:pPr algn="r" rtl="1"/>
            <a:r>
              <a:rPr lang="ar-SA" sz="1200" b="1" dirty="0">
                <a:latin typeface="Arial"/>
                <a:cs typeface="Arial"/>
              </a:rPr>
              <a:t>مالك بن أنس (93–179هـ): إمام دار الهجرة</a:t>
            </a:r>
          </a:p>
          <a:p>
            <a:pPr algn="r" rtl="1"/>
            <a:r>
              <a:rPr lang="ar-SA" sz="1200" dirty="0">
                <a:latin typeface="Arial"/>
                <a:cs typeface="Arial"/>
              </a:rPr>
              <a:t>لم يغادر المدينة طوال حياته إلا للحج. وكتابه "الموطأ" من أقدم كتب الحديث والفقه المدونة. اشتهر بهيبته الشديدة، فكان يغتسل ويتطيب ويلبس أحسن ثيابه قبل أن يجلس لرواية الحديث.</a:t>
            </a:r>
          </a:p>
          <a:p>
            <a:pPr algn="r" rtl="1"/>
            <a:r>
              <a:rPr lang="ar-SA" sz="1200" dirty="0">
                <a:latin typeface="Arial"/>
                <a:cs typeface="Arial"/>
              </a:rPr>
              <a:t>ومن مواقفه:</a:t>
            </a:r>
          </a:p>
          <a:p>
            <a:pPr algn="r" rtl="1"/>
            <a:r>
              <a:rPr lang="ar-SA" sz="1200" dirty="0">
                <a:latin typeface="Arial"/>
                <a:cs typeface="Arial"/>
              </a:rPr>
              <a:t>• أراد الخليفة أن يفرض الموطأ قانوناً على كل البلاد، فرفض مالك، لأن الصحابة تفرقوا في الأمصار وعند أهل كل بلد علم.</a:t>
            </a:r>
          </a:p>
          <a:p>
            <a:pPr algn="r" rtl="1"/>
            <a:r>
              <a:rPr lang="ar-SA" sz="1200" dirty="0">
                <a:latin typeface="Arial"/>
                <a:cs typeface="Arial"/>
              </a:rPr>
              <a:t>• طلب منه هارون الرشيد أن يأتي إلى قصره ليُسمع أبناءه الموطأ، فقال كلمته الشهيرة: "العلم يؤتى ولا يأتي". فجاء الخليفة بنفسه إلى مجلسه.</a:t>
            </a:r>
          </a:p>
          <a:p>
            <a:pPr algn="r" rtl="1"/>
            <a:r>
              <a:rPr lang="ar-SA" sz="1200" dirty="0">
                <a:latin typeface="Arial"/>
                <a:cs typeface="Arial"/>
              </a:rPr>
              <a:t>• أفتى بأن البيعة تحت الإكراه لا تلزم، ففهم الناس أنها تبيح الخروج على المنصور، فجلده والي المدينة حتى خُلع كتفه.</a:t>
            </a:r>
          </a:p>
          <a:p>
            <a:pPr algn="r" rtl="1"/>
            <a:r>
              <a:rPr lang="ar-SA" sz="1200" dirty="0">
                <a:latin typeface="Arial"/>
                <a:cs typeface="Arial"/>
              </a:rPr>
              <a:t>وانتشر مذهبه في المغرب العربي والأندلس وغرب إفريقيا، وما زال مذهب أهل شمال إفريقيا إلى اليوم.</a:t>
            </a:r>
          </a:p>
          <a:p>
            <a:pPr algn="r" rtl="1"/>
            <a:r>
              <a:rPr lang="ar-SA" sz="1200" b="1" dirty="0">
                <a:latin typeface="Arial"/>
                <a:cs typeface="Arial"/>
              </a:rPr>
              <a:t>محمد بن إدريس الشافعي (150–204هـ): مهندس المنهج</a:t>
            </a:r>
          </a:p>
          <a:p>
            <a:pPr algn="r" rtl="1"/>
            <a:r>
              <a:rPr lang="ar-SA" sz="1200" dirty="0">
                <a:latin typeface="Arial"/>
                <a:cs typeface="Arial"/>
              </a:rPr>
              <a:t>وُلد في غزة يتيماً فقيراً، ونشأ في مكة. عاش سنوات في البادية مع قبيلة هذيل، فأتقن العربية الفصحى والرمي. وحفظ الموطأ صغيراً، ثم رحل إلى مالك في المدينة ولازمه حتى وفاته.</a:t>
            </a:r>
          </a:p>
          <a:p>
            <a:pPr algn="r" rtl="1"/>
            <a:r>
              <a:rPr lang="ar-SA" sz="1200" dirty="0">
                <a:latin typeface="Arial"/>
                <a:cs typeface="Arial"/>
              </a:rPr>
              <a:t>ثم انتقل إلى العراق، ودرس على الشيباني فقه أهل الرأي. فصار أول من جمع بين المدرستين: حديث المدينة وقياس الكوفة.</a:t>
            </a:r>
          </a:p>
          <a:p>
            <a:pPr algn="r" rtl="1"/>
            <a:r>
              <a:rPr lang="ar-SA" sz="1200" dirty="0">
                <a:latin typeface="Arial"/>
                <a:cs typeface="Arial"/>
              </a:rPr>
              <a:t>وأعظم إنجازاته كتاب "الرسالة"، أول كتاب في "أصول الفقه"، أي العلم الذي يضع القواعد: كيف نستنبط الحكم؟ ما مرتبة القرآن والسنة والإجماع والقياس؟ متى يُقبل الحديث؟ فلم يعد الفقه اجتهاداً حراً، بل صار له منهج مضبوط.</a:t>
            </a:r>
          </a:p>
          <a:p>
            <a:pPr algn="r" rtl="1"/>
            <a:r>
              <a:rPr lang="ar-SA" sz="1200" dirty="0">
                <a:latin typeface="Arial"/>
                <a:cs typeface="Arial"/>
              </a:rPr>
              <a:t>كان له مذهب قديم في العراق، ثم لما انتقل إلى مصر غيّر كثيراً من آرائه، فصار له "مذهب جديد"، ومات فيها. وكان شاعراً أيضاً، ومن أبياته المشهورة:</a:t>
            </a:r>
          </a:p>
          <a:p>
            <a:pPr algn="r" rtl="1"/>
            <a:r>
              <a:rPr lang="ar-SA" sz="1200" dirty="0">
                <a:latin typeface="Arial"/>
                <a:cs typeface="Arial"/>
              </a:rPr>
              <a:t>    شكوتُ إلى وكيعٍ سوءَ حفظي  ***  فأرشدني إلى تركِ المعاصي</a:t>
            </a:r>
          </a:p>
          <a:p>
            <a:pPr algn="r" rtl="1"/>
            <a:r>
              <a:rPr lang="ar-SA" sz="1200" dirty="0">
                <a:latin typeface="Arial"/>
                <a:cs typeface="Arial"/>
              </a:rPr>
              <a:t>    وأخبرني بأنّ العلمَ نورٌ  ***  ونورُ الله لا يُهدى لعاصي</a:t>
            </a:r>
          </a:p>
          <a:p>
            <a:pPr algn="r" rtl="1"/>
            <a:r>
              <a:rPr lang="ar-SA" sz="1200" b="1" dirty="0">
                <a:latin typeface="Arial"/>
                <a:cs typeface="Arial"/>
              </a:rPr>
              <a:t>أحمد بن حنبل (164–241هـ): إمام الثبات</a:t>
            </a:r>
          </a:p>
          <a:p>
            <a:pPr algn="r" rtl="1"/>
            <a:r>
              <a:rPr lang="ar-SA" sz="1200" dirty="0">
                <a:latin typeface="Arial"/>
                <a:cs typeface="Arial"/>
              </a:rPr>
              <a:t>عاش في بغداد، ورحل في طلب الحديث إلى الحجاز واليمن والشام والعراق. وجمع "المسند"، الذي يضم قرابة ثلاثين ألف حديث.</a:t>
            </a:r>
          </a:p>
          <a:p>
            <a:pPr algn="r" rtl="1"/>
            <a:r>
              <a:rPr lang="ar-SA" sz="1200" dirty="0">
                <a:latin typeface="Arial"/>
                <a:cs typeface="Arial"/>
              </a:rPr>
              <a:t>وجاءت المحنة: فرض المأمون ثم المعتصم على العلماء القول بأن القرآن مخلوق. فأجاب أغلبهم تحت التهديد، وثبت أحمد. فسُجن نحو ثمانية وعشرين شهراً، وجُلد في عهد المعتصم حتى أُغمي عليه، ولم يتراجع. ولما مات خرجت حشود هائلة في جنازته.</a:t>
            </a:r>
          </a:p>
          <a:p>
            <a:pPr algn="r" rtl="1"/>
            <a:r>
              <a:rPr lang="ar-SA" sz="1200" b="1" dirty="0">
                <a:latin typeface="Arial"/>
                <a:cs typeface="Arial"/>
              </a:rPr>
              <a:t>مقارنة بين الأئمة الأربعة</a:t>
            </a:r>
          </a:p>
          <a:p>
            <a:pPr algn="r" rtl="1"/>
            <a:r>
              <a:rPr lang="ar-SA" sz="1200" dirty="0">
                <a:latin typeface="Arial"/>
                <a:cs typeface="Arial"/>
              </a:rPr>
              <a:t>• أبو حنيفة — مالك — الشافعي — أحمد</a:t>
            </a:r>
          </a:p>
          <a:p>
            <a:pPr algn="r" rtl="1"/>
            <a:r>
              <a:rPr lang="ar-SA" sz="1200" dirty="0">
                <a:latin typeface="Arial"/>
                <a:cs typeface="Arial"/>
              </a:rPr>
              <a:t>• المدينة — الكوفة — المدينة — مكة، بغداد، مصر — بغداد</a:t>
            </a:r>
          </a:p>
          <a:p>
            <a:pPr algn="r" rtl="1"/>
            <a:r>
              <a:rPr lang="ar-SA" sz="1200" dirty="0">
                <a:latin typeface="Arial"/>
                <a:cs typeface="Arial"/>
              </a:rPr>
              <a:t>• أهم كتاب — دوّنه تلاميذه — الموطأ — الرسالة — المسند</a:t>
            </a:r>
          </a:p>
          <a:p>
            <a:pPr algn="r" rtl="1"/>
            <a:r>
              <a:rPr lang="ar-SA" sz="1200" dirty="0">
                <a:latin typeface="Arial"/>
                <a:cs typeface="Arial"/>
              </a:rPr>
              <a:t>• المنهج — القياس والرأي — الحديث وعمل أهل المدينة — قواعد تجمع بين الحديث والقياس — الحديث أولاً وأخيراً</a:t>
            </a:r>
          </a:p>
          <a:p>
            <a:pPr algn="r" rtl="1"/>
            <a:r>
              <a:rPr lang="ar-SA" sz="1200" dirty="0">
                <a:latin typeface="Arial"/>
                <a:cs typeface="Arial"/>
              </a:rPr>
              <a:t>• أين ينتشر اليوم — تركيا، آسيا الوسطى، شبه القارة الهندية، البلقان — المغرب العربي، غرب إفريقيا — مصر، اليمن، شرق إفريقيا، إندونيسيا وماليزيا — الجزيرة العربية</a:t>
            </a:r>
          </a:p>
          <a:p>
            <a:pPr algn="r" rtl="1"/>
            <a:r>
              <a:rPr lang="ar-SA" sz="1200" dirty="0">
                <a:latin typeface="Arial"/>
                <a:cs typeface="Arial"/>
              </a:rPr>
              <a:t>وكانت هناك مذاهب أخرى اندثرت لأن تلاميذها لم يدوّنوها وينشروها، مثل مذهب الأوزاعي في الشام، ومذهب الليث بن سعد في مصر. وقد قال الشافعي إن الليث كان أفقه من مالك، لكن أصحابه لم يقوموا بمذهبه.</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٣. العصر الذهبي لتدوين السنة</a:t>
            </a:r>
          </a:p>
          <a:p>
            <a:pPr algn="r" rtl="1"/>
            <a:r>
              <a:rPr lang="ar-SA" sz="1200" dirty="0">
                <a:latin typeface="Arial"/>
                <a:cs typeface="Arial"/>
              </a:rPr>
              <a:t>في القرن الثالث الهجري جُمعت أشهر كتب الحديث، المعروفة بـ"الكتب الستة":</a:t>
            </a:r>
          </a:p>
          <a:p>
            <a:pPr algn="r" rtl="1"/>
            <a:r>
              <a:rPr lang="ar-SA" sz="1200" dirty="0">
                <a:latin typeface="Arial"/>
                <a:cs typeface="Arial"/>
              </a:rPr>
              <a:t>• الكتاب — المؤلف — بلده — الوفاة</a:t>
            </a:r>
          </a:p>
          <a:p>
            <a:pPr algn="r" rtl="1"/>
            <a:r>
              <a:rPr lang="ar-SA" sz="1200" dirty="0">
                <a:latin typeface="Arial"/>
                <a:cs typeface="Arial"/>
              </a:rPr>
              <a:t>• صحيح البخاري — محمد بن إسماعيل البخاري — بخارى — 256هـ</a:t>
            </a:r>
          </a:p>
          <a:p>
            <a:pPr algn="r" rtl="1"/>
            <a:r>
              <a:rPr lang="ar-SA" sz="1200" dirty="0">
                <a:latin typeface="Arial"/>
                <a:cs typeface="Arial"/>
              </a:rPr>
              <a:t>• صحيح مسلم — مسلم بن الحجاج — نيسابور — 261هـ</a:t>
            </a:r>
          </a:p>
          <a:p>
            <a:pPr algn="r" rtl="1"/>
            <a:r>
              <a:rPr lang="ar-SA" sz="1200" dirty="0">
                <a:latin typeface="Arial"/>
                <a:cs typeface="Arial"/>
              </a:rPr>
              <a:t>• سنن أبي داود — أبو داود — سجستان — 275هـ</a:t>
            </a:r>
          </a:p>
          <a:p>
            <a:pPr algn="r" rtl="1"/>
            <a:r>
              <a:rPr lang="ar-SA" sz="1200" dirty="0">
                <a:latin typeface="Arial"/>
                <a:cs typeface="Arial"/>
              </a:rPr>
              <a:t>• سنن الترمذي — الترمذي — ترمذ — 279هـ</a:t>
            </a:r>
          </a:p>
          <a:p>
            <a:pPr algn="r" rtl="1"/>
            <a:r>
              <a:rPr lang="ar-SA" sz="1200" dirty="0">
                <a:latin typeface="Arial"/>
                <a:cs typeface="Arial"/>
              </a:rPr>
              <a:t>• سنن النسائي — النسائي — نسا في خراسان — 303هـ</a:t>
            </a:r>
          </a:p>
          <a:p>
            <a:pPr algn="r" rtl="1"/>
            <a:r>
              <a:rPr lang="ar-SA" sz="1200" dirty="0">
                <a:latin typeface="Arial"/>
                <a:cs typeface="Arial"/>
              </a:rPr>
              <a:t>• سنن ابن ماجه — ابن ماجه — قزوين — 273هـ</a:t>
            </a:r>
          </a:p>
          <a:p>
            <a:pPr algn="r" rtl="1"/>
            <a:r>
              <a:rPr lang="ar-SA" sz="1200" dirty="0">
                <a:latin typeface="Arial"/>
                <a:cs typeface="Arial"/>
              </a:rPr>
              <a:t>ولاحظ شيئاً مدهشاً: كلهم تقريباً من فارس وآسيا الوسطى، أي من غير العرب. وهذا امتداد للظاهرة التي رأيناها في الفصل السابق: الموالي يقودون العلم.</a:t>
            </a:r>
          </a:p>
          <a:p>
            <a:pPr algn="r" rtl="1"/>
            <a:r>
              <a:rPr lang="ar-SA" sz="1200" b="1" dirty="0">
                <a:latin typeface="Arial"/>
                <a:cs typeface="Arial"/>
              </a:rPr>
              <a:t>البخاري: الامتحان في بغداد</a:t>
            </a:r>
          </a:p>
          <a:p>
            <a:pPr algn="r" rtl="1"/>
            <a:r>
              <a:rPr lang="ar-SA" sz="1200" dirty="0">
                <a:latin typeface="Arial"/>
                <a:cs typeface="Arial"/>
              </a:rPr>
              <a:t>قضى البخاري ست عشرة سنة في تأليف صحيحه. وتقول الرواية إنه كان يغتسل ويصلي ركعتين قبل أن يضع كل حديث فيه. واختار نحو سبعة آلاف حديث بالمكرر، وقرابة ألفين وستمئة دون تكرار، من بين مئات الآلاف التي سمعها. واشترط أشد الشروط: لا يقبل الحديث إلا إذا ثبت أن كل راوٍ قد التقى فعلاً بمن روى عنه.</a:t>
            </a:r>
          </a:p>
          <a:p>
            <a:pPr algn="r" rtl="1"/>
            <a:r>
              <a:rPr lang="ar-SA" sz="1200" dirty="0">
                <a:latin typeface="Arial"/>
                <a:cs typeface="Arial"/>
              </a:rPr>
              <a:t>ولما وصل إلى بغداد، أراد علماؤها امتحانه. فأخذوا مئة حديث، وخلطوا أسانيدها بمتونها، فوضعوا سند كل حديث على متن حديث آخر. ثم وزعوها على عشرة رجال، فسأله كل واحد عن عشرة أحاديث. وكان البخاري يقول بعد كل حديث: لا أعرفه. فلما انتهوا، التفت إلى الأول وقال: حديثك الأول صوابه كذا، والثاني صوابه كذا. وأعاد المئة كلها إلى أسانيدها الصحيحة بالترتيب، فأقرّ له الناس بالحفظ.</a:t>
            </a:r>
          </a:p>
          <a:p>
            <a:pPr algn="r" rtl="1"/>
            <a:r>
              <a:rPr lang="ar-SA" sz="1200" b="1" dirty="0">
                <a:latin typeface="Arial"/>
                <a:cs typeface="Arial"/>
              </a:rPr>
              <a:t>علم الرجال</a:t>
            </a:r>
          </a:p>
          <a:p>
            <a:pPr algn="r" rtl="1"/>
            <a:r>
              <a:rPr lang="ar-SA" sz="1200" dirty="0">
                <a:latin typeface="Arial"/>
                <a:cs typeface="Arial"/>
              </a:rPr>
              <a:t>تطور علم الإسناد الذي رأيناه يولد مع ابن سيرين إلى علم ضخم، يدرس آلاف الرواة واحداً واحداً: متى وُلد، ومن لقي، وهل كان دقيقاً في حفظه، وهل اختلط في آخر عمره. ومن أبرز أئمته يحيى بن معين وعلي بن المديني. وصار طلاب الحديث يقطعون آلاف الكيلومترات على الأقدام للقاء راوٍ واحد، فيما عُرف بـ"الرحلة في طلب الحديث".</a:t>
            </a:r>
          </a:p>
          <a:p>
            <a:pPr algn="r" rtl="1"/>
            <a:r>
              <a:rPr lang="ar-SA" sz="1200" b="1" dirty="0">
                <a:latin typeface="Arial"/>
                <a:cs typeface="Arial"/>
              </a:rPr>
              <a:t>٤. اللغة: معركة البصرة والكوفة</a:t>
            </a:r>
          </a:p>
          <a:p>
            <a:pPr algn="r" rtl="1"/>
            <a:r>
              <a:rPr lang="ar-SA" sz="1200" b="1" dirty="0">
                <a:latin typeface="Arial"/>
                <a:cs typeface="Arial"/>
              </a:rPr>
              <a:t>الخليل بن أحمد الفراهيدي (100–170هـ): العبقري الزاهد</a:t>
            </a:r>
          </a:p>
          <a:p>
            <a:pPr algn="r" rtl="1"/>
            <a:r>
              <a:rPr lang="ar-SA" sz="1200" dirty="0">
                <a:latin typeface="Arial"/>
                <a:cs typeface="Arial"/>
              </a:rPr>
              <a:t>من أذكى العقول في التاريخ العربي، وكان يعيش فقيراً في كوخ بالبصرة، ورفض دعوة والي الأهواز ليكون في بلاطه. وإنجازاته مدهشة:</a:t>
            </a:r>
          </a:p>
          <a:p>
            <a:pPr algn="r" rtl="1"/>
            <a:r>
              <a:rPr lang="ar-SA" sz="1200" dirty="0">
                <a:latin typeface="Arial"/>
                <a:cs typeface="Arial"/>
              </a:rPr>
              <a:t>• اكتشف علم العَروض، أي أوزان الشعر العربي. وتُروى قصة أنه مرّ بسوق الصفّارين فسمع إيقاع المطارق على النحاس، فخطرت له الفكرة. ووضع خمسة عشر بحراً، ثم أضاف تلميذ تلميذه الأخفش بحراً سادس عشر.</a:t>
            </a:r>
          </a:p>
          <a:p>
            <a:pPr algn="r" rtl="1"/>
            <a:r>
              <a:rPr lang="ar-SA" sz="1200" dirty="0">
                <a:latin typeface="Arial"/>
                <a:cs typeface="Arial"/>
              </a:rPr>
              <a:t>• ألّف "كتاب العين"، أول معجم في العربية. ورتّبه ترتيباً صوتياً حسب مخارج الحروف من الحلق إلى الشفتين، فبدأ بحرف العين.</a:t>
            </a:r>
          </a:p>
          <a:p>
            <a:pPr algn="r" rtl="1"/>
            <a:r>
              <a:rPr lang="ar-SA" sz="1200" dirty="0">
                <a:latin typeface="Arial"/>
                <a:cs typeface="Arial"/>
              </a:rPr>
              <a:t>• اخترع علامات التشكيل التي نستعملها اليوم: الفتحة ألف صغيرة مائلة، والضمة واو صغيرة، والكسرة ياء صغيرة، ثم الشدة والسكون. فحلّت محل نقاط أبي الأسود الحمراء.</a:t>
            </a:r>
          </a:p>
          <a:p>
            <a:pPr algn="r" rtl="1"/>
            <a:r>
              <a:rPr lang="ar-SA" sz="1200" dirty="0">
                <a:latin typeface="Arial"/>
                <a:cs typeface="Arial"/>
              </a:rPr>
              <a:t>وتقول الرواية إنه مات سنة 170هـ بعد أن اصطدم بعمود في المسجد وهو شارد الذهن، يفكر في طريقة حسابية تمنع الباعة من غش الناس.</a:t>
            </a:r>
          </a:p>
          <a:p>
            <a:pPr algn="r" rtl="1"/>
            <a:r>
              <a:rPr lang="ar-SA" sz="1200" b="1" dirty="0">
                <a:latin typeface="Arial"/>
                <a:cs typeface="Arial"/>
              </a:rPr>
              <a:t>سيبويه (نحو 140–180هـ): قرآن النحو</a:t>
            </a:r>
          </a:p>
          <a:p>
            <a:pPr algn="r" rtl="1"/>
            <a:r>
              <a:rPr lang="ar-SA" sz="1200" dirty="0">
                <a:latin typeface="Arial"/>
                <a:cs typeface="Arial"/>
              </a:rPr>
              <a:t>هو تلميذ الخليل، وكان فارسياً من نواحي شيراز. ألّف "الكتاب"، الذي جمع فيه النحو العربي كله تقريباً لأول مرة، فسمّاه العلماء بعده "قرآن النحو".</a:t>
            </a:r>
          </a:p>
          <a:p>
            <a:pPr algn="r" rtl="1"/>
            <a:r>
              <a:rPr lang="ar-SA" sz="1200" dirty="0">
                <a:latin typeface="Arial"/>
                <a:cs typeface="Arial"/>
              </a:rPr>
              <a:t>وانتهت حياته بقصة حزينة. ذهب إلى بغداد، فدُعي إلى مناظرة في مجلس الوزير يحيى البرمكي مع الكسائي، إمام نحاة الكوفة ومؤدب أبناء الرشيد. واختلفا في مسألة نحوية تُعرف بـ"المسألة الزنبورية". فاحتكموا إلى أعراب من البادية، فحكموا للكسائي. ويقال إنهم أُغروا بالمال. فخرج سيبويه مكسور القلب، وعاد إلى فارس ومات شاباً.</a:t>
            </a:r>
          </a:p>
          <a:p>
            <a:pPr algn="r" rtl="1"/>
            <a:r>
              <a:rPr lang="ar-SA" sz="1200" b="1" dirty="0">
                <a:latin typeface="Arial"/>
                <a:cs typeface="Arial"/>
              </a:rPr>
              <a:t>مدرستان، منهجان</a:t>
            </a:r>
          </a:p>
          <a:p>
            <a:pPr algn="r" rtl="1"/>
            <a:r>
              <a:rPr lang="ar-SA" sz="1200" dirty="0">
                <a:latin typeface="Arial"/>
                <a:cs typeface="Arial"/>
              </a:rPr>
              <a:t>• مدرسة البصرة — مدرسة الكوفة</a:t>
            </a:r>
          </a:p>
          <a:p>
            <a:pPr algn="r" rtl="1"/>
            <a:r>
              <a:rPr lang="ar-SA" sz="1200" dirty="0">
                <a:latin typeface="Arial"/>
                <a:cs typeface="Arial"/>
              </a:rPr>
              <a:t>• الخليل، سيبويه — الكسائي، الفرّاء</a:t>
            </a:r>
          </a:p>
          <a:p>
            <a:pPr algn="r" rtl="1"/>
            <a:r>
              <a:rPr lang="ar-SA" sz="1200" dirty="0">
                <a:latin typeface="Arial"/>
                <a:cs typeface="Arial"/>
              </a:rPr>
              <a:t>• قواعد صارمة، لا تقبل إلا ما كثر في كلام العرب — تقبل حتى الاستعمالات النادرة وتبني عليها</a:t>
            </a:r>
          </a:p>
          <a:p>
            <a:pPr algn="r" rtl="1"/>
            <a:r>
              <a:rPr lang="ar-SA" sz="1200" dirty="0">
                <a:latin typeface="Arial"/>
                <a:cs typeface="Arial"/>
              </a:rPr>
              <a:t>• تهتم بالقياس والتعليل المنطقي — تهتم بالرواية والسماع</a:t>
            </a:r>
          </a:p>
          <a:p>
            <a:pPr algn="r" rtl="1"/>
            <a:r>
              <a:rPr lang="ar-SA" sz="1200" dirty="0">
                <a:latin typeface="Arial"/>
                <a:cs typeface="Arial"/>
              </a:rPr>
              <a:t>والطريف أن الأدوار هنا معكوسة: في الفقه كانت الكوفة مدرسة القياس، وفي النحو كانت البصرة هي مدرسة القياس.</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٥. الترجمة وبيت الحكمة</a:t>
            </a:r>
          </a:p>
          <a:p>
            <a:pPr algn="r" rtl="1"/>
            <a:r>
              <a:rPr lang="ar-SA" sz="1200" b="1" dirty="0">
                <a:latin typeface="Arial"/>
                <a:cs typeface="Arial"/>
              </a:rPr>
              <a:t>البدايات مع المنصور</a:t>
            </a:r>
          </a:p>
          <a:p>
            <a:pPr algn="r" rtl="1"/>
            <a:r>
              <a:rPr lang="ar-SA" sz="1200" dirty="0">
                <a:latin typeface="Arial"/>
                <a:cs typeface="Arial"/>
              </a:rPr>
              <a:t>• طلب المنصور ترجمة كتب الفلك الهندية، فتُرجم كتاب "السند هند" نحو سنة 154هـ.</a:t>
            </a:r>
          </a:p>
          <a:p>
            <a:pPr algn="r" rtl="1"/>
            <a:r>
              <a:rPr lang="ar-SA" sz="1200" dirty="0">
                <a:latin typeface="Arial"/>
                <a:cs typeface="Arial"/>
              </a:rPr>
              <a:t>• استدعى أطباء من مدرسة جنديسابور في فارس، وأشهرهم أسرة بختيشوع النصرانية، التي خدمت الخلفاء أجيالاً.</a:t>
            </a:r>
          </a:p>
          <a:p>
            <a:pPr algn="r" rtl="1"/>
            <a:r>
              <a:rPr lang="ar-SA" sz="1200" dirty="0">
                <a:latin typeface="Arial"/>
                <a:cs typeface="Arial"/>
              </a:rPr>
              <a:t>• ترجم ابن المقفع (106–142هـ) من الفارسية "كليلة ودمنة"، وهي حكايات حكمة على ألسنة الحيوانات أصلها هندي. وكتب "الأدب الكبير" و"الأدب الصغير" في الأخلاق والسياسة. لكنه اتُّهم بالزندقة، فقتله والي البصرة قتلة شنيعة وهو في نحو السادسة والثلاثين.</a:t>
            </a:r>
          </a:p>
          <a:p>
            <a:pPr algn="r" rtl="1"/>
            <a:r>
              <a:rPr lang="ar-SA" sz="1200" b="1" dirty="0">
                <a:latin typeface="Arial"/>
                <a:cs typeface="Arial"/>
              </a:rPr>
              <a:t>المأمون وبيت الحكمة</a:t>
            </a:r>
          </a:p>
          <a:p>
            <a:pPr algn="r" rtl="1"/>
            <a:r>
              <a:rPr lang="ar-SA" sz="1200" dirty="0">
                <a:latin typeface="Arial"/>
                <a:cs typeface="Arial"/>
              </a:rPr>
              <a:t>بدأت مع الرشيد "خزانة الحكمة"، ثم جعلها المأمون مركزاً للترجمة والبحث. وتروي المصادر أنه رأى في منامه أرسطو، فسأله عن الحُسن، فأجابه أرسطو بما معناه: ما حسُن في العقل. فاستيقظ متحمساً للفلسفة اليونانية.</a:t>
            </a:r>
          </a:p>
          <a:p>
            <a:pPr algn="r" rtl="1"/>
            <a:r>
              <a:rPr lang="ar-SA" sz="1200" dirty="0">
                <a:latin typeface="Arial"/>
                <a:cs typeface="Arial"/>
              </a:rPr>
              <a:t>فأرسل البعثات إلى الإمبراطور البيزنطي يطلب المخطوطات اليونانية، وأنفق على المترجمين بسخاء. ويُروى أنه كان يعطي حنين بن إسحاق وزن ما يترجمه ذهباً.</a:t>
            </a:r>
          </a:p>
          <a:p>
            <a:pPr algn="r" rtl="1"/>
            <a:r>
              <a:rPr lang="ar-SA" sz="1200" dirty="0">
                <a:latin typeface="Arial"/>
                <a:cs typeface="Arial"/>
              </a:rPr>
              <a:t>وللأمانة، يرى بعض المؤرخين المعاصرين أن بيت الحكمة كان مكتبة كبيرة أكثر منه أكاديمية منظمة، وأن الترجمة كانت حركة واسعة يموّلها الوزراء والأغنياء أيضاً، لا الخليفة وحده.</a:t>
            </a:r>
          </a:p>
          <a:p>
            <a:pPr algn="r" rtl="1"/>
            <a:r>
              <a:rPr lang="ar-SA" sz="1200" b="1" dirty="0">
                <a:latin typeface="Arial"/>
                <a:cs typeface="Arial"/>
              </a:rPr>
              <a:t>حنين بن إسحاق (194–260هـ): شيخ المترجمين</a:t>
            </a:r>
          </a:p>
          <a:p>
            <a:pPr algn="r" rtl="1"/>
            <a:r>
              <a:rPr lang="ar-SA" sz="1200" dirty="0">
                <a:latin typeface="Arial"/>
                <a:cs typeface="Arial"/>
              </a:rPr>
              <a:t>نصراني نسطوري من الحيرة. ترجم أكثر من مئة كتاب لجالينوس وأبقراط. وكان منهجه ثورياً:</a:t>
            </a:r>
          </a:p>
          <a:p>
            <a:pPr algn="r" rtl="1"/>
            <a:r>
              <a:rPr lang="ar-SA" sz="1200" dirty="0">
                <a:latin typeface="Arial"/>
                <a:cs typeface="Arial"/>
              </a:rPr>
              <a:t>• يجمع عدة مخطوطات للكتاب نفسه ويقارنها ليصل إلى النص الصحيح.</a:t>
            </a:r>
          </a:p>
          <a:p>
            <a:pPr algn="r" rtl="1"/>
            <a:r>
              <a:rPr lang="ar-SA" sz="1200" dirty="0">
                <a:latin typeface="Arial"/>
                <a:cs typeface="Arial"/>
              </a:rPr>
              <a:t>• يترجم المعنى كاملاً، لا الكلمة بالكلمة كما كان يفعل من قبله.</a:t>
            </a:r>
          </a:p>
          <a:p>
            <a:pPr algn="r" rtl="1"/>
            <a:r>
              <a:rPr lang="ar-SA" sz="1200" dirty="0">
                <a:latin typeface="Arial"/>
                <a:cs typeface="Arial"/>
              </a:rPr>
              <a:t>وكتب "العشر مقالات في العين"، وهو من أقدم الكتب المنهجية في طب العيون.</a:t>
            </a:r>
          </a:p>
          <a:p>
            <a:pPr algn="r" rtl="1"/>
            <a:r>
              <a:rPr lang="ar-SA" sz="1200" dirty="0">
                <a:latin typeface="Arial"/>
                <a:cs typeface="Arial"/>
              </a:rPr>
              <a:t>وتروي المصادر أن الخليفة المتوكل أراد أن يختبره، فطلب منه سماً يقتل به عدواً، ووعده بمكافأة كبيرة. فرفض حنين، فسجنه سنة كاملة. ثم أحضره وهدده بالقتل، فقال إن دينه يأمره بفعل الخير حتى مع الأعداء، ومهنته تُلزمه بالنفع لا بالضرر. فقال المتوكل إنه كان يمتحنه فقط، وصار يثق به.</a:t>
            </a:r>
          </a:p>
          <a:p>
            <a:pPr algn="r" rtl="1"/>
            <a:r>
              <a:rPr lang="ar-SA" sz="1200" b="1" dirty="0">
                <a:latin typeface="Arial"/>
                <a:cs typeface="Arial"/>
              </a:rPr>
              <a:t>ثابت بن قرة (221–288هـ)</a:t>
            </a:r>
          </a:p>
          <a:p>
            <a:pPr algn="r" rtl="1"/>
            <a:r>
              <a:rPr lang="ar-SA" sz="1200" dirty="0">
                <a:latin typeface="Arial"/>
                <a:cs typeface="Arial"/>
              </a:rPr>
              <a:t>كان من الصابئة في حرّان، وهي طائفة ورثت علوم الفلك والرياضيات من العصور القديمة. اكتشفه أحد بني موسى فأخذه إلى بغداد. ترجم كتب إقليدس وأرخميدس وبطليموس. واكتشف قاعدة لإيجاد "الأعداد المتحابة"، واقترب في حساب المساحات من أفكار سيطوّرها علم التفاضل والتكامل بعد قرون.</a:t>
            </a:r>
          </a:p>
          <a:p>
            <a:pPr algn="r" rtl="1"/>
            <a:r>
              <a:rPr lang="ar-SA" sz="1200" b="1" dirty="0">
                <a:latin typeface="Arial"/>
                <a:cs typeface="Arial"/>
              </a:rPr>
              <a:t>بنو موسى بن شاكر</a:t>
            </a:r>
          </a:p>
          <a:p>
            <a:pPr algn="r" rtl="1"/>
            <a:r>
              <a:rPr lang="ar-SA" sz="1200" dirty="0">
                <a:latin typeface="Arial"/>
                <a:cs typeface="Arial"/>
              </a:rPr>
              <a:t>ثلاثة إخوة، محمد وأحمد والحسن، تربّوا في رعاية المأمون. ألّفوا "كتاب الحيل"، الذي وصفوا فيه نحو مئة جهاز ميكانيكي. ومنها آلة تعزف الناي بنفسها وفق أنغام مسجلة على أسطوانة دوّارة، ويعدّها بعض المؤرخين من أقدم الآلات القابلة للبرمجة.</a:t>
            </a:r>
          </a:p>
          <a:p>
            <a:pPr algn="r" rtl="1"/>
            <a:r>
              <a:rPr lang="ar-SA" sz="1200" b="1" dirty="0">
                <a:latin typeface="Arial"/>
                <a:cs typeface="Arial"/>
              </a:rPr>
              <a:t>قياس الأرض</a:t>
            </a:r>
          </a:p>
          <a:p>
            <a:pPr algn="r" rtl="1"/>
            <a:r>
              <a:rPr lang="ar-SA" sz="1200" dirty="0">
                <a:latin typeface="Arial"/>
                <a:cs typeface="Arial"/>
              </a:rPr>
              <a:t>أمر المأمون بقياس محيط الأرض. فخرج فريقان من العلماء إلى سهل سنجار شمال العراق، ومنهم حسب بعض الروايات بنو موسى. سار أحدهما شمالاً والآخر جنوباً، يقيسان المسافة حتى يتغير ارتفاع النجم القطبي درجة واحدة. فحسبوا طول الدرجة، ومنه محيط الأرض، وجاءت النتيجة قريبة جداً من الحقيقة.</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٦. العلوم</a:t>
            </a:r>
          </a:p>
          <a:p>
            <a:pPr algn="r" rtl="1"/>
            <a:r>
              <a:rPr lang="ar-SA" sz="1200" b="1" dirty="0">
                <a:latin typeface="Arial"/>
                <a:cs typeface="Arial"/>
              </a:rPr>
              <a:t>الخوارزمي (نحو 164–235هـ): أبو الجبر</a:t>
            </a:r>
          </a:p>
          <a:p>
            <a:pPr algn="r" rtl="1"/>
            <a:r>
              <a:rPr lang="ar-SA" sz="1200" dirty="0">
                <a:latin typeface="Arial"/>
                <a:cs typeface="Arial"/>
              </a:rPr>
              <a:t>أصله من خوارزم في آسيا الوسطى، وعمل في بيت الحكمة.</a:t>
            </a:r>
          </a:p>
          <a:p>
            <a:pPr algn="r" rtl="1"/>
            <a:r>
              <a:rPr lang="ar-SA" sz="1200" dirty="0">
                <a:latin typeface="Arial"/>
                <a:cs typeface="Arial"/>
              </a:rPr>
              <a:t>• ألّف "الكتاب المختصر في حساب الجبر والمقابلة"، فجعل الجبر علماً مستقلاً لأول مرة. ومن عنوانه جاءت كلمة algebra في اللغات الأوروبية.</a:t>
            </a:r>
          </a:p>
          <a:p>
            <a:pPr algn="r" rtl="1"/>
            <a:r>
              <a:rPr lang="ar-SA" sz="1200" dirty="0">
                <a:latin typeface="Arial"/>
                <a:cs typeface="Arial"/>
              </a:rPr>
              <a:t>• ألّف كتاباً في الحساب الهندي نقل إلى العالم الإسلامي ثم إلى أوروبا النظام العشري والصفر، وهي الأرقام التي يسميها الأوروبيون "الأرقام العربية".</a:t>
            </a:r>
          </a:p>
          <a:p>
            <a:pPr algn="r" rtl="1"/>
            <a:r>
              <a:rPr lang="ar-SA" sz="1200" dirty="0">
                <a:latin typeface="Arial"/>
                <a:cs typeface="Arial"/>
              </a:rPr>
              <a:t>• تُرجم اسمه إلى اللاتينية Algoritmi، ومنه جاءت كلمة algorithm، أي الخوارزمية.</a:t>
            </a:r>
          </a:p>
          <a:p>
            <a:pPr algn="r" rtl="1"/>
            <a:r>
              <a:rPr lang="ar-SA" sz="1200" dirty="0">
                <a:latin typeface="Arial"/>
                <a:cs typeface="Arial"/>
              </a:rPr>
              <a:t>• وضع جداول فلكية، وكتاب "صورة الأرض" في الجغرافيا.</a:t>
            </a:r>
          </a:p>
          <a:p>
            <a:pPr algn="r" rtl="1"/>
            <a:r>
              <a:rPr lang="ar-SA" sz="1200" b="1" dirty="0">
                <a:latin typeface="Arial"/>
                <a:cs typeface="Arial"/>
              </a:rPr>
              <a:t>الكندي (نحو 185–259هـ): فيلسوف العرب</a:t>
            </a:r>
          </a:p>
          <a:p>
            <a:pPr algn="r" rtl="1"/>
            <a:r>
              <a:rPr lang="ar-SA" sz="1200" dirty="0">
                <a:latin typeface="Arial"/>
                <a:cs typeface="Arial"/>
              </a:rPr>
              <a:t>لُقّب بذلك لأنه من أوائل الفلاسفة الكبار من أصل عربي، من قبيلة كندة. كتب أكثر من مئتي رسالة في الفلسفة والرياضيات والبصريات والموسيقى والطب. وحاول أن يثبت أن الفلسفة لا تتعارض مع الإسلام.</a:t>
            </a:r>
          </a:p>
          <a:p>
            <a:pPr algn="r" rtl="1"/>
            <a:r>
              <a:rPr lang="ar-SA" sz="1200" dirty="0">
                <a:latin typeface="Arial"/>
                <a:cs typeface="Arial"/>
              </a:rPr>
              <a:t>ومن أعجب ما كتب "رسالة في استخراج المعمّى"، أي فك الرسائل المشفرة. وفيها أقدم وصف معروف لطريقة "تحليل التكرار": تحسب كم مرة يتكرر كل رمز في الرسالة المشفرة، وتقارنه بالحروف الأكثر تكراراً في اللغة، فتكتشف المقابل. وهي من أسس علم التعمية حتى اليوم.</a:t>
            </a:r>
          </a:p>
          <a:p>
            <a:pPr algn="r" rtl="1"/>
            <a:r>
              <a:rPr lang="ar-SA" sz="1200" dirty="0">
                <a:latin typeface="Arial"/>
                <a:cs typeface="Arial"/>
              </a:rPr>
              <a:t>وفي عهد المتوكل سقط من الحظوة، وصودرت مكتبته وسُلّمت لبني موسى، ثم أُعيدت إليه لاحقاً.</a:t>
            </a:r>
          </a:p>
          <a:p>
            <a:pPr algn="r" rtl="1"/>
            <a:r>
              <a:rPr lang="ar-SA" sz="1200" b="1" dirty="0">
                <a:latin typeface="Arial"/>
                <a:cs typeface="Arial"/>
              </a:rPr>
              <a:t>جابر بن حيان</a:t>
            </a:r>
          </a:p>
          <a:p>
            <a:pPr algn="r" rtl="1"/>
            <a:r>
              <a:rPr lang="ar-SA" sz="1200" dirty="0">
                <a:latin typeface="Arial"/>
                <a:cs typeface="Arial"/>
              </a:rPr>
              <a:t>يُنسب إليه تأسيس علم الكيمياء العملية: التقطير والتبلور والتكليس. لكن المؤرخين المعاصرين يشككون كثيراً في شخصيته، ويرى أكثرهم أن الكتب المنسوبة إليه كتبتها أجيال من العلماء لاحقاً، ونُسبت إليه.</a:t>
            </a:r>
          </a:p>
          <a:p>
            <a:pPr algn="r" rtl="1"/>
            <a:r>
              <a:rPr lang="ar-SA" sz="1200" b="1" dirty="0">
                <a:latin typeface="Arial"/>
                <a:cs typeface="Arial"/>
              </a:rPr>
              <a:t>أبو بكر الرازي (251–313هـ): أعظم أطباء عصره</a:t>
            </a:r>
          </a:p>
          <a:p>
            <a:pPr algn="r" rtl="1"/>
            <a:r>
              <a:rPr lang="ar-SA" sz="1200" dirty="0">
                <a:latin typeface="Arial"/>
                <a:cs typeface="Arial"/>
              </a:rPr>
              <a:t>أدار مستشفى في الري ثم في بغداد. وتُروى قصة أنه لما طُلب منه اختيار موقع لمستشفى في بغداد، علّق قطعاً من اللحم في أحياء مختلفة، واختار المكان الذي فسد فيه اللحم أبطأ، لأن هواءه أنقى.</a:t>
            </a:r>
          </a:p>
          <a:p>
            <a:pPr algn="r" rtl="1"/>
            <a:r>
              <a:rPr lang="ar-SA" sz="1200" dirty="0">
                <a:latin typeface="Arial"/>
                <a:cs typeface="Arial"/>
              </a:rPr>
              <a:t>• كان أول من وصف الجدري والحصبة وصفاً دقيقاً، وفرّق بينهما في رسالة مستقلة.</a:t>
            </a:r>
          </a:p>
          <a:p>
            <a:pPr algn="r" rtl="1"/>
            <a:r>
              <a:rPr lang="ar-SA" sz="1200" dirty="0">
                <a:latin typeface="Arial"/>
                <a:cs typeface="Arial"/>
              </a:rPr>
              <a:t>• جمع في كتابه "الحاوي" خبرة الطب كلها، ومعها ملاحظاته على مرضاه.</a:t>
            </a:r>
          </a:p>
          <a:p>
            <a:pPr algn="r" rtl="1"/>
            <a:r>
              <a:rPr lang="ar-SA" sz="1200" dirty="0">
                <a:latin typeface="Arial"/>
                <a:cs typeface="Arial"/>
              </a:rPr>
              <a:t>• يذكر في كتبه أنه عالج مجموعة من المرضى ولم يعالج مجموعة أخرى مماثلة ليقارن النتائج، وهي فكرة قريبة من التجارب الطبية الحديثة.</a:t>
            </a:r>
          </a:p>
          <a:p>
            <a:pPr algn="r" rtl="1"/>
            <a:r>
              <a:rPr lang="ar-SA" sz="1200" b="1" dirty="0">
                <a:latin typeface="Arial"/>
                <a:cs typeface="Arial"/>
              </a:rPr>
              <a:t>٧. التاريخ والأدب</a:t>
            </a:r>
          </a:p>
          <a:p>
            <a:pPr algn="r" rtl="1"/>
            <a:r>
              <a:rPr lang="ar-SA" sz="1200" b="1" dirty="0">
                <a:latin typeface="Arial"/>
                <a:cs typeface="Arial"/>
              </a:rPr>
              <a:t>المؤرخون</a:t>
            </a:r>
          </a:p>
          <a:p>
            <a:pPr algn="r" rtl="1"/>
            <a:r>
              <a:rPr lang="ar-SA" sz="1200" dirty="0">
                <a:latin typeface="Arial"/>
                <a:cs typeface="Arial"/>
              </a:rPr>
              <a:t>• ابن إسحاق كتب أول سيرة نبوية كاملة، ووصلتنا بعد أن هذّبها ابن هشام، فصارت تُعرف بـ"سيرة ابن هشام".</a:t>
            </a:r>
          </a:p>
          <a:p>
            <a:pPr algn="r" rtl="1"/>
            <a:r>
              <a:rPr lang="ar-SA" sz="1200" dirty="0">
                <a:latin typeface="Arial"/>
                <a:cs typeface="Arial"/>
              </a:rPr>
              <a:t>• الواقدي كتب "المغازي"، وتلميذه ابن سعد كتب "الطبقات الكبرى" في تراجم الصحابة والتابعين.</a:t>
            </a:r>
          </a:p>
          <a:p>
            <a:pPr algn="r" rtl="1"/>
            <a:r>
              <a:rPr lang="ar-SA" sz="1200" dirty="0">
                <a:latin typeface="Arial"/>
                <a:cs typeface="Arial"/>
              </a:rPr>
              <a:t>• البلاذري كتب "فتوح البلدان" عن فتح كل إقليم.</a:t>
            </a:r>
          </a:p>
          <a:p>
            <a:pPr algn="r" rtl="1"/>
            <a:r>
              <a:rPr lang="ar-SA" sz="1200" dirty="0">
                <a:latin typeface="Arial"/>
                <a:cs typeface="Arial"/>
              </a:rPr>
              <a:t>• الطبري (224–310هـ) هو أعظمهم. كتب "تاريخ الرسل والملوك" من بداية الخلق إلى عصره، و"جامع البيان" في التفسير. وكان منهجه أن يجمع كل الروايات بأسانيدها، ويترك للقارئ الحكم عليها. وتقول الرواية إنه كتب أربعين صفحة كل يوم أربعين سنة. ولما مات، دُفن ليلاً في بيته، لأن خصوماً من عامة الحنابلة منعوا دفنه نهاراً.</a:t>
            </a:r>
          </a:p>
          <a:p>
            <a:pPr algn="r" rtl="1"/>
            <a:r>
              <a:rPr lang="ar-SA" sz="1200" b="1" dirty="0">
                <a:latin typeface="Arial"/>
                <a:cs typeface="Arial"/>
              </a:rPr>
              <a:t>الجاحظ (159–255هـ): أمير النثر</a:t>
            </a:r>
          </a:p>
          <a:p>
            <a:pPr algn="r" rtl="1"/>
            <a:r>
              <a:rPr lang="ar-SA" sz="1200" dirty="0">
                <a:latin typeface="Arial"/>
                <a:cs typeface="Arial"/>
              </a:rPr>
              <a:t>لُقّب بالجاحظ لجحوظ عينيه. وُلد فقيراً في البصرة، وكان يبيع الخبز والسمك قرب نهر، ويقضي لياليه في دكاكين الوراقين يقرأ الكتب. ومن أشهر كتبه:</a:t>
            </a:r>
          </a:p>
          <a:p>
            <a:pPr algn="r" rtl="1"/>
            <a:r>
              <a:rPr lang="ar-SA" sz="1200" dirty="0">
                <a:latin typeface="Arial"/>
                <a:cs typeface="Arial"/>
              </a:rPr>
              <a:t>• "الحيوان": موسوعة عن الحيوانات وطباعها، فيها ملاحظات عن أثر البيئة في الكائنات وصراعها من أجل البقاء، رأى فيها بعض الباحثين المعاصرين أفكاراً سابقة لعصرها.</a:t>
            </a:r>
          </a:p>
          <a:p>
            <a:pPr algn="r" rtl="1"/>
            <a:r>
              <a:rPr lang="ar-SA" sz="1200" dirty="0">
                <a:latin typeface="Arial"/>
                <a:cs typeface="Arial"/>
              </a:rPr>
              <a:t>• "البيان والتبيين": في البلاغة والخطابة.</a:t>
            </a:r>
          </a:p>
          <a:p>
            <a:pPr algn="r" rtl="1"/>
            <a:r>
              <a:rPr lang="ar-SA" sz="1200" dirty="0">
                <a:latin typeface="Arial"/>
                <a:cs typeface="Arial"/>
              </a:rPr>
              <a:t>• "البخلاء": من أطرف كتب الأدب العربي، يسخر فيه من البخلاء بقصص حقيقية.</a:t>
            </a:r>
          </a:p>
          <a:p>
            <a:pPr algn="r" rtl="1"/>
            <a:r>
              <a:rPr lang="ar-SA" sz="1200" dirty="0">
                <a:latin typeface="Arial"/>
                <a:cs typeface="Arial"/>
              </a:rPr>
              <a:t>وتقول الأسطورة إنه مات حين سقطت عليه رفوف كتبه وهو في التسعين.</a:t>
            </a:r>
          </a:p>
          <a:p>
            <a:pPr algn="r" rtl="1"/>
            <a:r>
              <a:rPr lang="ar-SA" sz="1200" b="1" dirty="0">
                <a:latin typeface="Arial"/>
                <a:cs typeface="Arial"/>
              </a:rPr>
              <a:t>الشعراء</a:t>
            </a:r>
          </a:p>
          <a:p>
            <a:pPr algn="r" rtl="1"/>
            <a:r>
              <a:rPr lang="ar-SA" sz="1200" dirty="0">
                <a:latin typeface="Arial"/>
                <a:cs typeface="Arial"/>
              </a:rPr>
              <a:t>• بشار بن برد وأبو نواس جدّدا الشعر وتمرّدا على المقدمات الطللية القديمة. وكان أبو نواس شاعر الخمر والمجون، ثم كتب في آخر عمره أشعاراً في التوبة.</a:t>
            </a:r>
          </a:p>
          <a:p>
            <a:pPr algn="r" rtl="1"/>
            <a:r>
              <a:rPr lang="ar-SA" sz="1200" dirty="0">
                <a:latin typeface="Arial"/>
                <a:cs typeface="Arial"/>
              </a:rPr>
              <a:t>• أبو العتاهية شاعر الزهد، كتب شعراً بسيطاً عن الموت وفناء الدنيا.</a:t>
            </a:r>
          </a:p>
          <a:p>
            <a:pPr algn="r" rtl="1"/>
            <a:r>
              <a:rPr lang="ar-SA" sz="1200" dirty="0">
                <a:latin typeface="Arial"/>
                <a:cs typeface="Arial"/>
              </a:rPr>
              <a:t>• أبو تمام والبحتري قمّتا الشعر في القرن الثالث، الأول بالمعاني العميقة والصور الصعبة، والثاني بالموسيقى العذبة.</a:t>
            </a:r>
          </a:p>
          <a:p>
            <a:pPr algn="r" rtl="1"/>
            <a:r>
              <a:rPr lang="ar-SA" sz="1200" dirty="0">
                <a:latin typeface="Arial"/>
                <a:cs typeface="Arial"/>
              </a:rPr>
              <a:t>وفي هذه الفترة تُرجمت إلى العربية حكايات فارسية ستصير نواة "ألف ليلة وليلة"، التي لم تكتمل في صورتها النهائية إلا بعد قرون في مصر.</a:t>
            </a:r>
          </a:p>
          <a:p>
            <a:pPr algn="r" rtl="1"/>
            <a:r>
              <a:rPr lang="ar-SA" sz="1200" b="1" dirty="0">
                <a:latin typeface="Arial"/>
                <a:cs typeface="Arial"/>
              </a:rPr>
              <a:t>٨. التصوف المبكر</a:t>
            </a:r>
          </a:p>
          <a:p>
            <a:pPr algn="r" rtl="1"/>
            <a:r>
              <a:rPr lang="ar-SA" sz="1200" dirty="0">
                <a:latin typeface="Arial"/>
                <a:cs typeface="Arial"/>
              </a:rPr>
              <a:t>• الشخصية — ماذا أضافت</a:t>
            </a:r>
          </a:p>
          <a:p>
            <a:pPr algn="r" rtl="1"/>
            <a:r>
              <a:rPr lang="ar-SA" sz="1200" dirty="0">
                <a:latin typeface="Arial"/>
                <a:cs typeface="Arial"/>
              </a:rPr>
              <a:t>• رابعة العدوية (ت 185هـ) — فكرة "الحب الإلهي": أن يُعبد الله حباً له، لا خوفاً من النار ولا طمعاً في الجنة</a:t>
            </a:r>
          </a:p>
          <a:p>
            <a:pPr algn="r" rtl="1"/>
            <a:r>
              <a:rPr lang="ar-SA" sz="1200" dirty="0">
                <a:latin typeface="Arial"/>
                <a:cs typeface="Arial"/>
              </a:rPr>
              <a:t>• الحارث المحاسبي (ت 243هـ) — "المحاسبة": مراقبة النفس وتحليل دوافعها الخفية، ومنها جاء اسمه</a:t>
            </a:r>
          </a:p>
          <a:p>
            <a:pPr algn="r" rtl="1"/>
            <a:r>
              <a:rPr lang="ar-SA" sz="1200" dirty="0">
                <a:latin typeface="Arial"/>
                <a:cs typeface="Arial"/>
              </a:rPr>
              <a:t>• الجنيد البغدادي (ت 297هـ) — لُقّب "سيد الطائفة"، وربط التصوف بالشريعة وأبعده عن الشطحات</a:t>
            </a:r>
          </a:p>
          <a:p>
            <a:pPr algn="r" rtl="1"/>
            <a:r>
              <a:rPr lang="ar-SA" sz="1200" b="1" dirty="0">
                <a:latin typeface="Arial"/>
                <a:cs typeface="Arial"/>
              </a:rPr>
              <a:t>٩. المحنة: من يملك السلطة الدينية؟</a:t>
            </a:r>
          </a:p>
          <a:p>
            <a:pPr algn="r" rtl="1"/>
            <a:r>
              <a:rPr lang="ar-SA" sz="1200" dirty="0">
                <a:latin typeface="Arial"/>
                <a:cs typeface="Arial"/>
              </a:rPr>
              <a:t>رأينا المحنة في القصة السياسية، لكن معناها العلمي أعمق. كان المأمون يريد أن يكون الخليفة هو المرجع الديني الأعلى، يحدد العقيدة الصحيحة ويفرضها على العلماء.</a:t>
            </a:r>
          </a:p>
          <a:p>
            <a:pPr algn="r" rtl="1"/>
            <a:r>
              <a:rPr lang="ar-SA" sz="1200" dirty="0">
                <a:latin typeface="Arial"/>
                <a:cs typeface="Arial"/>
              </a:rPr>
              <a:t>فلما فشلت المحنة بثبات أحمد بن حنبل وأمثاله، ثم ألغاها المتوكل، تقرر شيء سيبقى قروناً: السلطة الدينية في يد العلماء، لا في يد الخليفة. صار للخليفة السيف والسياسة، وللعلماء الفتوى والعقيدة. ويرى كثير من المؤرخين أن هذا من أهم نتائج العصر العباسي كله.</a:t>
            </a:r>
          </a:p>
          <a:p>
            <a:pPr algn="r" rtl="1"/>
            <a:r>
              <a:rPr lang="ar-SA" sz="1200" dirty="0">
                <a:latin typeface="Arial"/>
                <a:cs typeface="Arial"/>
              </a:rPr>
              <a:t>وتراجع المعتزلة بعد ذلك، لكن أسئلتهم العقلية بقيت. وسيأتي في الفصل القادم من يحاول الجمع بين العقل والنص.</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 المفارقة الكبرى</a:t>
            </a:r>
          </a:p>
          <a:p>
            <a:pPr algn="r" rtl="1"/>
            <a:r>
              <a:rPr lang="ar-SA" sz="1200" dirty="0">
                <a:latin typeface="Arial"/>
                <a:cs typeface="Arial"/>
              </a:rPr>
              <a:t>في القصة السياسية، كان هذا عصر ضعف الخلافة: البويهيون يحكمون بغداد، والفاطميون ينافسونها، والأقاليم تستقل واحداً بعد الآخر. لكن في عالم العلم، كان هذا هو العصر الأكثر إبداعاً.</a:t>
            </a:r>
          </a:p>
          <a:p>
            <a:pPr algn="r" rtl="1"/>
            <a:r>
              <a:rPr lang="ar-SA" sz="1200" dirty="0">
                <a:latin typeface="Arial"/>
                <a:cs typeface="Arial"/>
              </a:rPr>
              <a:t>والسبب هو التفكك نفسه. فبدل عاصمة واحدة، صار هناك عشرات البلاطات، وكل أمير يريد أن يتباهى بأعظم العلماء والشعراء في مجلسه. فصار العالم يتنقل بين البلاطات كما ترى في الخريطة أعلاه، وإن ضاقت به مدينة وجد غيرها.</a:t>
            </a:r>
          </a:p>
          <a:p>
            <a:pPr algn="r" rtl="1"/>
            <a:r>
              <a:rPr lang="ar-SA" sz="1200" dirty="0">
                <a:latin typeface="Arial"/>
                <a:cs typeface="Arial"/>
              </a:rPr>
              <a:t>وانتشرت المكتبات الكبرى في كل مكان. ويُروى أن الوزير الصاحب بن عباد رفض دعوة من أمير ساماني لينتقل إلى بلاطه، لأن نقل كتبه وحدها يحتاج أربعمئة جمل.</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 المفارقة الكبرى</a:t>
            </a:r>
          </a:p>
          <a:p>
            <a:pPr algn="r" rtl="1"/>
            <a:r>
              <a:rPr lang="ar-SA" sz="1200" dirty="0">
                <a:latin typeface="Arial"/>
                <a:cs typeface="Arial"/>
              </a:rPr>
              <a:t>في القصة السياسية، كان هذا عصر ضعف الخلافة: البويهيون يحكمون بغداد، والفاطميون ينافسونها، والأقاليم تستقل واحداً بعد الآخر. لكن في عالم العلم، كان هذا هو العصر الأكثر إبداعاً.</a:t>
            </a:r>
          </a:p>
          <a:p>
            <a:pPr algn="r" rtl="1"/>
            <a:r>
              <a:rPr lang="ar-SA" sz="1200" dirty="0">
                <a:latin typeface="Arial"/>
                <a:cs typeface="Arial"/>
              </a:rPr>
              <a:t>والسبب هو التفكك نفسه. فبدل عاصمة واحدة، صار هناك عشرات البلاطات، وكل أمير يريد أن يتباهى بأعظم العلماء والشعراء في مجلسه. فصار العالم يتنقل بين البلاطات كما ترى في الخريطة أعلاه، وإن ضاقت به مدينة وجد غيرها.</a:t>
            </a:r>
          </a:p>
          <a:p>
            <a:pPr algn="r" rtl="1"/>
            <a:r>
              <a:rPr lang="ar-SA" sz="1200" dirty="0">
                <a:latin typeface="Arial"/>
                <a:cs typeface="Arial"/>
              </a:rPr>
              <a:t>وانتشرت المكتبات الكبرى في كل مكان. ويُروى أن الوزير الصاحب بن عباد رفض دعوة من أمير ساماني لينتقل إلى بلاطه، لأن نقل كتبه وحدها يحتاج أربعمئة جمل.</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٢. الفلاسفة</a:t>
            </a:r>
          </a:p>
          <a:p>
            <a:pPr algn="r" rtl="1"/>
            <a:r>
              <a:rPr lang="ar-SA" sz="1200" b="1" dirty="0">
                <a:latin typeface="Arial"/>
                <a:cs typeface="Arial"/>
              </a:rPr>
              <a:t>الفارابي (260–339هـ): المعلم الثاني</a:t>
            </a:r>
          </a:p>
          <a:p>
            <a:pPr algn="r" rtl="1"/>
            <a:r>
              <a:rPr lang="ar-SA" sz="1200" dirty="0">
                <a:latin typeface="Arial"/>
                <a:cs typeface="Arial"/>
              </a:rPr>
              <a:t>تركي الأصل من مدينة فاراب في آسيا الوسطى. لُقّب "المعلم الثاني" لأنه أعظم من شرح المنطق بعد أرسطو، "المعلم الأول".</a:t>
            </a:r>
          </a:p>
          <a:p>
            <a:pPr algn="r" rtl="1"/>
            <a:r>
              <a:rPr lang="ar-SA" sz="1200" dirty="0">
                <a:latin typeface="Arial"/>
                <a:cs typeface="Arial"/>
              </a:rPr>
              <a:t>• كتب "آراء أهل المدينة الفاضلة"، وفيه تصوّر لمدينة مثالية يحكمها حاكم حكيم، متأثراً بأفلاطون.</a:t>
            </a:r>
          </a:p>
          <a:p>
            <a:pPr algn="r" rtl="1"/>
            <a:r>
              <a:rPr lang="ar-SA" sz="1200" dirty="0">
                <a:latin typeface="Arial"/>
                <a:cs typeface="Arial"/>
              </a:rPr>
              <a:t>• ألّف "كتاب الموسيقى الكبير"، من أهم ما كُتب في نظرية الموسيقى في العصور الوسطى.</a:t>
            </a:r>
          </a:p>
          <a:p>
            <a:pPr algn="r" rtl="1"/>
            <a:r>
              <a:rPr lang="ar-SA" sz="1200" dirty="0">
                <a:latin typeface="Arial"/>
                <a:cs typeface="Arial"/>
              </a:rPr>
              <a:t>وتُروى قصة أنه دخل مجلس سيف الدولة الحمداني في حلب، فأخرج آلة موسيقية وعزف عليها، فضحك الحاضرون. ثم غيّر العزف فبكوا، ثم غيّره فناموا، فتركهم نياماً وخرج. وعاش زاهداً، ومات في دمشق.</a:t>
            </a:r>
          </a:p>
          <a:p>
            <a:pPr algn="r" rtl="1"/>
            <a:r>
              <a:rPr lang="ar-SA" sz="1200" b="1" dirty="0">
                <a:latin typeface="Arial"/>
                <a:cs typeface="Arial"/>
              </a:rPr>
              <a:t>ابن سينا (370–428هـ): الشيخ الرئيس</a:t>
            </a:r>
          </a:p>
          <a:p>
            <a:pPr algn="r" rtl="1"/>
            <a:r>
              <a:rPr lang="ar-SA" sz="1200" dirty="0">
                <a:latin typeface="Arial"/>
                <a:cs typeface="Arial"/>
              </a:rPr>
              <a:t>أعجوبة عصره. وُلد قرب بخارى، وكتب سيرته الذاتية بنفسه، وفيها قصص مدهشة:</a:t>
            </a:r>
          </a:p>
          <a:p>
            <a:pPr algn="r" rtl="1"/>
            <a:r>
              <a:rPr lang="ar-SA" sz="1200" dirty="0">
                <a:latin typeface="Arial"/>
                <a:cs typeface="Arial"/>
              </a:rPr>
              <a:t>• حفظ القرآن في العاشرة، وأتقن الطب في نحو السادسة عشرة، وصار الأطباء الكبار يتعلمون منه.</a:t>
            </a:r>
          </a:p>
          <a:p>
            <a:pPr algn="r" rtl="1"/>
            <a:r>
              <a:rPr lang="ar-SA" sz="1200" dirty="0">
                <a:latin typeface="Arial"/>
                <a:cs typeface="Arial"/>
              </a:rPr>
              <a:t>• قرأ كتاب "ما بعد الطبيعة" لأرسطو أربعين مرة حتى حفظه، دون أن يفهمه. ثم اشترى صدفةً من بائع في السوق كتاباً صغيراً للفارابي يشرحه، بثلاثة دراهم، فانفتح له المعنى. ففرح وتصدّق على الفقراء شكراً.</a:t>
            </a:r>
          </a:p>
          <a:p>
            <a:pPr algn="r" rtl="1"/>
            <a:r>
              <a:rPr lang="ar-SA" sz="1200" dirty="0">
                <a:latin typeface="Arial"/>
                <a:cs typeface="Arial"/>
              </a:rPr>
              <a:t>• عالج الأمير الساماني نوح بن منصور من مرض عجز عنه الأطباء، فسُمح له بدخول مكتبة القصر الملكية.</a:t>
            </a:r>
          </a:p>
          <a:p>
            <a:pPr algn="r" rtl="1"/>
            <a:r>
              <a:rPr lang="ar-SA" sz="1200" dirty="0">
                <a:latin typeface="Arial"/>
                <a:cs typeface="Arial"/>
              </a:rPr>
              <a:t>وعاش حياة مضطربة، يتنقل بين البلاطات هارباً أحياناً. صار وزيراً في همذان، ثم سُجن، ثم هرب إلى أصفهان. وكان يعمل نهاراً في السياسة والطب، ويجلس ليلاً مع تلاميذه يكتب ويناقش.</a:t>
            </a:r>
          </a:p>
          <a:p>
            <a:pPr algn="r" rtl="1"/>
            <a:r>
              <a:rPr lang="ar-SA" sz="1200" dirty="0">
                <a:latin typeface="Arial"/>
                <a:cs typeface="Arial"/>
              </a:rPr>
              <a:t>وأشهر كتبه:</a:t>
            </a:r>
          </a:p>
          <a:p>
            <a:pPr algn="r" rtl="1"/>
            <a:r>
              <a:rPr lang="ar-SA" sz="1200" dirty="0">
                <a:latin typeface="Arial"/>
                <a:cs typeface="Arial"/>
              </a:rPr>
              <a:t>• الكتاب — المجال — أثره</a:t>
            </a:r>
          </a:p>
          <a:p>
            <a:pPr algn="r" rtl="1"/>
            <a:r>
              <a:rPr lang="ar-SA" sz="1200" dirty="0">
                <a:latin typeface="Arial"/>
                <a:cs typeface="Arial"/>
              </a:rPr>
              <a:t>• القانون في الطب — موسوعة طبية في خمسة أجزاء — تُرجم إلى اللاتينية، ودُرّس في جامعات أوروبا نحو خمسة قرون</a:t>
            </a:r>
          </a:p>
          <a:p>
            <a:pPr algn="r" rtl="1"/>
            <a:r>
              <a:rPr lang="ar-SA" sz="1200" dirty="0">
                <a:latin typeface="Arial"/>
                <a:cs typeface="Arial"/>
              </a:rPr>
              <a:t>• الشفاء — موسوعة فلسفية في المنطق والطبيعة والرياضيات والإلهيات — أعظم بناء فلسفي في الإسلام</a:t>
            </a:r>
          </a:p>
          <a:p>
            <a:pPr algn="r" rtl="1"/>
            <a:r>
              <a:rPr lang="ar-SA" sz="1200" b="1" dirty="0">
                <a:latin typeface="Arial"/>
                <a:cs typeface="Arial"/>
              </a:rPr>
              <a:t>فلاسفة آخرون</a:t>
            </a:r>
          </a:p>
          <a:p>
            <a:pPr algn="r" rtl="1"/>
            <a:r>
              <a:rPr lang="ar-SA" sz="1200" dirty="0">
                <a:latin typeface="Arial"/>
                <a:cs typeface="Arial"/>
              </a:rPr>
              <a:t>• إخوان الصفا: جماعة سرية في البصرة كتبت اثنتين وخمسين رسالة تجمع كل علوم عصرها، دون أن تكشف أسماء أعضائها.</a:t>
            </a:r>
          </a:p>
          <a:p>
            <a:pPr algn="r" rtl="1"/>
            <a:r>
              <a:rPr lang="ar-SA" sz="1200" dirty="0">
                <a:latin typeface="Arial"/>
                <a:cs typeface="Arial"/>
              </a:rPr>
              <a:t>• مسكويه: كتب "تهذيب الأخلاق" في فلسفة الأخلاق، و"تجارب الأمم" في التاريخ.</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٣. العلماء التجريبيون</a:t>
            </a:r>
          </a:p>
          <a:p>
            <a:pPr algn="r" rtl="1"/>
            <a:r>
              <a:rPr lang="ar-SA" sz="1200" b="1" dirty="0">
                <a:latin typeface="Arial"/>
                <a:cs typeface="Arial"/>
              </a:rPr>
              <a:t>ابن الهيثم (354–430هـ): أبو البصريات</a:t>
            </a:r>
          </a:p>
          <a:p>
            <a:pPr algn="r" rtl="1"/>
            <a:r>
              <a:rPr lang="ar-SA" sz="1200" dirty="0">
                <a:latin typeface="Arial"/>
                <a:cs typeface="Arial"/>
              </a:rPr>
              <a:t>وُلد في البصرة، وسمع به الخليفة الفاطمي الحاكم بأمر الله، حين قال ابن الهيثم إنه يستطيع تنظيم فيضان النيل بسدّ. فاستدعاه إلى مصر.</a:t>
            </a:r>
          </a:p>
          <a:p>
            <a:pPr algn="r" rtl="1"/>
            <a:r>
              <a:rPr lang="ar-SA" sz="1200" dirty="0">
                <a:latin typeface="Arial"/>
                <a:cs typeface="Arial"/>
              </a:rPr>
              <a:t>لكن حين وصل إلى أسوان ورأى النهر، أدرك أن المشروع مستحيل بإمكانيات عصره. وكان الحاكم معروفاً بأنه يقتل لأتفه الأسباب، فتقول الرواية إن ابن الهيثم تظاهر بالجنون، فحُبس في بيته سنوات حتى مات الحاكم.</a:t>
            </a:r>
          </a:p>
          <a:p>
            <a:pPr algn="r" rtl="1"/>
            <a:r>
              <a:rPr lang="ar-SA" sz="1200" dirty="0">
                <a:latin typeface="Arial"/>
                <a:cs typeface="Arial"/>
              </a:rPr>
              <a:t>وفي تلك العزلة كتب أعظم أعماله، "كتاب المناظر":</a:t>
            </a:r>
          </a:p>
          <a:p>
            <a:pPr algn="r" rtl="1"/>
            <a:r>
              <a:rPr lang="ar-SA" sz="1200" dirty="0">
                <a:latin typeface="Arial"/>
                <a:cs typeface="Arial"/>
              </a:rPr>
              <a:t>• أثبت أن الرؤية تحدث لأن الضوء ينعكس من الأشياء ويدخل العين، لا لأن العين تُطلق أشعة نحو الأشياء كما كان يعتقد بطليموس وغيره.</a:t>
            </a:r>
          </a:p>
          <a:p>
            <a:pPr algn="r" rtl="1"/>
            <a:r>
              <a:rPr lang="ar-SA" sz="1200" dirty="0">
                <a:latin typeface="Arial"/>
                <a:cs typeface="Arial"/>
              </a:rPr>
              <a:t>• درس "البيت المظلم": غرفة مظلمة فيها ثقب صغير، تظهر فيها صورة مقلوبة لما في الخارج. وهي الفكرة التي ستقوم عليها آلة التصوير بعد قرون.</a:t>
            </a:r>
          </a:p>
          <a:p>
            <a:pPr algn="r" rtl="1"/>
            <a:r>
              <a:rPr lang="ar-SA" sz="1200" dirty="0">
                <a:latin typeface="Arial"/>
                <a:cs typeface="Arial"/>
              </a:rPr>
              <a:t>• والأهم أنه اعتمد منهجاً صارماً: يضع فرضية، ثم يصمم تجربة ليختبرها، ثم يقبلها أو يرفضها حسب النتيجة. ولهذا يعدّه كثير من المؤرخين من رواد المنهج العلمي التجريبي.</a:t>
            </a:r>
          </a:p>
          <a:p>
            <a:pPr algn="r" rtl="1"/>
            <a:r>
              <a:rPr lang="ar-SA" sz="1200" dirty="0">
                <a:latin typeface="Arial"/>
                <a:cs typeface="Arial"/>
              </a:rPr>
              <a:t>وتُرجم كتابه إلى اللاتينية باسم "Alhazen"، وأثّر في علماء أوروبا مثل روجر بيكون وكبلر.</a:t>
            </a:r>
          </a:p>
          <a:p>
            <a:pPr algn="r" rtl="1"/>
            <a:r>
              <a:rPr lang="ar-SA" sz="1200" b="1" dirty="0">
                <a:latin typeface="Arial"/>
                <a:cs typeface="Arial"/>
              </a:rPr>
              <a:t>البيروني (362–440هـ): العقل الشامل</a:t>
            </a:r>
          </a:p>
          <a:p>
            <a:pPr algn="r" rtl="1"/>
            <a:r>
              <a:rPr lang="ar-SA" sz="1200" dirty="0">
                <a:latin typeface="Arial"/>
                <a:cs typeface="Arial"/>
              </a:rPr>
              <a:t>من خوارزم. أخذه السلطان محمود الغزنوي إلى غزنة، ورافقه في حملاته على الهند. وبدل أن يكتفي بالحرب، تعلّم اللغة السنسكريتية، وجلس مع علماء الهند.</a:t>
            </a:r>
          </a:p>
          <a:p>
            <a:pPr algn="r" rtl="1"/>
            <a:r>
              <a:rPr lang="ar-SA" sz="1200" dirty="0">
                <a:latin typeface="Arial"/>
                <a:cs typeface="Arial"/>
              </a:rPr>
              <a:t>• كتب "تحقيق ما للهند"، أول دراسة علمية لحضارة أخرى: أديانها وفلسفتها وعلومها وعاداتها. وكان منصفاً بشكل نادر، يعرض أفكار الهنود كما هي، دون سخرية ولا تشويه.</a:t>
            </a:r>
          </a:p>
          <a:p>
            <a:pPr algn="r" rtl="1"/>
            <a:r>
              <a:rPr lang="ar-SA" sz="1200" dirty="0">
                <a:latin typeface="Arial"/>
                <a:cs typeface="Arial"/>
              </a:rPr>
              <a:t>• حسب نصف قطر الأرض بطريقة جديدة: صعد جبلاً معروف الارتفاع، وقاس زاوية انخفاض الأفق، ثم استنتج حجم الأرض بالهندسة. وجاءت نتيجته قريبة جداً من القياس الحديث.</a:t>
            </a:r>
          </a:p>
          <a:p>
            <a:pPr algn="r" rtl="1"/>
            <a:r>
              <a:rPr lang="ar-SA" sz="1200" dirty="0">
                <a:latin typeface="Arial"/>
                <a:cs typeface="Arial"/>
              </a:rPr>
              <a:t>• كتب "الآثار الباقية" عن تقاويم الأمم المختلفة وأعيادها، و"القانون المسعودي" في الفلك، وناقش فيه احتمال دوران الأرض حول نفسها.</a:t>
            </a:r>
          </a:p>
          <a:p>
            <a:pPr algn="r" rtl="1"/>
            <a:r>
              <a:rPr lang="ar-SA" sz="1200" dirty="0">
                <a:latin typeface="Arial"/>
                <a:cs typeface="Arial"/>
              </a:rPr>
              <a:t>• قاس الكثافة النوعية لعشرات المعادن والأحجار الكريمة بدقة مذهلة.</a:t>
            </a:r>
          </a:p>
          <a:p>
            <a:pPr algn="r" rtl="1"/>
            <a:r>
              <a:rPr lang="ar-SA" sz="1200" dirty="0">
                <a:latin typeface="Arial"/>
                <a:cs typeface="Arial"/>
              </a:rPr>
              <a:t>وتُروى قصة مؤثرة عن موته: زاره فقيه وهو يحتضر، فسأله البيروني عن مسألة في الميراث. فتعجب الفقيه وقال: أتسأل عن هذا وأنت في هذه الحال؟ فقال البيروني: أن أودّع الدنيا وأنا عالم بهذه المسألة، أليس خيراً من أن أودّعها وأنا جاهل بها؟ فأخبره بها، وخرج الفقيه، فسمع الصراخ عليه وهو في الطريق.</a:t>
            </a:r>
          </a:p>
          <a:p>
            <a:pPr algn="r" rtl="1"/>
            <a:r>
              <a:rPr lang="ar-SA" sz="1200" b="1" dirty="0">
                <a:latin typeface="Arial"/>
                <a:cs typeface="Arial"/>
              </a:rPr>
              <a:t>علماء آخرون</a:t>
            </a:r>
          </a:p>
          <a:p>
            <a:pPr algn="r" rtl="1"/>
            <a:r>
              <a:rPr lang="ar-SA" sz="1200" dirty="0">
                <a:latin typeface="Arial"/>
                <a:cs typeface="Arial"/>
              </a:rPr>
              <a:t>• العالم — المجال — الإنجاز</a:t>
            </a:r>
          </a:p>
          <a:p>
            <a:pPr algn="r" rtl="1"/>
            <a:r>
              <a:rPr lang="ar-SA" sz="1200" dirty="0">
                <a:latin typeface="Arial"/>
                <a:cs typeface="Arial"/>
              </a:rPr>
              <a:t>• البتّاني (ت 317هـ) — الفلك — قاس طول السنة الشمسية بدقة عالية، وطوّر استعمال الجيب في حساب المثلثات</a:t>
            </a:r>
          </a:p>
          <a:p>
            <a:pPr algn="r" rtl="1"/>
            <a:r>
              <a:rPr lang="ar-SA" sz="1200" dirty="0">
                <a:latin typeface="Arial"/>
                <a:cs typeface="Arial"/>
              </a:rPr>
              <a:t>• عبد الرحمن الصوفي (ت 376هـ) — الفلك — ألّف "صور الكواكب الثابتة"، وفيه أقدم وصف مسجل لمجرة المرأة المسلسلة، وصفها بأنها "لطخة سحابية"</a:t>
            </a:r>
          </a:p>
          <a:p>
            <a:pPr algn="r" rtl="1"/>
            <a:r>
              <a:rPr lang="ar-SA" sz="1200" dirty="0">
                <a:latin typeface="Arial"/>
                <a:cs typeface="Arial"/>
              </a:rPr>
              <a:t>• أبو الوفاء البوزجاني (ت 388هـ) — الرياضيات — طوّر علم المثلثات، ومنه دالة الظل</a:t>
            </a:r>
          </a:p>
          <a:p>
            <a:pPr algn="r" rtl="1"/>
            <a:r>
              <a:rPr lang="ar-SA" sz="1200" dirty="0">
                <a:latin typeface="Arial"/>
                <a:cs typeface="Arial"/>
              </a:rPr>
              <a:t>• ابن يونس (ت 399هـ) — الفلك — رصد السماء في القاهرة ووضع جداول فلكية دقيقة</a:t>
            </a:r>
          </a:p>
          <a:p>
            <a:pPr algn="r" rtl="1"/>
            <a:r>
              <a:rPr lang="ar-SA" sz="1200" dirty="0">
                <a:latin typeface="Arial"/>
                <a:cs typeface="Arial"/>
              </a:rPr>
              <a:t>• الزهراوي (ت نحو 404هـ) — الجراحة — يأتي الحديث عنه في الأندلس</a:t>
            </a:r>
          </a:p>
          <a:p>
            <a:pPr algn="r" rtl="1"/>
            <a:r>
              <a:rPr lang="ar-SA" sz="1200" dirty="0">
                <a:latin typeface="Arial"/>
                <a:cs typeface="Arial"/>
              </a:rPr>
              <a:t>• عمر الخيام (ت 526هـ تقريباً) — الرياضيات والفلك — حلّ المعادلات التكعيبية هندسياً، وشارك في وضع التقويم الجلالي، الذي هو أدق من التقويم الغريغوري المستعمل اليوم</a:t>
            </a:r>
          </a:p>
          <a:p>
            <a:pPr algn="r" rtl="1"/>
            <a:r>
              <a:rPr lang="ar-SA" sz="1200" dirty="0">
                <a:latin typeface="Arial"/>
                <a:cs typeface="Arial"/>
              </a:rPr>
              <a:t>وعمر الخيام معروف في العالم أكثر بـ"رباعياته" بالفارسية، لكنه في عصره كان يُعرف عالماً رياضياً قبل كل شيء.</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٤. العقيدة: البحث عن طريق وسط</a:t>
            </a:r>
          </a:p>
          <a:p>
            <a:pPr algn="r" rtl="1"/>
            <a:r>
              <a:rPr lang="ar-SA" sz="1200" b="1" dirty="0">
                <a:latin typeface="Arial"/>
                <a:cs typeface="Arial"/>
              </a:rPr>
              <a:t>أبو الحسن الأشعري (260–324هـ): الخروج من المعتزلة</a:t>
            </a:r>
          </a:p>
          <a:p>
            <a:pPr algn="r" rtl="1"/>
            <a:r>
              <a:rPr lang="ar-SA" sz="1200" dirty="0">
                <a:latin typeface="Arial"/>
                <a:cs typeface="Arial"/>
              </a:rPr>
              <a:t>عاش أربعين سنة معتزلياً، تلميذاً لأستاذ المعتزلة في البصرة، أبي علي الجبّائي. ثم تُروى قصة المناظرة التي غيّرت حياته. سأل أستاذه عن ثلاثة إخوة: الأول مات مؤمناً، والثاني كافراً، والثالث مات صغيراً.</a:t>
            </a:r>
          </a:p>
          <a:p>
            <a:pPr algn="r" rtl="1"/>
            <a:r>
              <a:rPr lang="ar-SA" sz="1200" dirty="0">
                <a:latin typeface="Arial"/>
                <a:cs typeface="Arial"/>
              </a:rPr>
              <a:t>قال الجبائي: الأول في الجنة، والثاني في النار، والثالث لا ثواب ولا عقاب. فقال الأشعري: فإن قال الصغير: يا رب، لماذا أمتّني صغيراً ولم تُبقني حتى أعمل الصالحات فأدخل الجنة؟ قال الجبائي: يقول الله: علمتُ أنك لو كبرت لكفرت، فكان موتك صغيراً خيراً لك. فقال الأشعري: فيقول الأخ الكافر: يا رب، علمتَ حالي كما علمتَ حاله، فلماذا لم تمتني صغيراً مثله؟ فسكت الجبائي.</a:t>
            </a:r>
          </a:p>
          <a:p>
            <a:pPr algn="r" rtl="1"/>
            <a:r>
              <a:rPr lang="ar-SA" sz="1200" dirty="0">
                <a:latin typeface="Arial"/>
                <a:cs typeface="Arial"/>
              </a:rPr>
              <a:t>فاعتزل الأشعري الناس أياماً، ثم صعد منبر جامع البصرة يوم الجمعة، وأعلن أنه خرج من مذهب المعتزلة كما يخلع ثوبه، وخلعه.</a:t>
            </a:r>
          </a:p>
          <a:p>
            <a:pPr algn="r" rtl="1"/>
            <a:r>
              <a:rPr lang="ar-SA" sz="1200" dirty="0">
                <a:latin typeface="Arial"/>
                <a:cs typeface="Arial"/>
              </a:rPr>
              <a:t>وأسس منهجاً جديداً: الدفاع عن عقيدة أهل السنة، لكن بأدوات العقل والمنطق نفسها التي كان يستعملها المعتزلة. وفي الوقت نفسه، أسس أبو منصور الماتريدي في سمرقند منهجاً قريباً منه. فصار الأشاعرة والماتريدية يمثلان عقيدة أغلب أهل السنة إلى اليوم.</a:t>
            </a:r>
          </a:p>
          <a:p>
            <a:pPr algn="r" rtl="1"/>
            <a:r>
              <a:rPr lang="ar-SA" sz="1200" b="1" dirty="0">
                <a:latin typeface="Arial"/>
                <a:cs typeface="Arial"/>
              </a:rPr>
              <a:t>الجويني: إمام الحرمين (419–478هـ)</a:t>
            </a:r>
          </a:p>
          <a:p>
            <a:pPr algn="r" rtl="1"/>
            <a:r>
              <a:rPr lang="ar-SA" sz="1200" dirty="0">
                <a:latin typeface="Arial"/>
                <a:cs typeface="Arial"/>
              </a:rPr>
              <a:t>لُقّب بذلك لأنه درّس في مكة والمدينة سنوات. ثم عاد إلى نيسابور، فبنى له نظام الملك مدرسة نظامية. وكان أستاذ الغزالي.</a:t>
            </a:r>
          </a:p>
          <a:p>
            <a:pPr algn="r" rtl="1"/>
            <a:r>
              <a:rPr lang="ar-SA" sz="1200" b="1" dirty="0">
                <a:latin typeface="Arial"/>
                <a:cs typeface="Arial"/>
              </a:rPr>
              <a:t>٥. أبو حامد الغزالي (450–505هـ): حجة الإسلام</a:t>
            </a:r>
          </a:p>
          <a:p>
            <a:pPr algn="r" rtl="1"/>
            <a:r>
              <a:rPr lang="ar-SA" sz="1200" b="1" dirty="0">
                <a:latin typeface="Arial"/>
                <a:cs typeface="Arial"/>
              </a:rPr>
              <a:t>الصعود</a:t>
            </a:r>
          </a:p>
          <a:p>
            <a:pPr algn="r" rtl="1"/>
            <a:r>
              <a:rPr lang="ar-SA" sz="1200" dirty="0">
                <a:latin typeface="Arial"/>
                <a:cs typeface="Arial"/>
              </a:rPr>
              <a:t>وُلد في طوس يتيماً فقيراً، وتتلمذ على الجويني. وفي الرابعة والثلاثين عيّنه نظام الملك أستاذاً في نظامية بغداد، أعلى منصب علمي في العالم الإسلامي آنذاك. فكان يحضر درسه مئات الطلاب والعلماء.</a:t>
            </a:r>
          </a:p>
          <a:p>
            <a:pPr algn="r" rtl="1"/>
            <a:r>
              <a:rPr lang="ar-SA" sz="1200" b="1" dirty="0">
                <a:latin typeface="Arial"/>
                <a:cs typeface="Arial"/>
              </a:rPr>
              <a:t>الأزمة</a:t>
            </a:r>
          </a:p>
          <a:p>
            <a:pPr algn="r" rtl="1"/>
            <a:r>
              <a:rPr lang="ar-SA" sz="1200" dirty="0">
                <a:latin typeface="Arial"/>
                <a:cs typeface="Arial"/>
              </a:rPr>
              <a:t>ثم وقع له ما يرويه في سيرته الذاتية "المنقذ من الضلال". بدأ يشك في كل شيء: هل الحواس صادقة؟ هل العقل نفسه موثوق؟ وأدرك أنه يطلب الشهرة والجاه أكثر مما يطلب الله.</a:t>
            </a:r>
          </a:p>
          <a:p>
            <a:pPr algn="r" rtl="1"/>
            <a:r>
              <a:rPr lang="ar-SA" sz="1200" dirty="0">
                <a:latin typeface="Arial"/>
                <a:cs typeface="Arial"/>
              </a:rPr>
              <a:t>فدخل في أزمة نفسية وجسدية حادة: انعقد لسانه فلم يعد يستطيع التدريس، وفقد شهيته، وعجز الأطباء عن علاجه. فترك كل شيء سنة 488هـ: المنصب والمال والشهرة. وخرج متخفياً، وتنقل نحو عشر سنوات بين دمشق والقدس ومكة، يعتكف ويتأمل. وتقول الروايات إنه كان يعتكف في منارة الجامع الأموي بدمشق.</a:t>
            </a:r>
          </a:p>
          <a:p>
            <a:pPr algn="r" rtl="1"/>
            <a:r>
              <a:rPr lang="ar-SA" sz="1200" b="1" dirty="0">
                <a:latin typeface="Arial"/>
                <a:cs typeface="Arial"/>
              </a:rPr>
              <a:t>الثمرة</a:t>
            </a:r>
          </a:p>
          <a:p>
            <a:pPr algn="r" rtl="1"/>
            <a:r>
              <a:rPr lang="ar-SA" sz="1200" dirty="0">
                <a:latin typeface="Arial"/>
                <a:cs typeface="Arial"/>
              </a:rPr>
              <a:t>• الكتاب — ماذا فعل فيه</a:t>
            </a:r>
          </a:p>
          <a:p>
            <a:pPr algn="r" rtl="1"/>
            <a:r>
              <a:rPr lang="ar-SA" sz="1200" dirty="0">
                <a:latin typeface="Arial"/>
                <a:cs typeface="Arial"/>
              </a:rPr>
              <a:t>• إحياء علوم الدين — جمع بين الفقه والتصوف والأخلاق، وأراد أن يعيد إلى الدين روحه بعد أن صار في رأيه مجرد قوانين وجدال</a:t>
            </a:r>
          </a:p>
          <a:p>
            <a:pPr algn="r" rtl="1"/>
            <a:r>
              <a:rPr lang="ar-SA" sz="1200" dirty="0">
                <a:latin typeface="Arial"/>
                <a:cs typeface="Arial"/>
              </a:rPr>
              <a:t>• تهافت الفلاسفة — انتقد الفلاسفة، وخاصة ابن سينا، في عشرين مسألة، وحكم بالكفر على ثلاث منها</a:t>
            </a:r>
          </a:p>
          <a:p>
            <a:pPr algn="r" rtl="1"/>
            <a:r>
              <a:rPr lang="ar-SA" sz="1200" dirty="0">
                <a:latin typeface="Arial"/>
                <a:cs typeface="Arial"/>
              </a:rPr>
              <a:t>• المنقذ من الضلال — سيرته الذاتية ورحلته من الشك إلى اليقين</a:t>
            </a:r>
          </a:p>
          <a:p>
            <a:pPr algn="r" rtl="1"/>
            <a:r>
              <a:rPr lang="ar-SA" sz="1200" dirty="0">
                <a:latin typeface="Arial"/>
                <a:cs typeface="Arial"/>
              </a:rPr>
              <a:t>• المستصفى — من أهم كتب أصول الفقه</a:t>
            </a:r>
          </a:p>
          <a:p>
            <a:pPr algn="r" rtl="1"/>
            <a:r>
              <a:rPr lang="ar-SA" sz="1200" dirty="0">
                <a:latin typeface="Arial"/>
                <a:cs typeface="Arial"/>
              </a:rPr>
              <a:t>ويتهمه بعض الكتّاب بأنه كان سبباً في تراجع العلوم والفلسفة عند المسلمين. لكن كثيراً من المؤرخين المعاصرين يرفضون هذا الرأي، لأن العلوم استمرت قروناً بعده، كما سنرى في الفصول القادمة. والغزالي نفسه دافع عن المنطق ودعا إلى تعلّمه، وانتقد من يرفض علوم الحساب والفلك باسم الدين.</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٧. الأدب</a:t>
            </a:r>
          </a:p>
          <a:p>
            <a:pPr algn="r" rtl="1"/>
            <a:r>
              <a:rPr lang="ar-SA" sz="1200" b="1" dirty="0">
                <a:latin typeface="Arial"/>
                <a:cs typeface="Arial"/>
              </a:rPr>
              <a:t>المتنبي (303–354هـ): أعظم شعراء العربية</a:t>
            </a:r>
          </a:p>
          <a:p>
            <a:pPr algn="r" rtl="1"/>
            <a:r>
              <a:rPr lang="ar-SA" sz="1200" dirty="0">
                <a:latin typeface="Arial"/>
                <a:cs typeface="Arial"/>
              </a:rPr>
              <a:t>وُلد في الكوفة لأسرة فقيرة. وفي شبابه، تقول الرواية إنه ادعى النبوة في بادية الشام، فسُجن، ومن هنا جاء لقبه "المتنبي". ثم صار شاعر سيف الدولة الحمداني في حلب تسع سنوات، وكتب فيه أعظم قصائده عن حروبه مع الروم. ثم اختلف معه، فذهب إلى كافور الإخشيدي في مصر، يطمع في ولاية لم يحصل عليها، فهجاه هجاءً لاذعاً.</a:t>
            </a:r>
          </a:p>
          <a:p>
            <a:pPr algn="r" rtl="1"/>
            <a:r>
              <a:rPr lang="ar-SA" sz="1200" dirty="0">
                <a:latin typeface="Arial"/>
                <a:cs typeface="Arial"/>
              </a:rPr>
              <a:t>وقصة موته من أشهر القصص في الأدب العربي. هاجمه قطّاع طرق قرب بغداد، فأراد أن يهرب. فقال له غلامه: ألست أنت القائل:</a:t>
            </a:r>
          </a:p>
          <a:p>
            <a:pPr algn="r" rtl="1"/>
            <a:r>
              <a:rPr lang="ar-SA" sz="1200" dirty="0">
                <a:latin typeface="Arial"/>
                <a:cs typeface="Arial"/>
              </a:rPr>
              <a:t>    الخيلُ والليلُ والبيداءُ تعرفني  ***  والسيفُ والرمحُ والقرطاسُ والقلمُ</a:t>
            </a:r>
          </a:p>
          <a:p>
            <a:pPr algn="r" rtl="1"/>
            <a:r>
              <a:rPr lang="ar-SA" sz="1200" dirty="0">
                <a:latin typeface="Arial"/>
                <a:cs typeface="Arial"/>
              </a:rPr>
              <a:t>فرجع وقاتل حتى قُتل، يقال: قتله بيته.</a:t>
            </a:r>
          </a:p>
          <a:p>
            <a:pPr algn="r" rtl="1"/>
            <a:r>
              <a:rPr lang="ar-SA" sz="1200" b="1" dirty="0">
                <a:latin typeface="Arial"/>
                <a:cs typeface="Arial"/>
              </a:rPr>
              <a:t>أبو العلاء المعري (363–449هـ): الشاعر الفيلسوف</a:t>
            </a:r>
          </a:p>
          <a:p>
            <a:pPr algn="r" rtl="1"/>
            <a:r>
              <a:rPr lang="ar-SA" sz="1200" dirty="0">
                <a:latin typeface="Arial"/>
                <a:cs typeface="Arial"/>
              </a:rPr>
              <a:t>فقد بصره في الرابعة بسبب الجدري. ثم اعتزل الناس في بيته بمعرة النعمان، فلقّب نفسه "رهين المحبسين": العمى والبيت. وكان نباتياً، يمتنع عن اللحم وكل ما يأتي من الحيوان رحمةً به.</a:t>
            </a:r>
          </a:p>
          <a:p>
            <a:pPr algn="r" rtl="1"/>
            <a:r>
              <a:rPr lang="ar-SA" sz="1200" dirty="0">
                <a:latin typeface="Arial"/>
                <a:cs typeface="Arial"/>
              </a:rPr>
              <a:t>وكتب "رسالة الغفران"، وهي رحلة خيالية إلى العالم الآخر، يلتقي فيها الشعراء في الجنة والنار ويحاورهم. ويرى بعض الباحثين أنها ربما أثّرت في "الكوميديا الإلهية" للإيطالي دانتي، وإن كانت المسألة موضع خلاف.</a:t>
            </a:r>
          </a:p>
          <a:p>
            <a:pPr algn="r" rtl="1"/>
            <a:r>
              <a:rPr lang="ar-SA" sz="1200" b="1" dirty="0">
                <a:latin typeface="Arial"/>
                <a:cs typeface="Arial"/>
              </a:rPr>
              <a:t>كتّاب آخرون</a:t>
            </a:r>
          </a:p>
          <a:p>
            <a:pPr algn="r" rtl="1"/>
            <a:r>
              <a:rPr lang="ar-SA" sz="1200" dirty="0">
                <a:latin typeface="Arial"/>
                <a:cs typeface="Arial"/>
              </a:rPr>
              <a:t>• أبو الفرج الأصفهاني أمضى نحو خمسين سنة في تأليف "الأغاني"، موسوعة الشعر والغناء العربي. ويُروى أن الصاحب بن عباد كان يحمل في أسفاره ثلاثين جملاً من الكتب، فلما وصله "الأغاني" استغنى به عنها.</a:t>
            </a:r>
          </a:p>
          <a:p>
            <a:pPr algn="r" rtl="1"/>
            <a:r>
              <a:rPr lang="ar-SA" sz="1200" dirty="0">
                <a:latin typeface="Arial"/>
                <a:cs typeface="Arial"/>
              </a:rPr>
              <a:t>• بديع الزمان الهمذاني اخترع فن "المقامات": حكايات قصيرة بنثر مسجوع، بطلها محتال فصيح يخدع الناس ببلاغته. ثم أتقنه الحريري بعده.</a:t>
            </a:r>
          </a:p>
          <a:p>
            <a:pPr algn="r" rtl="1"/>
            <a:r>
              <a:rPr lang="ar-SA" sz="1200" dirty="0">
                <a:latin typeface="Arial"/>
                <a:cs typeface="Arial"/>
              </a:rPr>
              <a:t>• الفردوسي كتب "الشاهنامه"، ملحمة ملوك فارس، في نحو خمسين ألف بيت بالفارسية. ومن هذا العصر صارت الفارسية اللغة الأدبية الثانية في الحضارة الإسلامية بعد العربية.</a:t>
            </a:r>
          </a:p>
          <a:p>
            <a:pPr algn="r" rtl="1"/>
            <a:r>
              <a:rPr lang="ar-SA" sz="1200" b="1" dirty="0">
                <a:latin typeface="Arial"/>
                <a:cs typeface="Arial"/>
              </a:rPr>
              <a:t>٩. الأندلس: قرطبة جوهرة العالم</a:t>
            </a:r>
          </a:p>
          <a:p>
            <a:pPr algn="r" rtl="1"/>
            <a:r>
              <a:rPr lang="ar-SA" sz="1200" b="1" dirty="0">
                <a:latin typeface="Arial"/>
                <a:cs typeface="Arial"/>
              </a:rPr>
              <a:t>مكتبة الحكم المستنصر</a:t>
            </a:r>
          </a:p>
          <a:p>
            <a:pPr algn="r" rtl="1"/>
            <a:r>
              <a:rPr lang="ar-SA" sz="1200" dirty="0">
                <a:latin typeface="Arial"/>
                <a:cs typeface="Arial"/>
              </a:rPr>
              <a:t>جمع الخليفة الأموي الحكم المستنصر مكتبة تُقدَّر بنحو أربعمئة ألف مجلد، وكان يرسل وكلاءه إلى بغداد والقاهرة ودمشق يشترون له الكتب فور صدورها. وتقول الروايات إن فهرسها وحده كان في أربعة وأربعين مجلداً.</a:t>
            </a:r>
          </a:p>
          <a:p>
            <a:pPr algn="r" rtl="1"/>
            <a:r>
              <a:rPr lang="ar-SA" sz="1200" b="1" dirty="0">
                <a:latin typeface="Arial"/>
                <a:cs typeface="Arial"/>
              </a:rPr>
              <a:t>الزهراوي (ت نحو 404هـ): أبو الجراحة</a:t>
            </a:r>
          </a:p>
          <a:p>
            <a:pPr algn="r" rtl="1"/>
            <a:r>
              <a:rPr lang="ar-SA" sz="1200" dirty="0">
                <a:latin typeface="Arial"/>
                <a:cs typeface="Arial"/>
              </a:rPr>
              <a:t>كتب موسوعة طبية في ثلاثين مقالة سمّاها "التصريف لمن عجز عن التأليف". وكانت المقالة الأخيرة في الجراحة، رسم فيها نحو مئتي أداة جراحية، كثير منها من اختراعه. ووصف عمليات دقيقة: استئصال اللوزتين، وإخراج حصى المثانة، وربط الشرايين لوقف النزيف.</a:t>
            </a:r>
          </a:p>
          <a:p>
            <a:pPr algn="r" rtl="1"/>
            <a:r>
              <a:rPr lang="ar-SA" sz="1200" dirty="0">
                <a:latin typeface="Arial"/>
                <a:cs typeface="Arial"/>
              </a:rPr>
              <a:t>وتُرجمت مقالته الجراحية إلى اللاتينية باسم "Albucasis"، وظلت مرجعاً في جامعات أوروبا قروناً.</a:t>
            </a:r>
          </a:p>
          <a:p>
            <a:pPr algn="r" rtl="1"/>
            <a:r>
              <a:rPr lang="ar-SA" sz="1200" b="1" dirty="0">
                <a:latin typeface="Arial"/>
                <a:cs typeface="Arial"/>
              </a:rPr>
              <a:t>ابن حزم (384–456هـ): العالم الذي لا يُحرق علمه</a:t>
            </a:r>
          </a:p>
          <a:p>
            <a:pPr algn="r" rtl="1"/>
            <a:r>
              <a:rPr lang="ar-SA" sz="1200" dirty="0">
                <a:latin typeface="Arial"/>
                <a:cs typeface="Arial"/>
              </a:rPr>
              <a:t>بدأ حياته وزيراً في السياسة، ثم تركها للعلم.</a:t>
            </a:r>
          </a:p>
          <a:p>
            <a:pPr algn="r" rtl="1"/>
            <a:r>
              <a:rPr lang="ar-SA" sz="1200" dirty="0">
                <a:latin typeface="Arial"/>
                <a:cs typeface="Arial"/>
              </a:rPr>
              <a:t>• كتب "طوق الحمامة" في الحب وأحواله، وهو تحليل نفسي دقيق للعشق، مليء بقصص حقيقية من حياته وحياة معاصريه.</a:t>
            </a:r>
          </a:p>
          <a:p>
            <a:pPr algn="r" rtl="1"/>
            <a:r>
              <a:rPr lang="ar-SA" sz="1200" dirty="0">
                <a:latin typeface="Arial"/>
                <a:cs typeface="Arial"/>
              </a:rPr>
              <a:t>• كتب "الفصل في الملل والأهواء والنحل"، من أوائل الكتب في مقارنة الأديان.</a:t>
            </a:r>
          </a:p>
          <a:p>
            <a:pPr algn="r" rtl="1"/>
            <a:r>
              <a:rPr lang="ar-SA" sz="1200" dirty="0">
                <a:latin typeface="Arial"/>
                <a:cs typeface="Arial"/>
              </a:rPr>
              <a:t>• دافع عن المذهب الظاهري، الذي يأخذ بظاهر النصوص ويرفض القياس، في كتابه الضخم "المحلّى".</a:t>
            </a:r>
          </a:p>
          <a:p>
            <a:pPr algn="r" rtl="1"/>
            <a:r>
              <a:rPr lang="ar-SA" sz="1200" dirty="0">
                <a:latin typeface="Arial"/>
                <a:cs typeface="Arial"/>
              </a:rPr>
              <a:t>وكان حادّ اللسان، فكثر أعداؤه. فأمر حاكم إشبيلية بإحراق كتبه علناً، فقال:</a:t>
            </a:r>
          </a:p>
          <a:p>
            <a:pPr algn="r" rtl="1"/>
            <a:r>
              <a:rPr lang="ar-SA" sz="1200" dirty="0">
                <a:latin typeface="Arial"/>
                <a:cs typeface="Arial"/>
              </a:rPr>
              <a:t>    فإن تحرقوا القرطاسَ لا تحرقوا الذي  ***  تضمّنه القرطاسُ بل هو في صدري</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طوق الحمامة: ما هو بالضبط، وماذا يعلّمك إن قرأته؟</a:t>
            </a:r>
          </a:p>
          <a:p>
            <a:pPr algn="r" rtl="1"/>
            <a:r>
              <a:rPr lang="ar-SA" sz="1200" b="1" dirty="0">
                <a:latin typeface="Arial"/>
                <a:cs typeface="Arial"/>
              </a:rPr>
              <a:t>عن الكتاب</a:t>
            </a:r>
          </a:p>
          <a:p>
            <a:pPr algn="r" rtl="1"/>
            <a:r>
              <a:rPr lang="ar-SA" sz="1200" dirty="0">
                <a:latin typeface="Arial"/>
                <a:cs typeface="Arial"/>
              </a:rPr>
              <a:t>اسمه الكامل "طوق الحمامة في الأُلفة والأُلّاف"، أي في الحب والمحبين. كتبه ابن حزم في مدينة شاطبة نحو سنة 418هـ، وهو في الثلاثينات من عمره، منفيّاً بعد أن انهارت الخلافة في قرطبة وتشتت أهلها. وكتبه بطلب من صديق سأله أن يكتب له رسالة في الحب.</a:t>
            </a:r>
          </a:p>
          <a:p>
            <a:pPr algn="r" rtl="1"/>
            <a:r>
              <a:rPr lang="ar-SA" sz="1200" dirty="0">
                <a:latin typeface="Arial"/>
                <a:cs typeface="Arial"/>
              </a:rPr>
              <a:t>وأغرب ما في الكتاب أن مؤلفه فقيه ظاهري صارم، يأخذ بحرفية النصوص. ومع ذلك يكتب عن العشق بصراحة وصدق ودقة ملاحظة، ويروي فيه قصصاً من حياته الشخصية. وهذا وحده يقول لك شيئاً عن المجتمع الأندلسي: الحب لم يكن موضوعاً محرّماً على العلماء.</a:t>
            </a:r>
          </a:p>
          <a:p>
            <a:pPr algn="r" rtl="1"/>
            <a:r>
              <a:rPr lang="ar-SA" sz="1200" dirty="0">
                <a:latin typeface="Arial"/>
                <a:cs typeface="Arial"/>
              </a:rPr>
              <a:t>ويبدأ الباب الأول بجملة صارت من أشهر ما قيل في الحب:</a:t>
            </a:r>
          </a:p>
          <a:p>
            <a:pPr algn="r" rtl="1"/>
            <a:r>
              <a:rPr lang="ar-SA" sz="1200" dirty="0">
                <a:latin typeface="Arial"/>
                <a:cs typeface="Arial"/>
              </a:rPr>
              <a:t>« الحب، أعزك الله، أوله هزل وآخره جِد. »</a:t>
            </a:r>
          </a:p>
          <a:p>
            <a:pPr algn="r" rtl="1"/>
            <a:r>
              <a:rPr lang="ar-SA" sz="1200" dirty="0">
                <a:latin typeface="Arial"/>
                <a:cs typeface="Arial"/>
              </a:rPr>
              <a:t>ويعرّف ابن حزم الحب بأنه اتصال بين نفوس متشابهة، وليس انجذاباً إلى الجمال وحده. ودليله بسيط: لو كان الحب للجمال فقط، لأحبّ الجميعُ أجمل الناس، ولما أحبّ أحدٌ إنساناً أقل جمالاً وهو يعرف ذلك.</a:t>
            </a:r>
          </a:p>
          <a:p>
            <a:pPr algn="r" rtl="1"/>
            <a:r>
              <a:rPr lang="ar-SA" sz="1200" b="1" dirty="0">
                <a:latin typeface="Arial"/>
                <a:cs typeface="Arial"/>
              </a:rPr>
              <a:t>بناء الكتاب</a:t>
            </a:r>
          </a:p>
          <a:p>
            <a:pPr algn="r" rtl="1"/>
            <a:r>
              <a:rPr lang="ar-SA" sz="1200" dirty="0">
                <a:latin typeface="Arial"/>
                <a:cs typeface="Arial"/>
              </a:rPr>
              <a:t>قسّمه ابن حزم ثلاثين باباً، كأنه عالم يصنّف ظاهرة طبيعية:</a:t>
            </a:r>
          </a:p>
          <a:p>
            <a:pPr algn="r" rtl="1"/>
            <a:r>
              <a:rPr lang="ar-SA" sz="1200" dirty="0">
                <a:latin typeface="Arial"/>
                <a:cs typeface="Arial"/>
              </a:rPr>
              <a:t>• القسم — عدد الأبواب — المحتوى</a:t>
            </a:r>
          </a:p>
          <a:p>
            <a:pPr algn="r" rtl="1"/>
            <a:r>
              <a:rPr lang="ar-SA" sz="1200" dirty="0">
                <a:latin typeface="Arial"/>
                <a:cs typeface="Arial"/>
              </a:rPr>
              <a:t>• أصول الحب — عشرة — ما الحب، وعلاماته، وكيف يبدأ: من نظرة، أو من وصف، أو من طول صحبة</a:t>
            </a:r>
          </a:p>
          <a:p>
            <a:pPr algn="r" rtl="1"/>
            <a:r>
              <a:rPr lang="ar-SA" sz="1200" dirty="0">
                <a:latin typeface="Arial"/>
                <a:cs typeface="Arial"/>
              </a:rPr>
              <a:t>• أعراض الحب وصفاته — اثنا عشر — الرسول بين المحبين، والسر، والرقيب، والواشي، والوصل، والهجر، والوفاء، والغدر</a:t>
            </a:r>
          </a:p>
          <a:p>
            <a:pPr algn="r" rtl="1"/>
            <a:r>
              <a:rPr lang="ar-SA" sz="1200" dirty="0">
                <a:latin typeface="Arial"/>
                <a:cs typeface="Arial"/>
              </a:rPr>
              <a:t>• آفات الحب — ستة — ما يفسد الحب ويهدمه</a:t>
            </a:r>
          </a:p>
          <a:p>
            <a:pPr algn="r" rtl="1"/>
            <a:r>
              <a:rPr lang="ar-SA" sz="1200" dirty="0">
                <a:latin typeface="Arial"/>
                <a:cs typeface="Arial"/>
              </a:rPr>
              <a:t>• الخاتمة — اثنان — قبح المعصية، وفضل العفة</a:t>
            </a:r>
          </a:p>
          <a:p>
            <a:pPr algn="r" rtl="1"/>
            <a:r>
              <a:rPr lang="ar-SA" sz="1200" dirty="0">
                <a:latin typeface="Arial"/>
                <a:cs typeface="Arial"/>
              </a:rPr>
              <a:t>وفي كل باب يشرح الفكرة، ثم يروي قصصاً حقيقية رآها في قصور قرطبة وبيوتها، ثم يضيف أبياتاً من شعره.</a:t>
            </a:r>
          </a:p>
          <a:p>
            <a:pPr algn="r" rtl="1"/>
            <a:r>
              <a:rPr lang="ar-SA" sz="1200" b="1" dirty="0">
                <a:latin typeface="Arial"/>
                <a:cs typeface="Arial"/>
              </a:rPr>
              <a:t>أمثلة من أفكاره، وما تعنيه لك اليوم</a:t>
            </a:r>
          </a:p>
          <a:p>
            <a:pPr algn="r" rtl="1"/>
            <a:r>
              <a:rPr lang="ar-SA" sz="1200" dirty="0">
                <a:latin typeface="Arial"/>
                <a:cs typeface="Arial"/>
              </a:rPr>
              <a:t>• ما يقوله ابن حزم — الدرس لك اليوم</a:t>
            </a:r>
          </a:p>
          <a:p>
            <a:pPr algn="r" rtl="1"/>
            <a:r>
              <a:rPr lang="ar-SA" sz="1200" dirty="0">
                <a:latin typeface="Arial"/>
                <a:cs typeface="Arial"/>
              </a:rPr>
              <a:t>• علامات الحب: يتبع المحبّ محبوبه بنظره، ويُقبل على حديثه، ويرتبك إذا ظهر فجأة، ويحب ما يحبه — تتعلم قراءة المشاعر في سلوك الناس، وفي سلوكك أنت</a:t>
            </a:r>
          </a:p>
          <a:p>
            <a:pPr algn="r" rtl="1"/>
            <a:r>
              <a:rPr lang="ar-SA" sz="1200" dirty="0">
                <a:latin typeface="Arial"/>
                <a:cs typeface="Arial"/>
              </a:rPr>
              <a:t>• الحب من أول نظرة سريع الذهاب كما جاء. والحب الذي يأتي ببطء وطول معرفة أثبت وأبقى — لا تبنِ قراراتك الكبرى على اندفاع اللحظة الأولى</a:t>
            </a:r>
          </a:p>
          <a:p>
            <a:pPr algn="r" rtl="1"/>
            <a:r>
              <a:rPr lang="ar-SA" sz="1200" dirty="0">
                <a:latin typeface="Arial"/>
                <a:cs typeface="Arial"/>
              </a:rPr>
              <a:t>• "الحب بالوصف": أن يعشق الإنسان شخصاً لم يره، فقط مما سمع عنه. ويرى أنه حب ضعيف الأساس، يصطدم بالحقيقة عند اللقاء — هذا بالضبط ما يحدث اليوم مع الصور والرسائل على الإنترنت</a:t>
            </a:r>
          </a:p>
          <a:p>
            <a:pPr algn="r" rtl="1"/>
            <a:r>
              <a:rPr lang="ar-SA" sz="1200" dirty="0">
                <a:latin typeface="Arial"/>
                <a:cs typeface="Arial"/>
              </a:rPr>
              <a:t>• يروي أنه أحبّ في صباه جارية شقراء الشعر، فلم يستحسن بعدها امرأة سوداء الشعر — الحب الأول يطبع الذوق مدى الحياة، وكثير من تفضيلاتنا لها جذور في تجارب قديمة</a:t>
            </a:r>
          </a:p>
          <a:p>
            <a:pPr algn="r" rtl="1"/>
            <a:r>
              <a:rPr lang="ar-SA" sz="1200" dirty="0">
                <a:latin typeface="Arial"/>
                <a:cs typeface="Arial"/>
              </a:rPr>
              <a:t>• الواشي والرقيب: يحلل كيف يُفسد طرف ثالث العلاقة بالنميمة والغيرة والمراقبة — تتعلم كيف تحمي علاقاتك، زواجاً كانت أو صداقة أو شراكة عمل، من الكلام الذي يُنقل</a:t>
            </a:r>
          </a:p>
          <a:p>
            <a:pPr algn="r" rtl="1"/>
            <a:r>
              <a:rPr lang="ar-SA" sz="1200" dirty="0">
                <a:latin typeface="Arial"/>
                <a:cs typeface="Arial"/>
              </a:rPr>
              <a:t>• الصديق المساعد وكتمان السر: يميّز بين من يُؤتمن ومن يُذيع — تتعلم اختيار من تأتمنه على أسرارك</a:t>
            </a:r>
          </a:p>
          <a:p>
            <a:pPr algn="r" rtl="1"/>
            <a:r>
              <a:rPr lang="ar-SA" sz="1200" dirty="0">
                <a:latin typeface="Arial"/>
                <a:cs typeface="Arial"/>
              </a:rPr>
              <a:t>• الوفاء: يجعله درجات، أعلاها أن تحفظ سرّ من أحببته حتى بعد الفراق والخصام — الأخلاق الحقيقية تظهر بعد انتهاء العلاقة، لا أثناءها</a:t>
            </a:r>
          </a:p>
          <a:p>
            <a:pPr algn="r" rtl="1"/>
            <a:r>
              <a:rPr lang="ar-SA" sz="1200" dirty="0">
                <a:latin typeface="Arial"/>
                <a:cs typeface="Arial"/>
              </a:rPr>
              <a:t>• السلوّ: كيف ينسى المحب، ومتى يكون النسيان طبيعياً ومتى يكون غدراً — فهم مراحل التعافي بعد الفقد أو الانفصال</a:t>
            </a:r>
          </a:p>
          <a:p>
            <a:pPr algn="r" rtl="1"/>
            <a:r>
              <a:rPr lang="ar-SA" sz="1200" dirty="0">
                <a:latin typeface="Arial"/>
                <a:cs typeface="Arial"/>
              </a:rPr>
              <a:t>• العفة: الحب في ذاته شعور طبيعي لا يُلام عليه الإنسان، أما الخطأ ففي الأفعال — التوازن بين قوة المشاعر وضبط السلوك</a:t>
            </a:r>
          </a:p>
          <a:p>
            <a:pPr algn="r" rtl="1"/>
            <a:r>
              <a:rPr lang="ar-SA" sz="1200" b="1" dirty="0">
                <a:latin typeface="Arial"/>
                <a:cs typeface="Arial"/>
              </a:rPr>
              <a:t>ماذا ستكسب إن قرأته؟</a:t>
            </a:r>
          </a:p>
          <a:p>
            <a:pPr algn="r" rtl="1"/>
            <a:r>
              <a:rPr lang="ar-SA" sz="1200" dirty="0">
                <a:latin typeface="Arial"/>
                <a:cs typeface="Arial"/>
              </a:rPr>
              <a:t>1. ذكاء عاطفي: الكتاب أشبه بكتاب في علم النفس قبل ظهور هذا العلم بألف سنة. يعلّمك أن تسمّي المشاعر وتفهمها بدل أن تنجرف معها.</a:t>
            </a:r>
          </a:p>
          <a:p>
            <a:pPr algn="r" rtl="1"/>
            <a:r>
              <a:rPr lang="ar-SA" sz="1200" dirty="0">
                <a:latin typeface="Arial"/>
                <a:cs typeface="Arial"/>
              </a:rPr>
              <a:t>2. حكمة في العلاقات عموماً، لا في الحب وحده. فالوشاية والغيرة والوفاء والكتمان تنطبق على الصداقة والعمل والعائلة أيضاً.</a:t>
            </a:r>
          </a:p>
          <a:p>
            <a:pPr algn="r" rtl="1"/>
            <a:r>
              <a:rPr lang="ar-SA" sz="1200" dirty="0">
                <a:latin typeface="Arial"/>
                <a:cs typeface="Arial"/>
              </a:rPr>
              <a:t>3. نافذة على التاريخ: هو من أصدق المصادر عن الحياة اليومية في قرطبة، في لحظة سقوط الخلافة الأموية التي رأيناها في القصة السياسية.</a:t>
            </a:r>
          </a:p>
          <a:p>
            <a:pPr algn="r" rtl="1"/>
            <a:r>
              <a:rPr lang="ar-SA" sz="1200" dirty="0">
                <a:latin typeface="Arial"/>
                <a:cs typeface="Arial"/>
              </a:rPr>
              <a:t>4. لغة عربية جميلة: نثر أندلسي رشيق، تتخلله أبيات شعر، يقوّي لغتك وذوقك الأدبي.</a:t>
            </a:r>
          </a:p>
          <a:p>
            <a:pPr algn="r" rtl="1"/>
            <a:r>
              <a:rPr lang="ar-SA" sz="1200" dirty="0">
                <a:latin typeface="Arial"/>
                <a:cs typeface="Arial"/>
              </a:rPr>
              <a:t>5. نموذج في التفكير المنظم: كيف يأخذ عالمٌ موضوعاً غامضاً كالحب، فيصنّفه ويلاحظه ويحلله بمنهج.</a:t>
            </a:r>
          </a:p>
          <a:p>
            <a:pPr algn="r" rtl="1"/>
            <a:r>
              <a:rPr lang="ar-SA" sz="1200" b="1" dirty="0">
                <a:latin typeface="Arial"/>
                <a:cs typeface="Arial"/>
              </a:rPr>
              <a:t>نصائح للقراءة</a:t>
            </a:r>
          </a:p>
          <a:p>
            <a:pPr algn="r" rtl="1"/>
            <a:r>
              <a:rPr lang="ar-SA" sz="1200" dirty="0">
                <a:latin typeface="Arial"/>
                <a:cs typeface="Arial"/>
              </a:rPr>
              <a:t>• الكتاب قصير نسبياً، ويمكن قراءته في أسبوع أو أسبوعين.</a:t>
            </a:r>
          </a:p>
          <a:p>
            <a:pPr algn="r" rtl="1"/>
            <a:r>
              <a:rPr lang="ar-SA" sz="1200" dirty="0">
                <a:latin typeface="Arial"/>
                <a:cs typeface="Arial"/>
              </a:rPr>
              <a:t>• لغته كلاسيكية، فاختر طبعة محققة بشروح، مثل تحقيق إحسان عباس أو تحقيق الطاهر أحمد مكي.</a:t>
            </a:r>
          </a:p>
          <a:p>
            <a:pPr algn="r" rtl="1"/>
            <a:r>
              <a:rPr lang="ar-SA" sz="1200" dirty="0">
                <a:latin typeface="Arial"/>
                <a:cs typeface="Arial"/>
              </a:rPr>
              <a:t>• يمكنك أن تقرأه مع ترجمة فرنسية بجانبه، فقد تُرجم إليها أكثر من مرة، وأشهر عناوينه "Le Collier de la colombe". وهذا يساعدك على فهم المقاطع الصعبة.</a:t>
            </a:r>
          </a:p>
          <a:p>
            <a:pPr algn="r" rtl="1"/>
            <a:r>
              <a:rPr lang="ar-SA" sz="1200" dirty="0">
                <a:latin typeface="Arial"/>
                <a:cs typeface="Arial"/>
              </a:rPr>
              <a:t>• ابدأ إن شئت بأبواب علامات الحب، والواشي، والوفاء، والسلوّ، فهي الأمتع والأقرب إلى الحياة اليومية.</a:t>
            </a:r>
          </a:p>
          <a:p>
            <a:pPr algn="r" rtl="1"/>
            <a:r>
              <a:rPr lang="ar-SA" sz="1200" dirty="0">
                <a:latin typeface="Arial"/>
                <a:cs typeface="Arial"/>
              </a:rPr>
              <a:t>ومن طرائف تاريخه أنه كاد يضيع: لم تصلنا منه إلا مخطوطة واحدة، محفوظة اليوم في مكتبة جامعة لايدن في هولندا. وناسخها اختصر كثيراً من أشعاره. ولم يُطبع لأول مرة إلا سنة 1914م.</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 عصر الحروب، وعصر العلم أيضاً</a:t>
            </a:r>
          </a:p>
          <a:p>
            <a:pPr algn="r" rtl="1"/>
            <a:r>
              <a:rPr lang="ar-SA" sz="1200" dirty="0">
                <a:latin typeface="Arial"/>
                <a:cs typeface="Arial"/>
              </a:rPr>
              <a:t>كان هذا العصر من أعنف العصور: الصليبيون في المشرق، وحروب الاسترداد في الأندلس، ثم اجتياح المغول من الشرق. لكن العلم لم يتوقف، بل تحرك. فتنقّل العلماء من المدن المهددة إلى المدن الآمنة: من الأندلس إلى المغرب ومصر، ومن خراسان والعراق إلى الشام ومصر والأناضول.</a:t>
            </a:r>
          </a:p>
          <a:p>
            <a:pPr algn="r" rtl="1"/>
            <a:r>
              <a:rPr lang="ar-SA" sz="1200" dirty="0">
                <a:latin typeface="Arial"/>
                <a:cs typeface="Arial"/>
              </a:rPr>
              <a:t>وفي هذا العصر حدث شيء جديد: بدأت أوروبا تتعلم من العرب. فبعد سقوط طليطلة وصقلية، تُرجمت كتب العلماء المسلمين إلى اللاتينية، كما ترى في المخطط أعلاه، وصارت أساس جامعات أوروبا الناشئة.</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 عصر الحروب، وعصر العلم أيضاً</a:t>
            </a:r>
          </a:p>
          <a:p>
            <a:pPr algn="r" rtl="1"/>
            <a:r>
              <a:rPr lang="ar-SA" sz="1200" dirty="0">
                <a:latin typeface="Arial"/>
                <a:cs typeface="Arial"/>
              </a:rPr>
              <a:t>كان هذا العصر من أعنف العصور: الصليبيون في المشرق، وحروب الاسترداد في الأندلس، ثم اجتياح المغول من الشرق. لكن العلم لم يتوقف، بل تحرك. فتنقّل العلماء من المدن المهددة إلى المدن الآمنة: من الأندلس إلى المغرب ومصر، ومن خراسان والعراق إلى الشام ومصر والأناضول.</a:t>
            </a:r>
          </a:p>
          <a:p>
            <a:pPr algn="r" rtl="1"/>
            <a:r>
              <a:rPr lang="ar-SA" sz="1200" dirty="0">
                <a:latin typeface="Arial"/>
                <a:cs typeface="Arial"/>
              </a:rPr>
              <a:t>وفي هذا العصر حدث شيء جديد: بدأت أوروبا تتعلم من العرب. فبعد سقوط طليطلة وصقلية، تُرجمت كتب العلماء المسلمين إلى اللاتينية، كما ترى في المخطط أعلاه، وصارت أساس جامعات أوروبا الناشئة.</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٢. الأندلس والمغرب: آخر مجد الفلسفة</a:t>
            </a:r>
          </a:p>
          <a:p>
            <a:pPr algn="r" rtl="1"/>
            <a:r>
              <a:rPr lang="ar-SA" sz="1200" dirty="0">
                <a:latin typeface="Arial"/>
                <a:cs typeface="Arial"/>
              </a:rPr>
              <a:t>كانت الأندلس والمغرب آنذاك تحت حكم المرابطين ثم الموحدين، الذين جعلوا مراكش عاصمة كبرى للعلم.</a:t>
            </a:r>
          </a:p>
          <a:p>
            <a:pPr algn="r" rtl="1"/>
            <a:r>
              <a:rPr lang="ar-SA" sz="1200" b="1" dirty="0">
                <a:latin typeface="Arial"/>
                <a:cs typeface="Arial"/>
              </a:rPr>
              <a:t>ابن طفيل (ت 581هـ): قصة "حيّ بن يقظان"</a:t>
            </a:r>
          </a:p>
          <a:p>
            <a:pPr algn="r" rtl="1"/>
            <a:r>
              <a:rPr lang="ar-SA" sz="1200" dirty="0">
                <a:latin typeface="Arial"/>
                <a:cs typeface="Arial"/>
              </a:rPr>
              <a:t>كان طبيب الخليفة الموحدي ووزيره. وكتب قصة فلسفية عن طفل يُترك رضيعاً في جزيرة خالية من البشر، فترضعه ظبية وتربيه. ويكبر حيّ وحده، فيكتشف بعقله وملاحظته كل شيء خطوة خطوة: يكتشف النار، ثم يشرّح الظبية بعد موتها ليعرف سرّ الحياة، ثم يتأمل الأفلاك، حتى يصل بالعقل وحده إلى معرفة الخالق.</a:t>
            </a:r>
          </a:p>
          <a:p>
            <a:pPr algn="r" rtl="1"/>
            <a:r>
              <a:rPr lang="ar-SA" sz="1200" dirty="0">
                <a:latin typeface="Arial"/>
                <a:cs typeface="Arial"/>
              </a:rPr>
              <a:t>وفكرة القصة أن العقل والدين يصلان إلى الحقيقة نفسها. وقد تُرجمت إلى اللاتينية سنة 1671م، وانتشرت في أوروبا، ويرى بعض الباحثين أنها ربما ألهمت رواية "روبنسون كروزو".</a:t>
            </a:r>
          </a:p>
          <a:p>
            <a:pPr algn="r" rtl="1"/>
            <a:r>
              <a:rPr lang="ar-SA" sz="1200" b="1" dirty="0">
                <a:latin typeface="Arial"/>
                <a:cs typeface="Arial"/>
              </a:rPr>
              <a:t>ابن رشد (520–595هـ): الفيلسوف القاضي</a:t>
            </a:r>
          </a:p>
          <a:p>
            <a:pPr algn="r" rtl="1"/>
            <a:r>
              <a:rPr lang="ar-SA" sz="1200" dirty="0">
                <a:latin typeface="Arial"/>
                <a:cs typeface="Arial"/>
              </a:rPr>
              <a:t>وُلد في قرطبة لأسرة من القضاة، وكان جده قاضي الجماعة فيها. فجمع بين الفقه والطب والفلسفة: صار قاضياً في إشبيلية ثم قاضي قرطبة، وطبيباً للخليفة الموحدي.</a:t>
            </a:r>
          </a:p>
          <a:p>
            <a:pPr algn="r" rtl="1"/>
            <a:r>
              <a:rPr lang="ar-SA" sz="1200" b="1" dirty="0">
                <a:latin typeface="Arial"/>
                <a:cs typeface="Arial"/>
              </a:rPr>
              <a:t>اللقاء الذي غيّر حياته</a:t>
            </a:r>
          </a:p>
          <a:p>
            <a:pPr algn="r" rtl="1"/>
            <a:r>
              <a:rPr lang="ar-SA" sz="1200" dirty="0">
                <a:latin typeface="Arial"/>
                <a:cs typeface="Arial"/>
              </a:rPr>
              <a:t>يروي ابن رشد بنفسه أن ابن طفيل أدخله على الخليفة أبي يعقوب يوسف. فسأله الخليفة أول ما رآه: ما رأي الفلاسفة في السماء، أهي قديمة أم مخلوقة؟ ففزع ابن رشد وأنكر أنه يشتغل بالفلسفة، لأن الموضوع كان خطراً. فالتفت الخليفة إلى ابن طفيل، وبدأ يناقش المسألة بنفسه ويعرض آراء أرسطو وأفلاطون وعلماء الإسلام، فاطمأن ابن رشد وتكلم. وخرج من عنده بمال وخلعة.</a:t>
            </a:r>
          </a:p>
          <a:p>
            <a:pPr algn="r" rtl="1"/>
            <a:r>
              <a:rPr lang="ar-SA" sz="1200" dirty="0">
                <a:latin typeface="Arial"/>
                <a:cs typeface="Arial"/>
              </a:rPr>
              <a:t>ثم شكا الخليفة يوماً لابن طفيل أن كتب أرسطو غامضة، وتمنى لو يشرحها أحد. فرشّح ابن طفيل ابن رشد، فقضى ابن رشد بقية حياته يشرح كتب أرسطو كلها تقريباً.</a:t>
            </a:r>
          </a:p>
          <a:p>
            <a:pPr algn="r" rtl="1"/>
            <a:r>
              <a:rPr lang="ar-SA" sz="1200" b="1" dirty="0">
                <a:latin typeface="Arial"/>
                <a:cs typeface="Arial"/>
              </a:rPr>
              <a:t>أعماله</a:t>
            </a:r>
          </a:p>
          <a:p>
            <a:pPr algn="r" rtl="1"/>
            <a:r>
              <a:rPr lang="ar-SA" sz="1200" dirty="0">
                <a:latin typeface="Arial"/>
                <a:cs typeface="Arial"/>
              </a:rPr>
              <a:t>• الكتاب — موضوعه</a:t>
            </a:r>
          </a:p>
          <a:p>
            <a:pPr algn="r" rtl="1"/>
            <a:r>
              <a:rPr lang="ar-SA" sz="1200" dirty="0">
                <a:latin typeface="Arial"/>
                <a:cs typeface="Arial"/>
              </a:rPr>
              <a:t>• شروح أرسطو — شرح كتبه بثلاثة مستويات: مختصر، ومتوسط، ومطوّل</a:t>
            </a:r>
          </a:p>
          <a:p>
            <a:pPr algn="r" rtl="1"/>
            <a:r>
              <a:rPr lang="ar-SA" sz="1200" dirty="0">
                <a:latin typeface="Arial"/>
                <a:cs typeface="Arial"/>
              </a:rPr>
              <a:t>• تهافت التهافت — ردّ على كتاب الغزالي "تهافت الفلاسفة"، مسألة مسألة</a:t>
            </a:r>
          </a:p>
          <a:p>
            <a:pPr algn="r" rtl="1"/>
            <a:r>
              <a:rPr lang="ar-SA" sz="1200" dirty="0">
                <a:latin typeface="Arial"/>
                <a:cs typeface="Arial"/>
              </a:rPr>
              <a:t>• فصل المقال — أثبت فيه أن الشريعة تأمر بالنظر العقلي، وأن الحكمة والشريعة أختان لا تتعارضان</a:t>
            </a:r>
          </a:p>
          <a:p>
            <a:pPr algn="r" rtl="1"/>
            <a:r>
              <a:rPr lang="ar-SA" sz="1200" dirty="0">
                <a:latin typeface="Arial"/>
                <a:cs typeface="Arial"/>
              </a:rPr>
              <a:t>• بداية المجتهد ونهاية المقتصد — في الفقه المقارن، يعرض آراء المذاهب في كل مسألة وأسباب اختلافها، وما زال يُدرَّس</a:t>
            </a:r>
          </a:p>
          <a:p>
            <a:pPr algn="r" rtl="1"/>
            <a:r>
              <a:rPr lang="ar-SA" sz="1200" dirty="0">
                <a:latin typeface="Arial"/>
                <a:cs typeface="Arial"/>
              </a:rPr>
              <a:t>• الكليات — في الطب</a:t>
            </a:r>
          </a:p>
          <a:p>
            <a:pPr algn="r" rtl="1"/>
            <a:r>
              <a:rPr lang="ar-SA" sz="1200" b="1" dirty="0">
                <a:latin typeface="Arial"/>
                <a:cs typeface="Arial"/>
              </a:rPr>
              <a:t>النكبة</a:t>
            </a:r>
          </a:p>
          <a:p>
            <a:pPr algn="r" rtl="1"/>
            <a:r>
              <a:rPr lang="ar-SA" sz="1200" dirty="0">
                <a:latin typeface="Arial"/>
                <a:cs typeface="Arial"/>
              </a:rPr>
              <a:t>في آخر حياته، ضغط الفقهاء على الخليفة يعقوب المنصور، فاتُّهم ابن رشد في عقيدته. فنُفي سنة 593هـ إلى بلدة صغيرة قرب قرطبة، وأُحرقت كتبه الفلسفية، ومُنع الاشتغال بالفلسفة. ثم عفا عنه الخليفة بعد مدة، فانتقل إلى مراكش ومات فيها سنة 595هـ.</a:t>
            </a:r>
          </a:p>
          <a:p>
            <a:pPr algn="r" rtl="1"/>
            <a:r>
              <a:rPr lang="ar-SA" sz="1200" dirty="0">
                <a:latin typeface="Arial"/>
                <a:cs typeface="Arial"/>
              </a:rPr>
              <a:t>ومات ابن رشد والفلسفة تكاد تنتهي في العالم الإسلامي الغربي، بينما كانت كتبه تبدأ حياة جديدة في أوروبا. ووضعه الشاعر الإيطالي دانتي بين حكماء العالم القديم، ورسمه الرسام رافائيل في لوحته الشهيرة "مدرسة أثينا".</a:t>
            </a:r>
          </a:p>
          <a:p>
            <a:pPr algn="r" rtl="1"/>
            <a:r>
              <a:rPr lang="ar-SA" sz="1200" b="1" dirty="0">
                <a:latin typeface="Arial"/>
                <a:cs typeface="Arial"/>
              </a:rPr>
              <a:t>علماء آخرون من الغرب الإسلامي</a:t>
            </a:r>
          </a:p>
          <a:p>
            <a:pPr algn="r" rtl="1"/>
            <a:r>
              <a:rPr lang="ar-SA" sz="1200" dirty="0">
                <a:latin typeface="Arial"/>
                <a:cs typeface="Arial"/>
              </a:rPr>
              <a:t>• العالم — المدينة — الإنجاز</a:t>
            </a:r>
          </a:p>
          <a:p>
            <a:pPr algn="r" rtl="1"/>
            <a:r>
              <a:rPr lang="ar-SA" sz="1200" dirty="0">
                <a:latin typeface="Arial"/>
                <a:cs typeface="Arial"/>
              </a:rPr>
              <a:t>• القاضي عياض (476–544هـ) — سبتة — ألّف "الشفا بتعريف حقوق المصطفى"، وكان إمام المالكية في المغرب، حتى قيل: لولا عياض لما ذُكر المغرب</a:t>
            </a:r>
          </a:p>
          <a:p>
            <a:pPr algn="r" rtl="1"/>
            <a:r>
              <a:rPr lang="ar-SA" sz="1200" dirty="0">
                <a:latin typeface="Arial"/>
                <a:cs typeface="Arial"/>
              </a:rPr>
              <a:t>• ابن زهر (ت 557هـ) — إشبيلية — طبيب تجريبي، صديق ابن رشد، يُنسب إليه أول وصف لحشرة الجرب، وجرّب فتح القصبة الهوائية على الماعز قبل البشر</a:t>
            </a:r>
          </a:p>
          <a:p>
            <a:pPr algn="r" rtl="1"/>
            <a:r>
              <a:rPr lang="ar-SA" sz="1200" dirty="0">
                <a:latin typeface="Arial"/>
                <a:cs typeface="Arial"/>
              </a:rPr>
              <a:t>• أبو مدين شعيب (ت 594هـ) — بجاية ثم تلمسان — شيخ التصوف في المغرب، دُفن في العُبّاد قرب تلمسان، وما زال مقامه مزاراً، وتأثر بتلاميذه ابن عربي</a:t>
            </a:r>
          </a:p>
          <a:p>
            <a:pPr algn="r" rtl="1"/>
            <a:r>
              <a:rPr lang="ar-SA" sz="1200" dirty="0">
                <a:latin typeface="Arial"/>
                <a:cs typeface="Arial"/>
              </a:rPr>
              <a:t>• ابن جبير (540–614هـ) — غرناطة وبلنسية — كتب رحلته إلى الحج، ووصف فيها المشرق في زمن صلاح الدين، وصقلية تحت حكم النورمان</a:t>
            </a:r>
          </a:p>
          <a:p>
            <a:pPr algn="r" rtl="1"/>
            <a:r>
              <a:rPr lang="ar-SA" sz="1200" dirty="0">
                <a:latin typeface="Arial"/>
                <a:cs typeface="Arial"/>
              </a:rPr>
              <a:t>• ابن البيطار (ت 646هـ) — من مالقة، عمل في القاهرة ودمشق — عالم النبات والأدوية، جمع في "الجامع لمفردات الأدوية والأغذية" نحو ألف وأربعمئة دواء، منها مئات لم يذكرها أحد قبله</a:t>
            </a:r>
          </a:p>
          <a:p>
            <a:pPr algn="r" rtl="1"/>
            <a:r>
              <a:rPr lang="ar-SA" sz="1200" dirty="0">
                <a:latin typeface="Arial"/>
                <a:cs typeface="Arial"/>
              </a:rPr>
              <a:t>• ابن مالك (600–672هـ) — من جيّان، استقر في دمشق — نظم قواعد النحو كلها في ألف بيت تقريباً، هي "الألفية"، التي ما زال الطلاب يحفظونها</a:t>
            </a:r>
          </a:p>
          <a:p>
            <a:pPr algn="r" rtl="1"/>
            <a:r>
              <a:rPr lang="ar-SA" sz="1200" b="1" dirty="0">
                <a:latin typeface="Arial"/>
                <a:cs typeface="Arial"/>
              </a:rPr>
              <a:t>الإدريسي (493–560هـ): خريطة العالم</a:t>
            </a:r>
          </a:p>
          <a:p>
            <a:pPr algn="r" rtl="1"/>
            <a:r>
              <a:rPr lang="ar-SA" sz="1200" dirty="0">
                <a:latin typeface="Arial"/>
                <a:cs typeface="Arial"/>
              </a:rPr>
              <a:t>وُلد في سبتة، ودرس في قرطبة، ثم دعاه روجر الثاني، ملك صقلية النورماني المسيحي، إلى بلاطه في باليرمو. فعمل عنده نحو خمس عشرة سنة.</a:t>
            </a:r>
          </a:p>
          <a:p>
            <a:pPr algn="r" rtl="1"/>
            <a:r>
              <a:rPr lang="ar-SA" sz="1200" dirty="0">
                <a:latin typeface="Arial"/>
                <a:cs typeface="Arial"/>
              </a:rPr>
              <a:t>جمع الإدريسي معلومات الرحالة والتجار والبحارة، وأرسل مبعوثين ليقيسوا المسافات. ثم صنع خريطة للعالم المعروف من فضة، وكتب معها كتاب "نزهة المشتاق في اختراق الآفاق"، الذي قسّم فيه العالم إلى سبعين خريطة جزئية. وكانت خرائطه مقلوبة بالنسبة لنا: الجنوب في الأعلى والشمال في الأسفل، كما كان معتاداً في الخرائط الإسلامية. وظلت أدق خريطة للعالم قروناً.</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٣. ابن عربي (560–638هـ): الشيخ الأكبر</a:t>
            </a:r>
          </a:p>
          <a:p>
            <a:pPr algn="r" rtl="1"/>
            <a:r>
              <a:rPr lang="ar-SA" sz="1200" dirty="0">
                <a:latin typeface="Arial"/>
                <a:cs typeface="Arial"/>
              </a:rPr>
              <a:t>وُلد في مرسية بالأندلس، وتنقّل في المغرب ثم المشرق، واستقر في دمشق ومات فيها.</a:t>
            </a:r>
          </a:p>
          <a:p>
            <a:pPr algn="r" rtl="1"/>
            <a:r>
              <a:rPr lang="ar-SA" sz="1200" b="1" dirty="0">
                <a:latin typeface="Arial"/>
                <a:cs typeface="Arial"/>
              </a:rPr>
              <a:t>لقاؤه بابن رشد</a:t>
            </a:r>
          </a:p>
          <a:p>
            <a:pPr algn="r" rtl="1"/>
            <a:r>
              <a:rPr lang="ar-SA" sz="1200" dirty="0">
                <a:latin typeface="Arial"/>
                <a:cs typeface="Arial"/>
              </a:rPr>
              <a:t>في شبابه، طلب ابن رشد أن يراه لأنه سمع عن تجاربه الروحية. فلما دخل عليه، قال له ابن رشد: نعم. فقال ابن عربي: نعم. فسُرّ ابن رشد. ثم شعر ابن عربي بما سرّه فقال: لا. فتغيّر لون ابن رشد وانقبض. وكأن ابن عربي يقول له: العقل يصل إلى شيء من الحقيقة، لكن ليس إليها كلها.</a:t>
            </a:r>
          </a:p>
          <a:p>
            <a:pPr algn="r" rtl="1"/>
            <a:r>
              <a:rPr lang="ar-SA" sz="1200" dirty="0">
                <a:latin typeface="Arial"/>
                <a:cs typeface="Arial"/>
              </a:rPr>
              <a:t>وحضر ابن عربي جنازة ابن رشد بعد سنوات. ورأى نعشه على دابة، وفي الجانب الآخر كتبه لتوازنه، فقال ما معناه: هذا الإمام في جانب، وأعماله في الجانب الآخر، فليت شعري هل تحققت آماله؟</a:t>
            </a:r>
          </a:p>
          <a:p>
            <a:pPr algn="r" rtl="1"/>
            <a:r>
              <a:rPr lang="ar-SA" sz="1200" b="1" dirty="0">
                <a:latin typeface="Arial"/>
                <a:cs typeface="Arial"/>
              </a:rPr>
              <a:t>أثره</a:t>
            </a:r>
          </a:p>
          <a:p>
            <a:pPr algn="r" rtl="1"/>
            <a:r>
              <a:rPr lang="ar-SA" sz="1200" dirty="0">
                <a:latin typeface="Arial"/>
                <a:cs typeface="Arial"/>
              </a:rPr>
              <a:t>كتب "الفتوحات المكية"، موسوعة ضخمة في التصوف، و"فصوص الحكم". وهو من أكثر الشخصيات إثارة للخلاف في التاريخ الإسلامي: يعدّه الصوفية "الشيخ الأكبر"، بينما انتقده علماء كثيرون بشدة، أشهرهم ابن تيمية، بسبب أفكار تُنسب إليه في العلاقة بين الخالق والمخلوق.</a:t>
            </a:r>
          </a:p>
          <a:p>
            <a:pPr algn="r" rtl="1"/>
            <a:r>
              <a:rPr lang="ar-SA" sz="1200" dirty="0">
                <a:latin typeface="Arial"/>
                <a:cs typeface="Arial"/>
              </a:rPr>
              <a:t>وحين فتح السلطان العثماني سليم الأول دمشق سنة 1516م، بنى على قبره مسجداً وضريحاً ما زالا قائمين.</a:t>
            </a:r>
          </a:p>
          <a:p>
            <a:pPr algn="r" rtl="1"/>
            <a:r>
              <a:rPr lang="ar-SA" sz="1200" b="1" dirty="0">
                <a:latin typeface="Arial"/>
                <a:cs typeface="Arial"/>
              </a:rPr>
              <a:t>٤. المشرق: العقل والنص والروح</a:t>
            </a:r>
          </a:p>
          <a:p>
            <a:pPr algn="r" rtl="1"/>
            <a:r>
              <a:rPr lang="ar-SA" sz="1200" b="1" dirty="0">
                <a:latin typeface="Arial"/>
                <a:cs typeface="Arial"/>
              </a:rPr>
              <a:t>فخر الدين الرازي (544–606هـ)</a:t>
            </a:r>
          </a:p>
          <a:p>
            <a:pPr algn="r" rtl="1"/>
            <a:r>
              <a:rPr lang="ar-SA" sz="1200" dirty="0">
                <a:latin typeface="Arial"/>
                <a:cs typeface="Arial"/>
              </a:rPr>
              <a:t>متكلم ومفسر من مدينة الري، استقر في هراة. كتب "مفاتيح الغيب"، المعروف بـ"التفسير الكبير"، وهو تفسير ضخم يناقش فيه الآيات بالعقل والمنطق والعلوم، ويعرض اعتراضات الخصوم ثم يجيب عنها. وكانت مناظراته شهيرة، وكثر أعداؤه، ويقال إنه مات مسموماً على أيديهم.</a:t>
            </a:r>
          </a:p>
          <a:p>
            <a:pPr algn="r" rtl="1"/>
            <a:r>
              <a:rPr lang="ar-SA" sz="1200" b="1" dirty="0">
                <a:latin typeface="Arial"/>
                <a:cs typeface="Arial"/>
              </a:rPr>
              <a:t>الشهرستاني (ت 548هـ)</a:t>
            </a:r>
          </a:p>
          <a:p>
            <a:pPr algn="r" rtl="1"/>
            <a:r>
              <a:rPr lang="ar-SA" sz="1200" dirty="0">
                <a:latin typeface="Arial"/>
                <a:cs typeface="Arial"/>
              </a:rPr>
              <a:t>كتب "الملل والنحل"، الذي عرض فيه أديان العالم وفرقه ومذاهبه الفلسفية عرضاً موضوعياً دقيقاً، فصار مرجعاً في تاريخ الأديان.</a:t>
            </a:r>
          </a:p>
          <a:p>
            <a:pPr algn="r" rtl="1"/>
            <a:r>
              <a:rPr lang="ar-SA" sz="1200" b="1" dirty="0">
                <a:latin typeface="Arial"/>
                <a:cs typeface="Arial"/>
              </a:rPr>
              <a:t>ابن الجوزي (ت 597هـ)</a:t>
            </a:r>
          </a:p>
          <a:p>
            <a:pPr algn="r" rtl="1"/>
            <a:r>
              <a:rPr lang="ar-SA" sz="1200" dirty="0">
                <a:latin typeface="Arial"/>
                <a:cs typeface="Arial"/>
              </a:rPr>
              <a:t>واعظ بغداد الأشهر، كانت مجالسه تجمع عشرات الآلاف، ويقال إن مؤلفاته تجاوزت ثلاثمئة كتاب. ومن أجملها "صيد الخاطر"، خواطر وتأملات في الحياة والنفس، كتبها كما تخطر له.</a:t>
            </a:r>
          </a:p>
          <a:p>
            <a:pPr algn="r" rtl="1"/>
            <a:r>
              <a:rPr lang="ar-SA" sz="1200" b="1" dirty="0">
                <a:latin typeface="Arial"/>
                <a:cs typeface="Arial"/>
              </a:rPr>
              <a:t>عبد القادر الجيلاني (470–561هـ)</a:t>
            </a:r>
          </a:p>
          <a:p>
            <a:pPr algn="r" rtl="1"/>
            <a:r>
              <a:rPr lang="ar-SA" sz="1200" dirty="0">
                <a:latin typeface="Arial"/>
                <a:cs typeface="Arial"/>
              </a:rPr>
              <a:t>فقيه وواعظ في بغداد، وإليه تُنسب الطريقة القادرية، التي انتشرت في العالم الإسلامي كله، ومنه المغرب العربي.</a:t>
            </a:r>
          </a:p>
          <a:p>
            <a:pPr algn="r" rtl="1"/>
            <a:r>
              <a:rPr lang="ar-SA" sz="1200" b="1" dirty="0">
                <a:latin typeface="Arial"/>
                <a:cs typeface="Arial"/>
              </a:rPr>
              <a:t>السهروردي المقتول (ت 587هـ)</a:t>
            </a:r>
          </a:p>
          <a:p>
            <a:pPr algn="r" rtl="1"/>
            <a:r>
              <a:rPr lang="ar-SA" sz="1200" dirty="0">
                <a:latin typeface="Arial"/>
                <a:cs typeface="Arial"/>
              </a:rPr>
              <a:t>فيلسوف شاب أسس "فلسفة الإشراق"، التي ترى أن المعرفة الحقيقية نور يُشرق على النفس، لا مجرد استدلال منطقي. ذهب إلى حلب، وأصبح مقرباً من حاكمها الشاب الظاهر، ابن صلاح الدين. فاتهمه الفقهاء بالزندقة، وأمر صلاح الدين بقتله، فقُتل في السجن وهو في نحو السادسة والثلاثين. ولهذا يُلقّب "المقتول"، تمييزاً له عن صوفيين آخرين بالاسم نفسه.</a:t>
            </a:r>
          </a:p>
          <a:p>
            <a:pPr algn="r" rtl="1"/>
            <a:r>
              <a:rPr lang="ar-SA" sz="1200" b="1" dirty="0">
                <a:latin typeface="Arial"/>
                <a:cs typeface="Arial"/>
              </a:rPr>
              <a:t>جلال الدين الرومي (604–672هـ)</a:t>
            </a:r>
          </a:p>
          <a:p>
            <a:pPr algn="r" rtl="1"/>
            <a:r>
              <a:rPr lang="ar-SA" sz="1200" dirty="0">
                <a:latin typeface="Arial"/>
                <a:cs typeface="Arial"/>
              </a:rPr>
              <a:t>وُلد في بلخ في أفغانستان اليوم، وهربت أسرته منها قبيل وصول المغول، فاستقرت في قونية بالأناضول. كان فقيهاً معروفاً، حتى التقى بالدرويش الجوّال شمس التبريزي، فانقلبت حياته وصار شاعراً صوفياً. وكتب "المثنوي" بالفارسية، في نحو خمسة وعشرين ألف بيت، وهو اليوم من أكثر الشعراء قراءةً في العالم.</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٥. الطب والهندسة: تحدي القدماء</a:t>
            </a:r>
          </a:p>
          <a:p>
            <a:pPr algn="r" rtl="1"/>
            <a:r>
              <a:rPr lang="ar-SA" sz="1200" b="1" dirty="0">
                <a:latin typeface="Arial"/>
                <a:cs typeface="Arial"/>
              </a:rPr>
              <a:t>عبد اللطيف البغدادي (557–629هـ): العين قبل الكتاب</a:t>
            </a:r>
          </a:p>
          <a:p>
            <a:pPr algn="r" rtl="1"/>
            <a:r>
              <a:rPr lang="ar-SA" sz="1200" dirty="0">
                <a:latin typeface="Arial"/>
                <a:cs typeface="Arial"/>
              </a:rPr>
              <a:t>كان الأطباء يثقون في جالينوس ثقة شبه مطلقة. وفي سنة 597هـ ضربت مصر مجاعة رهيبة، فتكدّست هياكل الموتى على تل خارج القاهرة. فذهب عبد اللطيف ومعه طلابه وفحص آلاف العظام بعينه. فاكتشف أن الفك السفلي عظمة واحدة، لا عظمتان كما قال جالينوس، وصحح أخطاء أخرى. وقال ما معناه: إن المشاهدة أصدق من قول جالينوس، مهما كان عظيماً.</a:t>
            </a:r>
          </a:p>
          <a:p>
            <a:pPr algn="r" rtl="1"/>
            <a:r>
              <a:rPr lang="ar-SA" sz="1200" b="1" dirty="0">
                <a:latin typeface="Arial"/>
                <a:cs typeface="Arial"/>
              </a:rPr>
              <a:t>الجزري (ت نحو 602هـ): مهندس الآلات</a:t>
            </a:r>
          </a:p>
          <a:p>
            <a:pPr algn="r" rtl="1"/>
            <a:r>
              <a:rPr lang="ar-SA" sz="1200" dirty="0">
                <a:latin typeface="Arial"/>
                <a:cs typeface="Arial"/>
              </a:rPr>
              <a:t>عمل في بلاط الأرتقيين في ديار بكر بتركيا اليوم. وألّف "الجامع بين العلم والعمل النافع في صناعة الحيل"، ووصف فيه خمسين آلة برسوم مفصلة، تكفي لإعادة صنعها:</a:t>
            </a:r>
          </a:p>
          <a:p>
            <a:pPr algn="r" rtl="1"/>
            <a:r>
              <a:rPr lang="ar-SA" sz="1200" dirty="0">
                <a:latin typeface="Arial"/>
                <a:cs typeface="Arial"/>
              </a:rPr>
              <a:t>• "ساعة الفيل": ساعة مائية ضخمة على شكل فيل، تتحرك فيها التماثيل لتعلن الوقت.</a:t>
            </a:r>
          </a:p>
          <a:p>
            <a:pPr algn="r" rtl="1"/>
            <a:r>
              <a:rPr lang="ar-SA" sz="1200" dirty="0">
                <a:latin typeface="Arial"/>
                <a:cs typeface="Arial"/>
              </a:rPr>
              <a:t>• آلات لرفع الماء استعمل فيها آليات تحوّل الحركة الدائرية إلى حركة مستقيمة، وهي فكرة قريبة مما ستقوم عليه المحركات بعد قرون.</a:t>
            </a:r>
          </a:p>
          <a:p>
            <a:pPr algn="r" rtl="1"/>
            <a:r>
              <a:rPr lang="ar-SA" sz="1200" dirty="0">
                <a:latin typeface="Arial"/>
                <a:cs typeface="Arial"/>
              </a:rPr>
              <a:t>• فرقة موسيقية آلية تعزف وحدها على قارب، ويمكن تغيير إيقاعها.</a:t>
            </a:r>
          </a:p>
          <a:p>
            <a:pPr algn="r" rtl="1"/>
            <a:r>
              <a:rPr lang="ar-SA" sz="1200" b="1" dirty="0">
                <a:latin typeface="Arial"/>
                <a:cs typeface="Arial"/>
              </a:rPr>
              <a:t>ابن النفيس (607–687هـ): اكتشاف الدورة الدموية الصغرى</a:t>
            </a:r>
          </a:p>
          <a:p>
            <a:pPr algn="r" rtl="1"/>
            <a:r>
              <a:rPr lang="ar-SA" sz="1200" dirty="0">
                <a:latin typeface="Arial"/>
                <a:cs typeface="Arial"/>
              </a:rPr>
              <a:t>وُلد في دمشق، وصار رئيس أطباء مصر، وعمل في البيمارستان المنصوري بالقاهرة، أكبر مستشفى في عصره.</a:t>
            </a:r>
          </a:p>
          <a:p>
            <a:pPr algn="r" rtl="1"/>
            <a:r>
              <a:rPr lang="ar-SA" sz="1200" dirty="0">
                <a:latin typeface="Arial"/>
                <a:cs typeface="Arial"/>
              </a:rPr>
              <a:t>كان الأطباء يعتقدون مع جالينوس أن الدم ينتقل مباشرة بين جانبي القلب عبر ثقوب خفية في الحاجز الذي يفصلهما. فقال ابن النفيس في كتابه "شرح تشريح القانون" إنه لا توجد ثقوب، وإن الحاجز مصمت. وإن الدم يخرج من الجانب الأيمن للقلب إلى الرئتين، فيختلط هناك بالهواء، ثم يعود إلى الجانب الأيسر.</a:t>
            </a:r>
          </a:p>
          <a:p>
            <a:pPr algn="r" rtl="1"/>
            <a:r>
              <a:rPr lang="ar-SA" sz="1200" dirty="0">
                <a:latin typeface="Arial"/>
                <a:cs typeface="Arial"/>
              </a:rPr>
              <a:t>وهذا هو وصف الدورة الدموية الصغرى، قبل أن يصفها الأوروبيون بنحو ثلاثة قرون. لكن اكتشافه بقي مجهولاً، حتى عثر طبيب مصري سنة 1924م على مخطوطته في مكتبة برلين.</a:t>
            </a:r>
          </a:p>
          <a:p>
            <a:pPr algn="r" rtl="1"/>
            <a:r>
              <a:rPr lang="ar-SA" sz="1200" dirty="0">
                <a:latin typeface="Arial"/>
                <a:cs typeface="Arial"/>
              </a:rPr>
              <a:t>وكتب ابن النفيس أيضاً قصة فلسفية بعنوان "الرسالة الكاملية"، رداً على "حيّ بن يقظان". وأوقف بيته ومكتبته على البيمارستان المنصوري. وتقول الرواية إنه في مرض موته، نصحه الأطباء بشرب قليل من الخمر دواءً، فرفض.</a:t>
            </a:r>
          </a:p>
          <a:p>
            <a:pPr algn="r" rtl="1"/>
            <a:r>
              <a:rPr lang="ar-SA" sz="1200" b="1" dirty="0">
                <a:latin typeface="Arial"/>
                <a:cs typeface="Arial"/>
              </a:rPr>
              <a:t>٦. التاريخ والجغرافيا</a:t>
            </a:r>
          </a:p>
          <a:p>
            <a:pPr algn="r" rtl="1"/>
            <a:r>
              <a:rPr lang="ar-SA" sz="1200" dirty="0">
                <a:latin typeface="Arial"/>
                <a:cs typeface="Arial"/>
              </a:rPr>
              <a:t>• العالم — الكتاب — ما يميزه</a:t>
            </a:r>
          </a:p>
          <a:p>
            <a:pPr algn="r" rtl="1"/>
            <a:r>
              <a:rPr lang="ar-SA" sz="1200" dirty="0">
                <a:latin typeface="Arial"/>
                <a:cs typeface="Arial"/>
              </a:rPr>
              <a:t>• ابن الأثير (555–630هـ) — الكامل في التاريخ — تاريخ عام إلى سنة 628هـ، وفيه شهادة معاصرة عن الحروب الصليبية واجتياح المغول</a:t>
            </a:r>
          </a:p>
          <a:p>
            <a:pPr algn="r" rtl="1"/>
            <a:r>
              <a:rPr lang="ar-SA" sz="1200" dirty="0">
                <a:latin typeface="Arial"/>
                <a:cs typeface="Arial"/>
              </a:rPr>
              <a:t>• ياقوت الحموي (ت 626هـ) — معجم البلدان — موسوعة جغرافية مرتبة على حروف المعجم. وكان ياقوت عبداً رومي الأصل، اشتراه تاجر وعلّمه، ثم أعتقه</a:t>
            </a:r>
          </a:p>
          <a:p>
            <a:pPr algn="r" rtl="1"/>
            <a:r>
              <a:rPr lang="ar-SA" sz="1200" dirty="0">
                <a:latin typeface="Arial"/>
                <a:cs typeface="Arial"/>
              </a:rPr>
              <a:t>• ابن خلكان (ت 681هـ) — وفيات الأعيان — تراجم لنحو ثمانمئة من أعلام الحضارة الإسلامية، بأسلوب دقيق ممتع</a:t>
            </a:r>
          </a:p>
          <a:p>
            <a:pPr algn="r" rtl="1"/>
            <a:r>
              <a:rPr lang="ar-SA" sz="1200" dirty="0">
                <a:latin typeface="Arial"/>
                <a:cs typeface="Arial"/>
              </a:rPr>
              <a:t>ويروي ابن الأثير أنه بقي سنوات متردداً في الكتابة عن المغول، لأنه لم يحتمل أن يكتب عن تلك الكارثة. ثم كتب بما معناه: يا ليت أمي لم تلدني، ويا ليتني متّ قبل هذا. ووصف ما حدث بأنه أعظم مصيبة أصابت البشرية منذ خلقها الله.</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٧. العالم والسلطان: الصدام مستمر</a:t>
            </a:r>
          </a:p>
          <a:p>
            <a:pPr algn="r" rtl="1"/>
            <a:r>
              <a:rPr lang="ar-SA" sz="1200" dirty="0">
                <a:latin typeface="Arial"/>
                <a:cs typeface="Arial"/>
              </a:rPr>
              <a:t>• العالم — السلطان — ما حدث</a:t>
            </a:r>
          </a:p>
          <a:p>
            <a:pPr algn="r" rtl="1"/>
            <a:r>
              <a:rPr lang="ar-SA" sz="1200" dirty="0">
                <a:latin typeface="Arial"/>
                <a:cs typeface="Arial"/>
              </a:rPr>
              <a:t>• ابن رشد — الخليفة الموحدي يعقوب المنصور — نُفي وأُحرقت كتبه، ثم عُفي عنه</a:t>
            </a:r>
          </a:p>
          <a:p>
            <a:pPr algn="r" rtl="1"/>
            <a:r>
              <a:rPr lang="ar-SA" sz="1200" dirty="0">
                <a:latin typeface="Arial"/>
                <a:cs typeface="Arial"/>
              </a:rPr>
              <a:t>• السهروردي — صلاح الدين — قُتل بتهمة الزندقة</a:t>
            </a:r>
          </a:p>
          <a:p>
            <a:pPr algn="r" rtl="1"/>
            <a:r>
              <a:rPr lang="ar-SA" sz="1200" dirty="0">
                <a:latin typeface="Arial"/>
                <a:cs typeface="Arial"/>
              </a:rPr>
              <a:t>• العز بن عبد السلام (577–660هـ) — أمراء المماليك — أفتى بأن الأمراء المماليك ما زالوا عبيداً لم يُعتقوا، فلا تصح تصرفاتهم حتى يُباعوا ويُعتقوا. وأصرّ على بيعهم في مزاد علني، وتبرع بثمنهم للمسلمين. ولُقّب "سلطان العلماء"</a:t>
            </a:r>
          </a:p>
          <a:p>
            <a:pPr algn="r" rtl="1"/>
            <a:r>
              <a:rPr lang="ar-SA" sz="1200" dirty="0">
                <a:latin typeface="Arial"/>
                <a:cs typeface="Arial"/>
              </a:rPr>
              <a:t>• العز بن عبد السلام — قطز، قبل عين جالوت — رفض أن تُفرض ضرائب على الناس لتمويل الحرب، حتى يتخلى الأمراء أولاً عن ثرواتهم</a:t>
            </a:r>
          </a:p>
          <a:p>
            <a:pPr algn="r" rtl="1"/>
            <a:r>
              <a:rPr lang="ar-SA" sz="1200" dirty="0">
                <a:latin typeface="Arial"/>
                <a:cs typeface="Arial"/>
              </a:rPr>
              <a:t>• النووي (631–676هـ) — الظاهر بيبرس — رفض أن يفتي بجمع الضرائب من الناس، وكتب إليه رسائل شديدة. وكان بيبرس يقول إنه يهابه</a:t>
            </a:r>
          </a:p>
          <a:p>
            <a:pPr algn="r" rtl="1"/>
            <a:r>
              <a:rPr lang="ar-SA" sz="1200" dirty="0">
                <a:latin typeface="Arial"/>
                <a:cs typeface="Arial"/>
              </a:rPr>
              <a:t>والنووي هذا هو صاحب "رياض الصالحين" و"الأربعين النووية"، التي ما زالت تُحفظ في كل مكان. ومات وهو في الخامسة والأربعين، ولم يتزوج، لانشغاله بالعلم.</a:t>
            </a:r>
          </a:p>
          <a:p>
            <a:pPr algn="r" rtl="1"/>
            <a:r>
              <a:rPr lang="ar-SA" sz="1200" b="1" dirty="0">
                <a:latin typeface="Arial"/>
                <a:cs typeface="Arial"/>
              </a:rPr>
              <a:t>٨. الكارثة المغولية</a:t>
            </a:r>
          </a:p>
          <a:p>
            <a:pPr algn="r" rtl="1"/>
            <a:r>
              <a:rPr lang="ar-SA" sz="1200" dirty="0">
                <a:latin typeface="Arial"/>
                <a:cs typeface="Arial"/>
              </a:rPr>
              <a:t>حين اجتاح المغول العالم الإسلامي الشرقي، كانت خسارة العلم هائلة:</a:t>
            </a:r>
          </a:p>
          <a:p>
            <a:pPr algn="r" rtl="1"/>
            <a:r>
              <a:rPr lang="ar-SA" sz="1200" dirty="0">
                <a:latin typeface="Arial"/>
                <a:cs typeface="Arial"/>
              </a:rPr>
              <a:t>• دُمّرت مكتبات مدن خراسان العظيمة: مرو ونيسابور وبخارى.</a:t>
            </a:r>
          </a:p>
          <a:p>
            <a:pPr algn="r" rtl="1"/>
            <a:r>
              <a:rPr lang="ar-SA" sz="1200" dirty="0">
                <a:latin typeface="Arial"/>
                <a:cs typeface="Arial"/>
              </a:rPr>
              <a:t>• ثم سقطت بغداد سنة 656هـ، ودُمّرت مكتباتها.</a:t>
            </a:r>
          </a:p>
          <a:p>
            <a:pPr algn="r" rtl="1"/>
            <a:r>
              <a:rPr lang="ar-SA" sz="1200" dirty="0">
                <a:latin typeface="Arial"/>
                <a:cs typeface="Arial"/>
              </a:rPr>
              <a:t>• قُتل آلاف العلماء والطلاب، وفرّ من نجا إلى الشام ومصر والأناضول والهند.</a:t>
            </a:r>
          </a:p>
          <a:p>
            <a:pPr algn="r" rtl="1"/>
            <a:r>
              <a:rPr lang="ar-SA" sz="1200" dirty="0">
                <a:latin typeface="Arial"/>
                <a:cs typeface="Arial"/>
              </a:rPr>
              <a:t>وكان ياقوت الحموي في مرو حين وصل المغول، وكان يصف مكتباتها بأنها لا مثيل لها في الدنيا. ففرّ منها بما استطاع حمله.</a:t>
            </a:r>
          </a:p>
          <a:p>
            <a:pPr algn="r" rtl="1"/>
            <a:r>
              <a:rPr lang="ar-SA" sz="1200" b="1" dirty="0">
                <a:latin typeface="Arial"/>
                <a:cs typeface="Arial"/>
              </a:rPr>
              <a:t>المفارقة: نصير الدين الطوسي (597–672هـ)</a:t>
            </a:r>
          </a:p>
          <a:p>
            <a:pPr algn="r" rtl="1"/>
            <a:r>
              <a:rPr lang="ar-SA" sz="1200" dirty="0">
                <a:latin typeface="Arial"/>
                <a:cs typeface="Arial"/>
              </a:rPr>
              <a:t>ومن قلب الكارثة خرجت مفاجأة. كان الطوسي عالماً فلكياً ورياضياً، يعيش في قلاع الإسماعيلية النزارية في ألموت. فلما دمّرها هولاكو سنة 654هـ، انضم الطوسي إليه مستشاراً، ورافقه في حملته على بغداد. وما زال موقفه هذا موضع جدل كبير بين المؤرخين.</a:t>
            </a:r>
          </a:p>
          <a:p>
            <a:pPr algn="r" rtl="1"/>
            <a:r>
              <a:rPr lang="ar-SA" sz="1200" dirty="0">
                <a:latin typeface="Arial"/>
                <a:cs typeface="Arial"/>
              </a:rPr>
              <a:t>لكنه أقنع هولاكو ببناء مرصد ضخم في مراغة، في شمال غرب إيران، سنة 657هـ. وجمع فيه علماء من الصين إلى الشام، ومكتبة ضخمة تقول المصادر إنها بلغت أربعمئة ألف مجلد، كثير منها أُنقذ من المدن المنكوبة.</a:t>
            </a:r>
          </a:p>
          <a:p>
            <a:pPr algn="r" rtl="1"/>
            <a:r>
              <a:rPr lang="ar-SA" sz="1200" dirty="0">
                <a:latin typeface="Arial"/>
                <a:cs typeface="Arial"/>
              </a:rPr>
              <a:t>وفي هذا المرصد:</a:t>
            </a:r>
          </a:p>
          <a:p>
            <a:pPr algn="r" rtl="1"/>
            <a:r>
              <a:rPr lang="ar-SA" sz="1200" dirty="0">
                <a:latin typeface="Arial"/>
                <a:cs typeface="Arial"/>
              </a:rPr>
              <a:t>• ابتكر الطوسي ما يُعرف بـ"مزدوجة الطوسي"، وهي طريقة رياضية لتفسير حركة الكواكب دون أخطاء نموذج بطليموس. ووجد المؤرخون في كتب كوبرنيكوس بعد قرنين أداة مطابقة لها تماماً، وما زالوا يبحثون كيف وصلت إليه.</a:t>
            </a:r>
          </a:p>
          <a:p>
            <a:pPr algn="r" rtl="1"/>
            <a:r>
              <a:rPr lang="ar-SA" sz="1200" dirty="0">
                <a:latin typeface="Arial"/>
                <a:cs typeface="Arial"/>
              </a:rPr>
              <a:t>• جعل علم المثلثات علماً مستقلاً عن الفلك لأول مرة.</a:t>
            </a:r>
          </a:p>
          <a:p>
            <a:pPr algn="r" rtl="1"/>
            <a:r>
              <a:rPr lang="ar-SA" sz="1200" dirty="0">
                <a:latin typeface="Arial"/>
                <a:cs typeface="Arial"/>
              </a:rPr>
              <a:t>• وضع "الزيج الإيلخاني"، جداول فلكية دقيقة.</a:t>
            </a:r>
          </a:p>
          <a:p>
            <a:pPr algn="r" rtl="1"/>
            <a:r>
              <a:rPr lang="ar-SA" sz="1200" dirty="0">
                <a:latin typeface="Arial"/>
                <a:cs typeface="Arial"/>
              </a:rPr>
              <a:t>وهكذا، حتى في أحلك اللحظات، وجد العلم طريقاً للبقاء.</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هل أسلم المغول بعد ذلك؟ كيف؟ وهل ندموا؟</a:t>
            </a:r>
          </a:p>
          <a:p>
            <a:pPr algn="r" rtl="1"/>
            <a:r>
              <a:rPr lang="ar-SA" sz="1200" b="1" dirty="0">
                <a:latin typeface="Arial"/>
                <a:cs typeface="Arial"/>
              </a:rPr>
              <a:t>نعم، أسلم أغلبهم، وبسرعة مدهشة</a:t>
            </a:r>
          </a:p>
          <a:p>
            <a:pPr algn="r" rtl="1"/>
            <a:r>
              <a:rPr lang="ar-SA" sz="1200" dirty="0">
                <a:latin typeface="Arial"/>
                <a:cs typeface="Arial"/>
              </a:rPr>
              <a:t>بعد موت الخان الأعظم مونكه سنة 1259م، انقسمت الإمبراطورية المغولية إلى أربع دول. وكان مصير الدين في كل واحدة مختلفاً:</a:t>
            </a:r>
          </a:p>
          <a:p>
            <a:pPr algn="r" rtl="1"/>
            <a:r>
              <a:rPr lang="ar-SA" sz="1200" dirty="0">
                <a:latin typeface="Arial"/>
                <a:cs typeface="Arial"/>
              </a:rPr>
              <a:t>• الخانية — المنطقة — المصير الديني</a:t>
            </a:r>
          </a:p>
          <a:p>
            <a:pPr algn="r" rtl="1"/>
            <a:r>
              <a:rPr lang="ar-SA" sz="1200" dirty="0">
                <a:latin typeface="Arial"/>
                <a:cs typeface="Arial"/>
              </a:rPr>
              <a:t>• القبيلة الذهبية — روسيا وسهوب أوروبا الشرقية — أسلم خانها بركة قبل سقوط بغداد نفسه، ثم صارت الدولة مسلمة تماماً في عهد أوزبك خان (1313م)، الذي يقال إن الأوزبك سُمّوا باسمه</a:t>
            </a:r>
          </a:p>
          <a:p>
            <a:pPr algn="r" rtl="1"/>
            <a:r>
              <a:rPr lang="ar-SA" sz="1200" dirty="0">
                <a:latin typeface="Arial"/>
                <a:cs typeface="Arial"/>
              </a:rPr>
              <a:t>• الإيلخانية — إيران والعراق، دولة أحفاد هولاكو — أسلم الإيلخان غازان سنة 694هـ/1295م، أي بعد 39 سنة فقط من تدمير بغداد، وجعل الإسلام دين الدولة</a:t>
            </a:r>
          </a:p>
          <a:p>
            <a:pPr algn="r" rtl="1"/>
            <a:r>
              <a:rPr lang="ar-SA" sz="1200" dirty="0">
                <a:latin typeface="Arial"/>
                <a:cs typeface="Arial"/>
              </a:rPr>
              <a:t>• الجغتائية — آسيا الوسطى — أسلم خاناتها في القرن الرابع عشر، ومن رحمها خرج تيمورلنك</a:t>
            </a:r>
          </a:p>
          <a:p>
            <a:pPr algn="r" rtl="1"/>
            <a:r>
              <a:rPr lang="ar-SA" sz="1200" dirty="0">
                <a:latin typeface="Arial"/>
                <a:cs typeface="Arial"/>
              </a:rPr>
              <a:t>• اليوان — الصين — لم تُسلم، فقد مال قوبلاي خان إلى البوذية، لكن مسلمين كثيرين خدموا فيها ولاةً وموظفين</a:t>
            </a:r>
          </a:p>
          <a:p>
            <a:pPr algn="r" rtl="1"/>
            <a:r>
              <a:rPr lang="ar-SA" sz="1200" dirty="0">
                <a:latin typeface="Arial"/>
                <a:cs typeface="Arial"/>
              </a:rPr>
              <a:t>وأحفاد المغول المسلمون أسسوا لاحقاً دولاً إسلامية كبرى: خانية القرم التي صارت تابعة للعثمانيين، ودولة المغول في الهند، التي أسسها بابر، حفيد تيمورلنك وجنكيز خان، وبنى أحفاده تاج محل.</a:t>
            </a:r>
          </a:p>
          <a:p>
            <a:pPr algn="r" rtl="1"/>
            <a:r>
              <a:rPr lang="ar-SA" sz="1200" b="1" dirty="0">
                <a:latin typeface="Arial"/>
                <a:cs typeface="Arial"/>
              </a:rPr>
              <a:t>كيف أسلموا؟</a:t>
            </a:r>
          </a:p>
          <a:p>
            <a:pPr algn="r" rtl="1"/>
            <a:r>
              <a:rPr lang="ar-SA" sz="1200" dirty="0">
                <a:latin typeface="Arial"/>
                <a:cs typeface="Arial"/>
              </a:rPr>
              <a:t>1. كانوا أقلية صغيرة تحكم ملايين المسلمين: لم يكن عددهم يكفي لإدارة هذه البلاد، فاعتمدوا على موظفين ووزراء فرس مسلمين، فذابوا تدريجياً في ثقافة رعاياهم.</a:t>
            </a:r>
          </a:p>
          <a:p>
            <a:pPr algn="r" rtl="1"/>
            <a:r>
              <a:rPr lang="ar-SA" sz="1200" dirty="0">
                <a:latin typeface="Arial"/>
                <a:cs typeface="Arial"/>
              </a:rPr>
              <a:t>2. جيوشهم تتركت: معظم جنود الجيش "المغولي" في الغرب كانوا في الحقيقة من القبائل التركية، وكثير منهم مسلمون أصلاً.</a:t>
            </a:r>
          </a:p>
          <a:p>
            <a:pPr algn="r" rtl="1"/>
            <a:r>
              <a:rPr lang="ar-SA" sz="1200" dirty="0">
                <a:latin typeface="Arial"/>
                <a:cs typeface="Arial"/>
              </a:rPr>
              <a:t>3. الصوفية: كان لشيوخ الطرق الصوفية الدور الأكبر. فالمغول كانوا يحترمون "الشامان"، أي الرجل الروحاني صاحب الكرامات في دينهم القديم، فوجدوا في الدراويش شيئاً مألوفاً. وقد أسلم بركة على يد شيخ صوفي من بخارى، وأسلم غازان على يد شيخ صوفي آخر.</a:t>
            </a:r>
          </a:p>
          <a:p>
            <a:pPr algn="r" rtl="1"/>
            <a:r>
              <a:rPr lang="ar-SA" sz="1200" dirty="0">
                <a:latin typeface="Arial"/>
                <a:cs typeface="Arial"/>
              </a:rPr>
              <a:t>4. التسامح الديني: كان جنكيز خان لا يفرض ديناً على أحد، فلم يكن هناك ما يمنع المغول من اعتناق دين رعاياهم.</a:t>
            </a:r>
          </a:p>
          <a:p>
            <a:pPr algn="r" rtl="1"/>
            <a:r>
              <a:rPr lang="ar-SA" sz="1200" dirty="0">
                <a:latin typeface="Arial"/>
                <a:cs typeface="Arial"/>
              </a:rPr>
              <a:t>5. السياسة: أسلم غازان وهو يصارع ابن عمه على العرش، فكان إسلامه وسيلة لكسب أمراء الجيش المسلمين أيضاً، وليس إيماناً فقط.</a:t>
            </a:r>
          </a:p>
          <a:p>
            <a:pPr algn="r" rtl="1"/>
            <a:r>
              <a:rPr lang="ar-SA" sz="1200" dirty="0">
                <a:latin typeface="Arial"/>
                <a:cs typeface="Arial"/>
              </a:rPr>
              <a:t>وهذه الظاهرة تطابق ما سيشرحه ابن خلدون بعد قرن: البدو الغزاة يملكون القوة العسكرية، لكنهم ينتهون إلى الذوبان في حضارة الشعوب المستقرة التي غزوها.</a:t>
            </a:r>
          </a:p>
          <a:p>
            <a:pPr algn="r" rtl="1"/>
            <a:r>
              <a:rPr lang="ar-SA" sz="1200" b="1" dirty="0">
                <a:latin typeface="Arial"/>
                <a:cs typeface="Arial"/>
              </a:rPr>
              <a:t>هل ندموا على بغداد؟</a:t>
            </a:r>
          </a:p>
          <a:p>
            <a:pPr algn="r" rtl="1"/>
            <a:r>
              <a:rPr lang="ar-SA" sz="1200" dirty="0">
                <a:latin typeface="Arial"/>
                <a:cs typeface="Arial"/>
              </a:rPr>
              <a:t>الجواب معقد، وفيه ثلاث صور مختلفة:</a:t>
            </a:r>
          </a:p>
          <a:p>
            <a:pPr algn="r" rtl="1"/>
            <a:r>
              <a:rPr lang="ar-SA" sz="1200" dirty="0">
                <a:latin typeface="Arial"/>
                <a:cs typeface="Arial"/>
              </a:rPr>
              <a:t>١. هولاكو نفسه لم يندم. مات سنة 663هـ/1265م على غير الإسلام، وكانت زوجته المفضلة نصرانية تميل إلى حماية النصارى. ولم يُعرف عنه أي ندم.</a:t>
            </a:r>
          </a:p>
          <a:p>
            <a:pPr algn="r" rtl="1"/>
            <a:r>
              <a:rPr lang="ar-SA" sz="1200" dirty="0">
                <a:latin typeface="Arial"/>
                <a:cs typeface="Arial"/>
              </a:rPr>
              <a:t>٢. أول من استنكر كان مغولياً. بركة خان، ابن عم هولاكو المسلم، غضب غضباً شديداً من تدمير بغداد وقتل الخليفة. وتُروى عنه أقوال بمعنى أن هولاكو خرّب مدن المسلمين وقتل الخليفة دون مشورة أهله، وأنه سيحاسبه على تلك الدماء البريئة. وفعلاً، اندلعت سنة 1262م أول حرب بين المغول أنفسهم، فهُزم هولاكو أمام بركة. وتحالف بركة مع السلطان المملوكي بيبرس ضد ابن عمه. ولولا انشغال هولاكو بهذه الحرب، ربما عاد لينتقم من هزيمة عين جالوت.</a:t>
            </a:r>
          </a:p>
          <a:p>
            <a:pPr algn="r" rtl="1"/>
            <a:r>
              <a:rPr lang="ar-SA" sz="1200" dirty="0">
                <a:latin typeface="Arial"/>
                <a:cs typeface="Arial"/>
              </a:rPr>
              <a:t>٣. أحفاد هولاكو أسلموا، لكنهم لم يعتذروا. بعد إسلامه، بنى غازان المساجد والمدارس والمستشفيات، وقرّب العلماء. وكتب وزيره رشيد الدين، وهو طبيب من أصل يهودي أسلم، "جامع التواريخ"، الذي يعدّه المؤرخون أول تاريخ للعالم كله. لكن الرواية الرسمية في بلاطهم كانت تميل إلى تبرير ما فعله جدهم هولاكو، لا إلى إدانته.</a:t>
            </a:r>
          </a:p>
          <a:p>
            <a:pPr algn="r" rtl="1"/>
            <a:r>
              <a:rPr lang="ar-SA" sz="1200" dirty="0">
                <a:latin typeface="Arial"/>
                <a:cs typeface="Arial"/>
              </a:rPr>
              <a:t>بل إن غازان نفسه، وهو مسلم، غزا الشام المملوكية سنة 699هـ ودخل دمشق. ولهذا شكّ المماليك وعلماؤهم في صدق إسلام المغول، لأنهم ظلوا يحكمون بـ"الياسا"، قانون جنكيز خان. وأفتى ابن تيمية بوجوب قتالهم رغم نطقهم بالشهادتين، كما سنرى في الفصل القادم.</a:t>
            </a:r>
          </a:p>
          <a:p>
            <a:pPr algn="r" rtl="1"/>
            <a:r>
              <a:rPr lang="ar-SA" sz="1200" dirty="0">
                <a:latin typeface="Arial"/>
                <a:cs typeface="Arial"/>
              </a:rPr>
              <a:t>وبعدهم جاء تيمورلنك، وكان مسلماً يصلي ويقرّب العلماء. ومع ذلك ارتكب مذابح مروعة في أصفهان ودلهي وبغداد ودمشق. فالإسلام لم يُنهِ وحشية الغزاة.</a:t>
            </a:r>
          </a:p>
          <a:p>
            <a:pPr algn="r" rtl="1"/>
            <a:r>
              <a:rPr lang="ar-SA" sz="1200" b="1" dirty="0">
                <a:latin typeface="Arial"/>
                <a:cs typeface="Arial"/>
              </a:rPr>
              <a:t>الخلاصة</a:t>
            </a:r>
          </a:p>
          <a:p>
            <a:pPr algn="r" rtl="1"/>
            <a:r>
              <a:rPr lang="ar-SA" sz="1200" dirty="0">
                <a:latin typeface="Arial"/>
                <a:cs typeface="Arial"/>
              </a:rPr>
              <a:t>لم يكن هناك "ندم" بالمعنى الذي نتخيله، أي اعتذار أو اعتراف بالخطأ. لكن ما حدث كان أعمق ربما: الأحفاد الذين دمّر أجدادهم بغداد، صاروا هم أنفسهم من رعاة الحضارة الإسلامية. فمن تبريز الإيلخانية، إلى سمرقند وهراة التيموريتين، إلى دلهي وأغرا في الهند، بنى أحفاد المغول بعضاً من أجمل ما في تراث الإسلام.</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 عصر حفظ الكنوز</a:t>
            </a:r>
          </a:p>
          <a:p>
            <a:pPr algn="r" rtl="1"/>
            <a:r>
              <a:rPr lang="ar-SA" sz="1200" dirty="0">
                <a:latin typeface="Arial"/>
                <a:cs typeface="Arial"/>
              </a:rPr>
              <a:t>بعد عين جالوت، صارت القاهرة ودمشق قلب العالم الإسلامي، وفرّ إليهما العلماء من كل مكان: من العراق وخراسان هرباً من المغول، ومن الأندلس هرباً من حروب الاسترداد.</a:t>
            </a:r>
          </a:p>
          <a:p>
            <a:pPr algn="r" rtl="1"/>
            <a:r>
              <a:rPr lang="ar-SA" sz="1200" dirty="0">
                <a:latin typeface="Arial"/>
                <a:cs typeface="Arial"/>
              </a:rPr>
              <a:t>وكان العلماء قد رأوا بأعينهم مكتبات بغداد ومرو تُحرق، فخافوا أن يضيع العلم كله. فصار هذا العصر عصر "الموسوعات والشروح": جمع كل ما قيل في كل علم، في كتب ضخمة تحفظه للأجيال.</a:t>
            </a:r>
          </a:p>
          <a:p>
            <a:pPr algn="r" rtl="1"/>
            <a:r>
              <a:rPr lang="ar-SA" sz="1200" dirty="0">
                <a:latin typeface="Arial"/>
                <a:cs typeface="Arial"/>
              </a:rPr>
              <a:t>وأنفق سلاطين المماليك وأمراؤهم بسخاء على المدارس والمساجد والمستشفيات، فامتلأت القاهرة بمدارس فخمة ما زال كثير منها قائماً. وكان السبب جزئياً أن المماليك كانوا عبيداً سابقين، غرباء عن البلاد ولا يتكلمون العربية جيداً أحياناً. فكانوا يكسبون شرعيتهم ومحبة الناس برعاية العلم والعلماء.</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٢. ابن تيمية ومدرسته</a:t>
            </a:r>
          </a:p>
          <a:p>
            <a:pPr algn="r" rtl="1"/>
            <a:r>
              <a:rPr lang="ar-SA" sz="1200" b="1" dirty="0">
                <a:latin typeface="Arial"/>
                <a:cs typeface="Arial"/>
              </a:rPr>
              <a:t>ابن تيمية (661–728هـ): العالم المقاتل</a:t>
            </a:r>
          </a:p>
          <a:p>
            <a:pPr algn="r" rtl="1"/>
            <a:r>
              <a:rPr lang="ar-SA" sz="1200" dirty="0">
                <a:latin typeface="Arial"/>
                <a:cs typeface="Arial"/>
              </a:rPr>
              <a:t>وُلد في حرّان، وحين كان في السادسة اقترب المغول من المدينة، فهربت أسرته إلى دمشق ليلاً، وهم يجرّون مكتبتهم على عربة. وكاد المغول يلحقون بهم.</a:t>
            </a:r>
          </a:p>
          <a:p>
            <a:pPr algn="r" rtl="1"/>
            <a:r>
              <a:rPr lang="ar-SA" sz="1200" dirty="0">
                <a:latin typeface="Arial"/>
                <a:cs typeface="Arial"/>
              </a:rPr>
              <a:t>نشأ نابغة، فصار يفتي ويدرّس في شبابه. وعاش حياة مليئة بالمواجهة:</a:t>
            </a:r>
          </a:p>
          <a:p>
            <a:pPr algn="r" rtl="1"/>
            <a:r>
              <a:rPr lang="ar-SA" sz="1200" dirty="0">
                <a:latin typeface="Arial"/>
                <a:cs typeface="Arial"/>
              </a:rPr>
              <a:t>• مع المغول: ذهب سنة 699هـ إلى غازان بنفسه، وكلّمه بشدة. ثم فاوض قائده على إطلاق الأسرى، فعرض عليه القائد إطلاق المسلمين فقط. فرفض ابن تيمية، وأصرّ على إطلاق الأسرى النصارى واليهود من أهل دمشق أيضاً، لأنهم من أهل الذمة الذين يجب حمايتهم. ويذكر هذه القصة بنفسه في رسالة كتبها إلى ملك قبرص.</a:t>
            </a:r>
          </a:p>
          <a:p>
            <a:pPr algn="r" rtl="1"/>
            <a:r>
              <a:rPr lang="ar-SA" sz="1200" dirty="0">
                <a:latin typeface="Arial"/>
                <a:cs typeface="Arial"/>
              </a:rPr>
              <a:t>• في ساحة الحرب: شارك في معركة شقحب سنة 702هـ التي هُزم فيها المغول. وأفتى الجنود بالفطر في رمضان ليقووا على القتال، وأكل أمامهم ليطمئنوا.</a:t>
            </a:r>
          </a:p>
          <a:p>
            <a:pPr algn="r" rtl="1"/>
            <a:r>
              <a:rPr lang="ar-SA" sz="1200" dirty="0">
                <a:latin typeface="Arial"/>
                <a:cs typeface="Arial"/>
              </a:rPr>
              <a:t>• مع الفقهاء والسلطة: خالف كثيراً من علماء عصره في مسائل العقيدة والفقه، فسُجن مرات عدة في القاهرة والإسكندرية ودمشق. ومات في سجن قلعة دمشق، وخرجت في جنازته حشود هائلة.</a:t>
            </a:r>
          </a:p>
          <a:p>
            <a:pPr algn="r" rtl="1"/>
            <a:r>
              <a:rPr lang="ar-SA" sz="1200" dirty="0">
                <a:latin typeface="Arial"/>
                <a:cs typeface="Arial"/>
              </a:rPr>
              <a:t>ومن أهم كتبه "مجموع الفتاوى"، و"درء تعارض العقل والنقل"، الذي أراد فيه إثبات أن العقل الصحيح لا يتعارض مع النص الصحيح، و"الرد على المنطقيين"، و"السياسة الشرعية".</a:t>
            </a:r>
          </a:p>
          <a:p>
            <a:pPr algn="r" rtl="1"/>
            <a:r>
              <a:rPr lang="ar-SA" sz="1200" dirty="0">
                <a:latin typeface="Arial"/>
                <a:cs typeface="Arial"/>
              </a:rPr>
              <a:t>وما زال ابن تيمية من أكثر العلماء تأثيراً وإثارة للجدل حتى اليوم. يعدّه أنصاره مجدداً أعاد الناس إلى منهج السلف، وينتقده علماء كثيرون في عصره وبعده، خاصة الأشاعرة والصوفية، في مواقفه من العقيدة والتصوف.</a:t>
            </a:r>
          </a:p>
          <a:p>
            <a:pPr algn="r" rtl="1"/>
            <a:r>
              <a:rPr lang="ar-SA" sz="1200" b="1" dirty="0">
                <a:latin typeface="Arial"/>
                <a:cs typeface="Arial"/>
              </a:rPr>
              <a:t>تلاميذه ومعاصروه</a:t>
            </a:r>
          </a:p>
          <a:p>
            <a:pPr algn="r" rtl="1"/>
            <a:r>
              <a:rPr lang="ar-SA" sz="1200" dirty="0">
                <a:latin typeface="Arial"/>
                <a:cs typeface="Arial"/>
              </a:rPr>
              <a:t>• العالم — أشهر كتبه — ما يميزه</a:t>
            </a:r>
          </a:p>
          <a:p>
            <a:pPr algn="r" rtl="1"/>
            <a:r>
              <a:rPr lang="ar-SA" sz="1200" dirty="0">
                <a:latin typeface="Arial"/>
                <a:cs typeface="Arial"/>
              </a:rPr>
              <a:t>• ابن قيم الجوزية (691–751هـ) — زاد المعاد، مدارج السالكين، إعلام الموقعين — أقرب تلاميذه إليه، وسُجن معه. وكتب "روضة المحبين" في الحب، الذي يمكن أن تقرأه بعد "طوق الحمامة" لترى نظرة عالم مشرقي إلى الموضوع نفسه</a:t>
            </a:r>
          </a:p>
          <a:p>
            <a:pPr algn="r" rtl="1"/>
            <a:r>
              <a:rPr lang="ar-SA" sz="1200" dirty="0">
                <a:latin typeface="Arial"/>
                <a:cs typeface="Arial"/>
              </a:rPr>
              <a:t>• ابن كثير (701–774هـ) — تفسير القرآن العظيم، البداية والنهاية — تفسيره من أكثر التفاسير انتشاراً اليوم، وتاريخه يبدأ من خلق العالم إلى عصره</a:t>
            </a:r>
          </a:p>
          <a:p>
            <a:pPr algn="r" rtl="1"/>
            <a:r>
              <a:rPr lang="ar-SA" sz="1200" dirty="0">
                <a:latin typeface="Arial"/>
                <a:cs typeface="Arial"/>
              </a:rPr>
              <a:t>• الذهبي (673–748هـ) — سير أعلام النبلاء، تاريخ الإسلام — صديق ابن تيمية ومعاصره. ترجم في "السير" لآلاف العلماء، بنقد منصف حتى لمن يخالفهم</a:t>
            </a:r>
          </a:p>
          <a:p>
            <a:pPr algn="r" rtl="1"/>
            <a:r>
              <a:rPr lang="ar-SA" sz="1200" b="1" dirty="0">
                <a:latin typeface="Arial"/>
                <a:cs typeface="Arial"/>
              </a:rPr>
              <a:t>٣. عصر الموسوعات</a:t>
            </a:r>
          </a:p>
          <a:p>
            <a:pPr algn="r" rtl="1"/>
            <a:r>
              <a:rPr lang="ar-SA" sz="1200" dirty="0">
                <a:latin typeface="Arial"/>
                <a:cs typeface="Arial"/>
              </a:rPr>
              <a:t>• الكتاب — المؤلف — ما يجمعه</a:t>
            </a:r>
          </a:p>
          <a:p>
            <a:pPr algn="r" rtl="1"/>
            <a:r>
              <a:rPr lang="ar-SA" sz="1200" dirty="0">
                <a:latin typeface="Arial"/>
                <a:cs typeface="Arial"/>
              </a:rPr>
              <a:t>• لسان العرب — ابن منظور (630–711هـ) — أضخم معجم عربي، نحو ثمانين ألف مادة، جمع فيه خمسة معاجم سابقة</a:t>
            </a:r>
          </a:p>
          <a:p>
            <a:pPr algn="r" rtl="1"/>
            <a:r>
              <a:rPr lang="ar-SA" sz="1200" dirty="0">
                <a:latin typeface="Arial"/>
                <a:cs typeface="Arial"/>
              </a:rPr>
              <a:t>• القاموس المحيط — الفيروزآبادي (729–817هـ) — معجم مختصر ودقيق، اشتهر حتى صارت كلمة "قاموس" تعني كل معجم</a:t>
            </a:r>
          </a:p>
          <a:p>
            <a:pPr algn="r" rtl="1"/>
            <a:r>
              <a:rPr lang="ar-SA" sz="1200" dirty="0">
                <a:latin typeface="Arial"/>
                <a:cs typeface="Arial"/>
              </a:rPr>
              <a:t>• نهاية الأرب في فنون الأدب — النويري (677–733هـ) — موسوعة في أكثر من ثلاثين مجلداً، تجمع الجغرافيا والطبيعة والأدب والتاريخ</a:t>
            </a:r>
          </a:p>
          <a:p>
            <a:pPr algn="r" rtl="1"/>
            <a:r>
              <a:rPr lang="ar-SA" sz="1200" dirty="0">
                <a:latin typeface="Arial"/>
                <a:cs typeface="Arial"/>
              </a:rPr>
              <a:t>• صبح الأعشى — القلقشندي (756–821هـ) — موسوعة في أربعة عشر مجلداً لكتّاب الدواوين، فيها كل ما يحتاجه الموظف من جغرافيا وتاريخ ونماذج رسائل</a:t>
            </a:r>
          </a:p>
          <a:p>
            <a:pPr algn="r" rtl="1"/>
            <a:r>
              <a:rPr lang="ar-SA" sz="1200" dirty="0">
                <a:latin typeface="Arial"/>
                <a:cs typeface="Arial"/>
              </a:rPr>
              <a:t>• مغني اللبيب — ابن هشام الأنصاري (708–761هـ) — من أعمق كتب النحو، حتى قال ابن خلدون إنه ظهر في مصر عالم بالعربية أنحى من سيبويه</a:t>
            </a:r>
          </a:p>
          <a:p>
            <a:pPr algn="r" rtl="1"/>
            <a:r>
              <a:rPr lang="ar-SA" sz="1200" b="1" dirty="0">
                <a:latin typeface="Arial"/>
                <a:cs typeface="Arial"/>
              </a:rPr>
              <a:t>أئمة الحديث الأخيرون</a:t>
            </a:r>
          </a:p>
          <a:p>
            <a:pPr algn="r" rtl="1"/>
            <a:r>
              <a:rPr lang="ar-SA" sz="1200" dirty="0">
                <a:latin typeface="Arial"/>
                <a:cs typeface="Arial"/>
              </a:rPr>
              <a:t>• ابن حجر العسقلاني (773–852هـ): قاضي قضاة مصر، قضى نحو خمس وعشرين سنة في كتابة "فتح الباري"، أعظم شرح لصحيح البخاري. ولما أتمّه، أقام احتفالاً كبيراً حضره العلماء والأمراء.</a:t>
            </a:r>
          </a:p>
          <a:p>
            <a:pPr algn="r" rtl="1"/>
            <a:r>
              <a:rPr lang="ar-SA" sz="1200" dirty="0">
                <a:latin typeface="Arial"/>
                <a:cs typeface="Arial"/>
              </a:rPr>
              <a:t>• جلال الدين السيوطي (849–911هـ): من أغزر العلماء تأليفاً في التاريخ، بمئات الكتب في كل العلوم. ولما بلغ الأربعين، اعتزل الناس في بيته بجزيرة الروضة على النيل، وتفرغ للكتابة. وأكمل "تفسير الجلالين" الذي بدأه أستاذه المحلّي، في أربعين يوماً حسب الرواية. وسُمّي "الجلالين" لأن المؤلفَين كلاهما يُلقّب "جلال الدين".</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٤. ابن بطوطة (703–770هـ): أعظم رحالة في التاريخ</a:t>
            </a:r>
          </a:p>
          <a:p>
            <a:pPr algn="r" rtl="1"/>
            <a:r>
              <a:rPr lang="ar-SA" sz="1200" dirty="0">
                <a:latin typeface="Arial"/>
                <a:cs typeface="Arial"/>
              </a:rPr>
              <a:t>خرج من طنجة سنة 725هـ وهو في الحادية والعشرين، يريد الحج فقط. فلم يعد إلا بعد نحو ربع قرن، وقد قطع ما يُقدّر بأكثر من مئة ألف كيلومتر.</a:t>
            </a:r>
          </a:p>
          <a:p>
            <a:pPr algn="r" rtl="1"/>
            <a:r>
              <a:rPr lang="ar-SA" sz="1200" dirty="0">
                <a:latin typeface="Arial"/>
                <a:cs typeface="Arial"/>
              </a:rPr>
              <a:t>• المحطة — ما حدث فيها</a:t>
            </a:r>
          </a:p>
          <a:p>
            <a:pPr algn="r" rtl="1"/>
            <a:r>
              <a:rPr lang="ar-SA" sz="1200" dirty="0">
                <a:latin typeface="Arial"/>
                <a:cs typeface="Arial"/>
              </a:rPr>
              <a:t>• مصر والشام والحجاز — بداية الرحلة، وحج عدة مرات</a:t>
            </a:r>
          </a:p>
          <a:p>
            <a:pPr algn="r" rtl="1"/>
            <a:r>
              <a:rPr lang="ar-SA" sz="1200" dirty="0">
                <a:latin typeface="Arial"/>
                <a:cs typeface="Arial"/>
              </a:rPr>
              <a:t>• العراق وفارس والأناضول — وصف بلاد الإيلخانيين المسلمين بعد غازان</a:t>
            </a:r>
          </a:p>
          <a:p>
            <a:pPr algn="r" rtl="1"/>
            <a:r>
              <a:rPr lang="ar-SA" sz="1200" dirty="0">
                <a:latin typeface="Arial"/>
                <a:cs typeface="Arial"/>
              </a:rPr>
              <a:t>• سهوب القبيلة الذهبية — زار أوزبك خان المسلم، ووصل إلى القسطنطينية</a:t>
            </a:r>
          </a:p>
          <a:p>
            <a:pPr algn="r" rtl="1"/>
            <a:r>
              <a:rPr lang="ar-SA" sz="1200" dirty="0">
                <a:latin typeface="Arial"/>
                <a:cs typeface="Arial"/>
              </a:rPr>
              <a:t>• الهند — عيّنه سلطان دلهي قاضياً، وبقي نحو ثماني سنوات</a:t>
            </a:r>
          </a:p>
          <a:p>
            <a:pPr algn="r" rtl="1"/>
            <a:r>
              <a:rPr lang="ar-SA" sz="1200" dirty="0">
                <a:latin typeface="Arial"/>
                <a:cs typeface="Arial"/>
              </a:rPr>
              <a:t>• جزر المالديف — صار قاضياً فيها وتزوج</a:t>
            </a:r>
          </a:p>
          <a:p>
            <a:pPr algn="r" rtl="1"/>
            <a:r>
              <a:rPr lang="ar-SA" sz="1200" dirty="0">
                <a:latin typeface="Arial"/>
                <a:cs typeface="Arial"/>
              </a:rPr>
              <a:t>• الصين — وصل إلى موانئها ووصف تجارتها</a:t>
            </a:r>
          </a:p>
          <a:p>
            <a:pPr algn="r" rtl="1"/>
            <a:r>
              <a:rPr lang="ar-SA" sz="1200" dirty="0">
                <a:latin typeface="Arial"/>
                <a:cs typeface="Arial"/>
              </a:rPr>
              <a:t>• الأندلس ومالي — بعد عودته، زار غرناطة، ثم عبر الصحراء إلى إمبراطورية مالي الإسلامية في إفريقيا</a:t>
            </a:r>
          </a:p>
          <a:p>
            <a:pPr algn="r" rtl="1"/>
            <a:r>
              <a:rPr lang="ar-SA" sz="1200" dirty="0">
                <a:latin typeface="Arial"/>
                <a:cs typeface="Arial"/>
              </a:rPr>
              <a:t>ولما عاد نهائياً، أمر السلطان المريني أبو عنان في فاس أن يُملي رحلته على الكاتب ابن جُزيّ، فكانت "تحفة النظار في غرائب الأمصار وعجائب الأسفار". وهي اليوم مصدر لا يُعوَّض عن العالم في القرن الرابع عشر، من إفريقيا إلى الصين.</a:t>
            </a:r>
          </a:p>
          <a:p>
            <a:pPr algn="r" rtl="1"/>
            <a:r>
              <a:rPr lang="ar-SA" sz="1200" b="1" dirty="0">
                <a:latin typeface="Arial"/>
                <a:cs typeface="Arial"/>
              </a:rPr>
              <a:t>هل أحبّ ابن بطوطة الصوفية؟ وهل تحدّث عنهم؟</a:t>
            </a:r>
          </a:p>
          <a:p>
            <a:pPr algn="r" rtl="1"/>
            <a:r>
              <a:rPr lang="ar-SA" sz="1200" dirty="0">
                <a:latin typeface="Arial"/>
                <a:cs typeface="Arial"/>
              </a:rPr>
              <a:t>نعم، أحبّهم كثيراً، ورحلته مليئة بهم. وكانت الزوايا الصوفية بالنسبة إليه أشبه بشبكة فنادق عبر العالم الإسلامي: ينزل فيها ضيفاً، فيُطعَم ويُكرَم مجاناً.</a:t>
            </a:r>
          </a:p>
          <a:p>
            <a:pPr algn="r" rtl="1"/>
            <a:r>
              <a:rPr lang="ar-SA" sz="1200" b="1" dirty="0">
                <a:latin typeface="Arial"/>
                <a:cs typeface="Arial"/>
              </a:rPr>
              <a:t>الرحلة بدأت بنبوءة صوفية</a:t>
            </a:r>
          </a:p>
          <a:p>
            <a:pPr algn="r" rtl="1"/>
            <a:r>
              <a:rPr lang="ar-SA" sz="1200" dirty="0">
                <a:latin typeface="Arial"/>
                <a:cs typeface="Arial"/>
              </a:rPr>
              <a:t>• في الإسكندرية، في أول رحلته، زار شيخاً صوفياً اسمه برهان الدين الأعرج. فقال له الشيخ: أراك تحب السياحة في البلاد. فلما قال نعم، قال له: لا بد أن تزور إخواني: فريد الدين في الهند، وركن الدين في السند، وبرهان الدين في الصين، فأبلغهم مني السلام. ويقول ابن بطوطة إنه لم يكن ينوي الذهاب إلى تلك البلاد، لكنه التقاهم فعلاً بعد سنوات، وأبلغهم السلام.</a:t>
            </a:r>
          </a:p>
          <a:p>
            <a:pPr algn="r" rtl="1"/>
            <a:r>
              <a:rPr lang="ar-SA" sz="1200" dirty="0">
                <a:latin typeface="Arial"/>
                <a:cs typeface="Arial"/>
              </a:rPr>
              <a:t>• وفي مصر، رأى في منامه أنه على جناح طائر عظيم يطير به نحو الشرق ثم الجنوب ثم بعيداً. ففسّر له الشيخ المرشدي الرؤيا بأنه سيحج، ثم يزور اليمن والعراق وبلاد الترك والهند، ويبقى فيها طويلاً.</a:t>
            </a:r>
          </a:p>
          <a:p>
            <a:pPr algn="r" rtl="1"/>
            <a:r>
              <a:rPr lang="ar-SA" sz="1200" b="1" dirty="0">
                <a:latin typeface="Arial"/>
                <a:cs typeface="Arial"/>
              </a:rPr>
              <a:t>محطات صوفية في رحلته</a:t>
            </a:r>
          </a:p>
          <a:p>
            <a:pPr algn="r" rtl="1"/>
            <a:r>
              <a:rPr lang="ar-SA" sz="1200" dirty="0">
                <a:latin typeface="Arial"/>
                <a:cs typeface="Arial"/>
              </a:rPr>
              <a:t>• في العراق: وصف الدراويش الرفاعية، وهم يدخلون النار المشتعلة ويرقصون فيها، ويأكلون الأفاعي، دون أن يصيبهم أذى.</a:t>
            </a:r>
          </a:p>
          <a:p>
            <a:pPr algn="r" rtl="1"/>
            <a:r>
              <a:rPr lang="ar-SA" sz="1200" dirty="0">
                <a:latin typeface="Arial"/>
                <a:cs typeface="Arial"/>
              </a:rPr>
              <a:t>• في الأناضول: أُعجب كثيراً بجماعات "الأخية الفتيان"، وهي جمعيات من الحرفيين الشبان تقوم على مبادئ الفتوة، يتنافسون في إكرام الغرباء.</a:t>
            </a:r>
          </a:p>
          <a:p>
            <a:pPr algn="r" rtl="1"/>
            <a:r>
              <a:rPr lang="ar-SA" sz="1200" dirty="0">
                <a:latin typeface="Arial"/>
                <a:cs typeface="Arial"/>
              </a:rPr>
              <a:t>• في الهند: حين غضب عليه سلطان دلهي، خاف على حياته، فترك كل شيء، ووزّع ما يملك، ولزم شيخاً صوفياً في خلوة قرب دلهي خمسة أشهر، يصوم ويتعبد. ثم استدعاه السلطان وأرسله سفيراً إلى الصين.</a:t>
            </a:r>
          </a:p>
          <a:p>
            <a:pPr algn="r" rtl="1"/>
            <a:r>
              <a:rPr lang="ar-SA" sz="1200" dirty="0">
                <a:latin typeface="Arial"/>
                <a:cs typeface="Arial"/>
              </a:rPr>
              <a:t>• في البنغال: قطع رحلة شاقة ليلقى الولي الشهير شاه جلال.</a:t>
            </a:r>
          </a:p>
          <a:p>
            <a:pPr algn="r" rtl="1"/>
            <a:r>
              <a:rPr lang="ar-SA" sz="1200" b="1" dirty="0">
                <a:latin typeface="Arial"/>
                <a:cs typeface="Arial"/>
              </a:rPr>
              <a:t>لكنه لم يكن صوفياً فقط</a:t>
            </a:r>
          </a:p>
          <a:p>
            <a:pPr algn="r" rtl="1"/>
            <a:r>
              <a:rPr lang="ar-SA" sz="1200" dirty="0">
                <a:latin typeface="Arial"/>
                <a:cs typeface="Arial"/>
              </a:rPr>
              <a:t>كان فقيهاً مالكياً، وعمل قاضياً في الهند والمالديف. ومن طرائف رحلته أنه روى أنه رأى ابن تيمية في دمشق يخطب على المنبر، ونسب إليه قولاً في العقيدة انتقده. لكن المؤرخين يشكّون في هذه القصة، لأن ابن تيمية كان في السجن حين وصل ابن بطوطة إلى دمشق. وهذا مثال على أن الرحلة، رغم قيمتها الكبيرة، فيها أخبار سمعها ابن بطوطة ثم رواها كأنه رآها، وأشياء رتّبها كاتبه ابن جُزيّ.</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٥. العلوم: حتى بعد المغول</a:t>
            </a:r>
          </a:p>
          <a:p>
            <a:pPr algn="r" rtl="1"/>
            <a:r>
              <a:rPr lang="ar-SA" sz="1200" b="1" dirty="0">
                <a:latin typeface="Arial"/>
                <a:cs typeface="Arial"/>
              </a:rPr>
              <a:t>ابن الشاطر (704–777هـ): الفلكي الذي سبق كوبرنيكوس</a:t>
            </a:r>
          </a:p>
          <a:p>
            <a:pPr algn="r" rtl="1"/>
            <a:r>
              <a:rPr lang="ar-SA" sz="1200" dirty="0">
                <a:latin typeface="Arial"/>
                <a:cs typeface="Arial"/>
              </a:rPr>
              <a:t>كان "الموقّت" في الجامع الأموي بدمشق، أي المسؤول عن ضبط أوقات الصلاة. وصنع ساعة شمسية ضخمة ما زالت نسخة منها على مئذنة الجامع.</a:t>
            </a:r>
          </a:p>
          <a:p>
            <a:pPr algn="r" rtl="1"/>
            <a:r>
              <a:rPr lang="ar-SA" sz="1200" dirty="0">
                <a:latin typeface="Arial"/>
                <a:cs typeface="Arial"/>
              </a:rPr>
              <a:t>لكن إنجازه الأكبر كان نماذج رياضية جديدة لحركة القمر والكواكب، تتخلص من أخطاء بطليموس. واكتشف المؤرخون في القرن العشرين أن نموذجه لحركة القمر مطابق تقريباً لما وضعه كوبرنيكوس بعده بنحو قرن ونصف. ومثل "مزدوجة الطوسي"، ما زال الباحثون يحاولون فهم كيف وصلت هذه الأفكار إلى أوروبا.</a:t>
            </a:r>
          </a:p>
          <a:p>
            <a:pPr algn="r" rtl="1"/>
            <a:r>
              <a:rPr lang="ar-SA" sz="1200" b="1" dirty="0">
                <a:latin typeface="Arial"/>
                <a:cs typeface="Arial"/>
              </a:rPr>
              <a:t>سمرقند: أحفاد تيمورلنك يرعون العلم</a:t>
            </a:r>
          </a:p>
          <a:p>
            <a:pPr algn="r" rtl="1"/>
            <a:r>
              <a:rPr lang="ar-SA" sz="1200" dirty="0">
                <a:latin typeface="Arial"/>
                <a:cs typeface="Arial"/>
              </a:rPr>
              <a:t>• ألغ بك (796–853هـ): حفيد تيمورلنك، وحاكم سمرقند. وكان هو نفسه عالم فلك. بنى مرصداً ضخماً، وصنع فهرساً لنحو ألف نجم، وقاس طول السنة بدقة مدهشة. لكن ابنه قتله طمعاً في الحكم.</a:t>
            </a:r>
          </a:p>
          <a:p>
            <a:pPr algn="r" rtl="1"/>
            <a:r>
              <a:rPr lang="ar-SA" sz="1200" dirty="0">
                <a:latin typeface="Arial"/>
                <a:cs typeface="Arial"/>
              </a:rPr>
              <a:t>• غياث الدين الكاشي (ت 832هـ): عمل في مرصد ألغ بك، وحسب قيمة "ط" (π) إلى ست عشرة خانة عشرية، وهو رقم لم يُتجاوز إلا بعد نحو قرنين. وطوّر استعمال الكسور العشرية.</a:t>
            </a:r>
          </a:p>
          <a:p>
            <a:pPr algn="r" rtl="1"/>
            <a:r>
              <a:rPr lang="ar-SA" sz="1200" dirty="0">
                <a:latin typeface="Arial"/>
                <a:cs typeface="Arial"/>
              </a:rPr>
              <a:t>وهذا جواب آخر عن سؤال المغول: حفيد تيمورلنك، الذي دمّر جده دمشق وبغداد، صار من أعظم رعاة العلم في القرن الخامس عشر.</a:t>
            </a:r>
          </a:p>
          <a:p>
            <a:pPr algn="r" rtl="1"/>
            <a:r>
              <a:rPr lang="ar-SA" sz="1200" b="1" dirty="0">
                <a:latin typeface="Arial"/>
                <a:cs typeface="Arial"/>
              </a:rPr>
              <a:t>الرياضيات في المغرب</a:t>
            </a:r>
          </a:p>
          <a:p>
            <a:pPr algn="r" rtl="1"/>
            <a:r>
              <a:rPr lang="ar-SA" sz="1200" dirty="0">
                <a:latin typeface="Arial"/>
                <a:cs typeface="Arial"/>
              </a:rPr>
              <a:t>• ابن البنّاء المراكشي (654–721هـ): كتب "تلخيص أعمال الحساب"، الذي ظل يُدرَّس قروناً في المغرب.</a:t>
            </a:r>
          </a:p>
          <a:p>
            <a:pPr algn="r" rtl="1"/>
            <a:r>
              <a:rPr lang="ar-SA" sz="1200" dirty="0">
                <a:latin typeface="Arial"/>
                <a:cs typeface="Arial"/>
              </a:rPr>
              <a:t>• القلصادي (815–891هـ): وُلد في الأندلس، وتنقّل في المغرب، ومات في تونس. واستعمل رموزاً مختصرة للمجهول والعمليات في الجبر، بدل كتابتها كلمات كاملة، وهي خطوة مهمة نحو الكتابة الرياضية الحديثة.</a:t>
            </a:r>
          </a:p>
          <a:p>
            <a:pPr algn="r" rtl="1"/>
            <a:r>
              <a:rPr lang="ar-SA" sz="1200" b="1" dirty="0">
                <a:latin typeface="Arial"/>
                <a:cs typeface="Arial"/>
              </a:rPr>
              <a:t>الطاعون الأسود ومعركة العدوى</a:t>
            </a:r>
          </a:p>
          <a:p>
            <a:pPr algn="r" rtl="1"/>
            <a:r>
              <a:rPr lang="ar-SA" sz="1200" dirty="0">
                <a:latin typeface="Arial"/>
                <a:cs typeface="Arial"/>
              </a:rPr>
              <a:t>سنة 749هـ/1348م ضرب الطاعون الأسود العالم كله، فمات ثلث سكان أوروبا والشرق الأوسط تقريباً. وكان كثيرون يرون أن المرض لا ينتقل بالعدوى، وأنه قضاء محض.</a:t>
            </a:r>
          </a:p>
          <a:p>
            <a:pPr algn="r" rtl="1"/>
            <a:r>
              <a:rPr lang="ar-SA" sz="1200" dirty="0">
                <a:latin typeface="Arial"/>
                <a:cs typeface="Arial"/>
              </a:rPr>
              <a:t>فكتب طبيبان أندلسيان، لسان الدين بن الخطيب وابن خاتمة، رسائل تثبت بالملاحظة أن المرض ينتقل بالمخالطة: من لمس ثياب المريض وأوانيه مرض، ومن اعتزل الناس نجا. وقال ابن الخطيب ما معناه: إن ما يثبت بالتجربة والمشاهدة لا يُرَدّ.</a:t>
            </a:r>
          </a:p>
          <a:p>
            <a:pPr algn="r" rtl="1"/>
            <a:r>
              <a:rPr lang="ar-SA" sz="1200" b="1" dirty="0">
                <a:latin typeface="Arial"/>
                <a:cs typeface="Arial"/>
              </a:rPr>
              <a:t>ما هو العدد π (ط)؟</a:t>
            </a:r>
          </a:p>
          <a:p>
            <a:pPr algn="r" rtl="1"/>
            <a:r>
              <a:rPr lang="ar-SA" sz="1200" dirty="0">
                <a:latin typeface="Arial"/>
                <a:cs typeface="Arial"/>
              </a:rPr>
              <a:t>هو النسبة بين محيط أي دائرة وقطرها. خذ أي دائرة، صغيرة كانت أو بحجم الأرض، واقسم محيطها على قطرها، فستجد دائماً العدد نفسه: 3.14159... وأرقامه بعد الفاصلة لا تنتهي أبداً ولا تتكرر بنمط ثابت. ونحتاجه في كل حساب فيه دوائر: مساحات، أفلاك الكواكب، هندسة الآلات.</a:t>
            </a:r>
          </a:p>
          <a:p>
            <a:pPr algn="r" rtl="1"/>
            <a:r>
              <a:rPr lang="ar-SA" sz="1200" dirty="0">
                <a:latin typeface="Arial"/>
                <a:cs typeface="Arial"/>
              </a:rPr>
              <a:t>وحسبه الكاشي بطريقة عبقرية: رسم داخل الدائرة مضلعاً بأكثر من ثمانمئة مليون ضلع، فصار المضلع شبه منطبق على الدائرة، ثم حسب محيطه. ووصل إلى 3.1415926535897932، أي ست عشرة خانة صحيحة. وكان هدفه، كما قال، أن يكون الحساب دقيقاً لدرجة أن الخطأ في محيط دائرة بحجم الكون كله لا يتجاوز عرض شعرة.</a:t>
            </a:r>
          </a:p>
          <a:p>
            <a:pPr algn="r" rtl="1"/>
            <a:r>
              <a:rPr lang="ar-SA" sz="1200" b="1" dirty="0">
                <a:latin typeface="Arial"/>
                <a:cs typeface="Arial"/>
              </a:rPr>
              <a:t>من أسس سمرقند في البداية؟</a:t>
            </a:r>
          </a:p>
          <a:p>
            <a:pPr algn="r" rtl="1"/>
            <a:r>
              <a:rPr lang="ar-SA" sz="1200" dirty="0">
                <a:latin typeface="Arial"/>
                <a:cs typeface="Arial"/>
              </a:rPr>
              <a:t>لا أحد يعرف مؤسساً واحداً لها، فهي من أقدم مدن العالم المأهولة، عمرها نحو 2700 سنة. وتربط الأساطير الفارسية تأسيسها بملوك أسطوريين قدماء.</a:t>
            </a:r>
          </a:p>
          <a:p>
            <a:pPr algn="r" rtl="1"/>
            <a:r>
              <a:rPr lang="ar-SA" sz="1200" dirty="0">
                <a:latin typeface="Arial"/>
                <a:cs typeface="Arial"/>
              </a:rPr>
              <a:t>• العصر — ما حدث</a:t>
            </a:r>
          </a:p>
          <a:p>
            <a:pPr algn="r" rtl="1"/>
            <a:r>
              <a:rPr lang="ar-SA" sz="1200" dirty="0">
                <a:latin typeface="Arial"/>
                <a:cs typeface="Arial"/>
              </a:rPr>
              <a:t>• نحو القرن السابع قبل الميلاد — أسسها الصغديون، شعب إيراني من التجار، على تل يسمى اليوم "أفراسياب"، وصارت عاصمة بلادهم "الصغد"</a:t>
            </a:r>
          </a:p>
          <a:p>
            <a:pPr algn="r" rtl="1"/>
            <a:r>
              <a:rPr lang="ar-SA" sz="1200" dirty="0">
                <a:latin typeface="Arial"/>
                <a:cs typeface="Arial"/>
              </a:rPr>
              <a:t>• 329 ق.م — دخلها الإسكندر الأكبر، وسمّاها الإغريق "ماراكاندا". وفيها قتل الإسكندر صديقه المقرّب كليتوس بيده وهو سكران، في نوبة غضب</a:t>
            </a:r>
          </a:p>
          <a:p>
            <a:pPr algn="r" rtl="1"/>
            <a:r>
              <a:rPr lang="ar-SA" sz="1200" dirty="0">
                <a:latin typeface="Arial"/>
                <a:cs typeface="Arial"/>
              </a:rPr>
              <a:t>• قرون طويلة — صارت محطة كبرى على طريق الحرير بين الصين وفارس، وكان الصغديون تجار هذا الطريق</a:t>
            </a:r>
          </a:p>
          <a:p>
            <a:pPr algn="r" rtl="1"/>
            <a:r>
              <a:rPr lang="ar-SA" sz="1200" dirty="0">
                <a:latin typeface="Arial"/>
                <a:cs typeface="Arial"/>
              </a:rPr>
              <a:t>• 93هـ/712م — فتحها قتيبة بن مسلم الباهلي، كما رأينا في القصة الأموية</a:t>
            </a:r>
          </a:p>
          <a:p>
            <a:pPr algn="r" rtl="1"/>
            <a:r>
              <a:rPr lang="ar-SA" sz="1200" dirty="0">
                <a:latin typeface="Arial"/>
                <a:cs typeface="Arial"/>
              </a:rPr>
              <a:t>• بعد 751م — صار "ورق سمرقند" أشهر ورق في العالم الإسلامي، ومنها انتقلت صناعته إلى بغداد</a:t>
            </a:r>
          </a:p>
          <a:p>
            <a:pPr algn="r" rtl="1"/>
            <a:r>
              <a:rPr lang="ar-SA" sz="1200" dirty="0">
                <a:latin typeface="Arial"/>
                <a:cs typeface="Arial"/>
              </a:rPr>
              <a:t>• 617هـ/1220م — دمّرها جنكيز خان تدميراً شبه كامل، فهُجر التل القديم، ونشأت المدينة الجديدة جنوبه</a:t>
            </a:r>
          </a:p>
          <a:p>
            <a:pPr algn="r" rtl="1"/>
            <a:r>
              <a:rPr lang="ar-SA" sz="1200" dirty="0">
                <a:latin typeface="Arial"/>
                <a:cs typeface="Arial"/>
              </a:rPr>
              <a:t>• 1370م — جعلها تيمورلنك عاصمته، وجلب إليها الحرفيين من كل البلاد التي غزاها، فبنى جامع بيبي خانم، وضريحه "كور أمير"</a:t>
            </a:r>
          </a:p>
          <a:p>
            <a:pPr algn="r" rtl="1"/>
            <a:r>
              <a:rPr lang="ar-SA" sz="1200" dirty="0">
                <a:latin typeface="Arial"/>
                <a:cs typeface="Arial"/>
              </a:rPr>
              <a:t>• القرن 15م — حفيده ألغ بك بنى فيها مدرسته ومرصده، فصارت عاصمة العلم في آسيا الوسطى</a:t>
            </a:r>
          </a:p>
          <a:p>
            <a:pPr algn="r" rtl="1"/>
            <a:r>
              <a:rPr lang="ar-SA" sz="1200" dirty="0">
                <a:latin typeface="Arial"/>
                <a:cs typeface="Arial"/>
              </a:rPr>
              <a:t>واليوم هي في أوزبكستان. وفيها مقبرة "شاه زنده"، التي تقول الرواية إن فيها قبر قثم بن العباس، ابن عم النبي ﷺ. وقربها قبر الإمام البخاري، الذي رأيناه في الفصل الخامس.</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٧. ابن خلدون (732–808هـ): مؤسس علم الاجتماع</a:t>
            </a:r>
          </a:p>
          <a:p>
            <a:pPr algn="r" rtl="1"/>
            <a:r>
              <a:rPr lang="ar-SA" sz="1200" b="1" dirty="0">
                <a:latin typeface="Arial"/>
                <a:cs typeface="Arial"/>
              </a:rPr>
              <a:t>حياة مضطربة</a:t>
            </a:r>
          </a:p>
          <a:p>
            <a:pPr algn="r" rtl="1"/>
            <a:r>
              <a:rPr lang="ar-SA" sz="1200" dirty="0">
                <a:latin typeface="Arial"/>
                <a:cs typeface="Arial"/>
              </a:rPr>
              <a:t>وُلد في تونس لأسرة أندلسية من إشبيلية. وفي السابعة عشرة، قتل الطاعون الأسود والديه وأغلب أساتذته. ثم عاش حياة سياسية عاصفة، يتنقل بين بلاطات المغرب والأندلس:</a:t>
            </a:r>
          </a:p>
          <a:p>
            <a:pPr algn="r" rtl="1"/>
            <a:r>
              <a:rPr lang="ar-SA" sz="1200" dirty="0">
                <a:latin typeface="Arial"/>
                <a:cs typeface="Arial"/>
              </a:rPr>
              <a:t>• في فاس: عمل عند السلطان المريني، ثم سُجن نحو سنتين بتهمة التآمر.</a:t>
            </a:r>
          </a:p>
          <a:p>
            <a:pPr algn="r" rtl="1"/>
            <a:r>
              <a:rPr lang="ar-SA" sz="1200" dirty="0">
                <a:latin typeface="Arial"/>
                <a:cs typeface="Arial"/>
              </a:rPr>
              <a:t>• في غرناطة: أرسله سلطانها سفيراً إلى ملك قشتالة المسيحي في إشبيلية، مدينة أجداده. فعرض عليه الملك أن يبقى عنده ويعيد إليه أملاك أسرته، فرفض.</a:t>
            </a:r>
          </a:p>
          <a:p>
            <a:pPr algn="r" rtl="1"/>
            <a:r>
              <a:rPr lang="ar-SA" sz="1200" dirty="0">
                <a:latin typeface="Arial"/>
                <a:cs typeface="Arial"/>
              </a:rPr>
              <a:t>• في بجاية: صار حاجباً، أي رئيس وزراء.</a:t>
            </a:r>
          </a:p>
          <a:p>
            <a:pPr algn="r" rtl="1"/>
            <a:r>
              <a:rPr lang="ar-SA" sz="1200" dirty="0">
                <a:latin typeface="Arial"/>
                <a:cs typeface="Arial"/>
              </a:rPr>
              <a:t>• ثم بين القبائل في بسكرة والصحراء، يستميلها لهذا السلطان أو ذاك.</a:t>
            </a:r>
          </a:p>
          <a:p>
            <a:pPr algn="r" rtl="1"/>
            <a:r>
              <a:rPr lang="ar-SA" sz="1200" b="1" dirty="0">
                <a:latin typeface="Arial"/>
                <a:cs typeface="Arial"/>
              </a:rPr>
              <a:t>قلعة ابن سلامة: ولادة المقدمة</a:t>
            </a:r>
          </a:p>
          <a:p>
            <a:pPr algn="r" rtl="1"/>
            <a:r>
              <a:rPr lang="ar-SA" sz="1200" dirty="0">
                <a:latin typeface="Arial"/>
                <a:cs typeface="Arial"/>
              </a:rPr>
              <a:t>ثم تعب من السياسة. فلجأ سنة 776هـ إلى قلعة ابن سلامة، عند قبيلة أولاد عريف، قرب فرندة في ولاية تيارت بالجزائر اليوم. وبقي فيها نحو أربع سنوات، معتزلاً.</a:t>
            </a:r>
          </a:p>
          <a:p>
            <a:pPr algn="r" rtl="1"/>
            <a:r>
              <a:rPr lang="ar-SA" sz="1200" dirty="0">
                <a:latin typeface="Arial"/>
                <a:cs typeface="Arial"/>
              </a:rPr>
              <a:t>وفي تلك العزلة، كتب في نحو خمسة أشهر "المقدمة". وأراد أن تكون مجرد مقدمة لكتابه في التاريخ، فصارت أعظم من الكتاب كله.</a:t>
            </a:r>
          </a:p>
          <a:p>
            <a:pPr algn="r" rtl="1"/>
            <a:r>
              <a:rPr lang="ar-SA" sz="1200" b="1" dirty="0">
                <a:latin typeface="Arial"/>
                <a:cs typeface="Arial"/>
              </a:rPr>
              <a:t>أفكاره الكبرى</a:t>
            </a:r>
          </a:p>
          <a:p>
            <a:pPr algn="r" rtl="1"/>
            <a:r>
              <a:rPr lang="ar-SA" sz="1200" dirty="0">
                <a:latin typeface="Arial"/>
                <a:cs typeface="Arial"/>
              </a:rPr>
              <a:t>• الفكرة — ماذا تعني</a:t>
            </a:r>
          </a:p>
          <a:p>
            <a:pPr algn="r" rtl="1"/>
            <a:r>
              <a:rPr lang="ar-SA" sz="1200" dirty="0">
                <a:latin typeface="Arial"/>
                <a:cs typeface="Arial"/>
              </a:rPr>
              <a:t>• علم العمران — التاريخ ليس سرداً للأحداث، بل له قوانين يمكن دراستها، كقوانين الطبيعة. وهذه الفكرة هي بداية علم الاجتماع</a:t>
            </a:r>
          </a:p>
          <a:p>
            <a:pPr algn="r" rtl="1"/>
            <a:r>
              <a:rPr lang="ar-SA" sz="1200" dirty="0">
                <a:latin typeface="Arial"/>
                <a:cs typeface="Arial"/>
              </a:rPr>
              <a:t>• العصبية — الدول تقوم على قوة تضامن الجماعة، وتسقط حين يضعف هذا التضامن، كما ترى في المخطط أعلاه</a:t>
            </a:r>
          </a:p>
          <a:p>
            <a:pPr algn="r" rtl="1"/>
            <a:r>
              <a:rPr lang="ar-SA" sz="1200" dirty="0">
                <a:latin typeface="Arial"/>
                <a:cs typeface="Arial"/>
              </a:rPr>
              <a:t>• البداوة والحضارة — البدو أشجع وأقوى تضامناً، والحضر أغنى وأرقى صنعة. والبدو يغزون الحضر، ثم يتحضرون فيضعفون</a:t>
            </a:r>
          </a:p>
          <a:p>
            <a:pPr algn="r" rtl="1"/>
            <a:r>
              <a:rPr lang="ar-SA" sz="1200" dirty="0">
                <a:latin typeface="Arial"/>
                <a:cs typeface="Arial"/>
              </a:rPr>
              <a:t>• تقليد الغالب — "المغلوب مولع أبداً بالاقتداء بالغالب"، في لباسه وعاداته وأفكاره</a:t>
            </a:r>
          </a:p>
          <a:p>
            <a:pPr algn="r" rtl="1"/>
            <a:r>
              <a:rPr lang="ar-SA" sz="1200" dirty="0">
                <a:latin typeface="Arial"/>
                <a:cs typeface="Arial"/>
              </a:rPr>
              <a:t>• الظلم مؤذن بخراب العمران — حين يظلم الحاكم الناس ويأخذ أموالهم، يتوقفون عن العمل والكسب، فتنهار الدولة نفسها</a:t>
            </a:r>
          </a:p>
          <a:p>
            <a:pPr algn="r" rtl="1"/>
            <a:r>
              <a:rPr lang="ar-SA" sz="1200" dirty="0">
                <a:latin typeface="Arial"/>
                <a:cs typeface="Arial"/>
              </a:rPr>
              <a:t>• الضرائب — في بداية الدولة تكون الضرائب خفيفة فتجمع مالاً كثيراً، وفي نهايتها تكون ثقيلة فتجمع مالاً قليلاً، لأن الناس يتوقفون عن الإنتاج. ويذكره بعض الاقتصاديين المعاصرين كأحد أسلاف هذه الفكرة</a:t>
            </a:r>
          </a:p>
          <a:p>
            <a:pPr algn="r" rtl="1"/>
            <a:r>
              <a:rPr lang="ar-SA" sz="1200" dirty="0">
                <a:latin typeface="Arial"/>
                <a:cs typeface="Arial"/>
              </a:rPr>
              <a:t>• نقد الأخبار — يجب فحص كل خبر تاريخي: هل هو ممكن عقلاً وواقعياً؟ وانتقد المؤرخين الذين ينقلون أرقاماً مستحيلة دون تفكير</a:t>
            </a:r>
          </a:p>
          <a:p>
            <a:pPr algn="r" rtl="1"/>
            <a:r>
              <a:rPr lang="ar-SA" sz="1200" dirty="0">
                <a:latin typeface="Arial"/>
                <a:cs typeface="Arial"/>
              </a:rPr>
              <a:t>وقال في وصف علم التاريخ عبارته الشهيرة:</a:t>
            </a:r>
          </a:p>
          <a:p>
            <a:pPr algn="r" rtl="1"/>
            <a:r>
              <a:rPr lang="ar-SA" sz="1200" dirty="0">
                <a:latin typeface="Arial"/>
                <a:cs typeface="Arial"/>
              </a:rPr>
              <a:t>« إن التاريخ في ظاهره لا يزيد على الإخبار، وفي باطنه نظر وتحقيق. »</a:t>
            </a:r>
          </a:p>
          <a:p>
            <a:pPr algn="r" rtl="1"/>
            <a:r>
              <a:rPr lang="ar-SA" sz="1200" dirty="0">
                <a:latin typeface="Arial"/>
                <a:cs typeface="Arial"/>
              </a:rPr>
              <a:t>وجرّب نظرية ابن خلدون على القصص التي رويناها: الأمويون حكموا نحو تسعين سنة، والعصر الذهبي العباسي امتد نحو مئة سنة قبل أن يسيطر الترك، والمرابطون والموحدون في المغرب سقط كل منهم بعد أجيال قليلة. فالنظرية تنطبق بشكل مدهش، وإن كانت هناك استثناءات، أشهرها العثمانيون الذين دام حكمهم أكثر من ستة قرون.</a:t>
            </a:r>
          </a:p>
          <a:p>
            <a:pPr algn="r" rtl="1"/>
            <a:r>
              <a:rPr lang="ar-SA" sz="1200" b="1" dirty="0">
                <a:latin typeface="Arial"/>
                <a:cs typeface="Arial"/>
              </a:rPr>
              <a:t>في مصر</a:t>
            </a:r>
          </a:p>
          <a:p>
            <a:pPr algn="r" rtl="1"/>
            <a:r>
              <a:rPr lang="ar-SA" sz="1200" dirty="0">
                <a:latin typeface="Arial"/>
                <a:cs typeface="Arial"/>
              </a:rPr>
              <a:t>انتقل إلى القاهرة سنة 784هـ، وصار قاضي قضاة المالكية فيها. وعُزل وأُعيد ست مرات، لأنه كان صارماً يرفض الوساطات، فكثر أعداؤه. وفي سنة 786هـ، أرسل يطلب أسرته من تونس، فغرقت السفينة قرب الإسكندرية بكل من فيها: زوجته وأولاده ومكتبته.</a:t>
            </a:r>
          </a:p>
          <a:p>
            <a:pPr algn="r" rtl="1"/>
            <a:r>
              <a:rPr lang="ar-SA" sz="1200" b="1" dirty="0">
                <a:latin typeface="Arial"/>
                <a:cs typeface="Arial"/>
              </a:rPr>
              <a:t>اللقاء مع تيمورلنك</a:t>
            </a:r>
          </a:p>
          <a:p>
            <a:pPr algn="r" rtl="1"/>
            <a:r>
              <a:rPr lang="ar-SA" sz="1200" dirty="0">
                <a:latin typeface="Arial"/>
                <a:cs typeface="Arial"/>
              </a:rPr>
              <a:t>سنة 803هـ/1401م، حاصر تيمورلنك دمشق، وكان ابن خلدون فيها مع السلطان المملوكي. ثم عاد السلطان إلى مصر وترك المدينة. فأراد ابن خلدون أن يلقى تيمور، فأنزلوه من سور المدينة بالحبال، وذهب إلى معسكره.</a:t>
            </a:r>
          </a:p>
          <a:p>
            <a:pPr algn="r" rtl="1"/>
            <a:r>
              <a:rPr lang="ar-SA" sz="1200" dirty="0">
                <a:latin typeface="Arial"/>
                <a:cs typeface="Arial"/>
              </a:rPr>
              <a:t>وبقي عنده نحو خمسة وثلاثين يوماً، يحاوره في التاريخ والملوك والدول. وطلب منه تيمور أن يكتب له وصفاً للمغرب وبلاده، فكتبه. وقد يكون ابن خلدون رأى في تيمور مثالاً حياً لنظريته: قائد بدوي قوي العصبية، يكتسح الحضارات المستقرة.</a:t>
            </a:r>
          </a:p>
          <a:p>
            <a:pPr algn="r" rtl="1"/>
            <a:r>
              <a:rPr lang="ar-SA" sz="1200" b="1" dirty="0">
                <a:latin typeface="Arial"/>
                <a:cs typeface="Arial"/>
              </a:rPr>
              <a:t>المقريزي: التلميذ الاقتصادي</a:t>
            </a:r>
          </a:p>
          <a:p>
            <a:pPr algn="r" rtl="1"/>
            <a:r>
              <a:rPr lang="ar-SA" sz="1200" dirty="0">
                <a:latin typeface="Arial"/>
                <a:cs typeface="Arial"/>
              </a:rPr>
              <a:t>كان المقريزي (766–845هـ) تلميذ ابن خلدون في القاهرة. وكتب "الخطط"، أعظم كتاب في تاريخ القاهرة وأحيائها وآثارها. وكتب رسالة "إغاثة الأمة بكشف الغمة" بعد مجاعة كبرى، وأرجع فيها سببها لا إلى الطبيعة وحدها، بل إلى الفساد، وارتفاع الإيجارات، وإفساد العملة بإغراق الأسواق بالنقود النحاسية. وهو تحليل يبدو اليوم حديثاً جداً.</a:t>
            </a:r>
          </a:p>
          <a:p>
            <a:pPr algn="r" rtl="1"/>
            <a:r>
              <a:rPr lang="ar-SA" sz="1200" b="1" dirty="0">
                <a:latin typeface="Arial"/>
                <a:cs typeface="Arial"/>
              </a:rPr>
              <a:t>إرث ابن خلدون</a:t>
            </a:r>
          </a:p>
          <a:p>
            <a:pPr algn="r" rtl="1"/>
            <a:r>
              <a:rPr lang="ar-SA" sz="1200" dirty="0">
                <a:latin typeface="Arial"/>
                <a:cs typeface="Arial"/>
              </a:rPr>
              <a:t>بقيت المقدمة شبه منسية قروناً في العالم العربي، وإن كان العثمانيون قد قرأوها وترجموها. ثم اكتشفها الأوروبيون في القرن التاسع عشر، فدُهشوا. ووصفها المؤرخ البريطاني أرنولد توينبي بأنها أعظم عمل من نوعه أبدعه عقل في أي زمان أو مكان.</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dirty="0">
                <a:latin typeface="Arial"/>
                <a:cs typeface="Arial"/>
              </a:rPr>
              <a:t>الأطوار الخمسة: (١) الظفر والتأسيس، (٢) الاستبداد بالملك، (٣) الفراغ والدعة وهي ذروة الدولة، (٤) القنوع والمسالمة، (٥) الإسراف والتبذير. العصبية تضعف والترف يزداد جيلاً بعد جيل، حتى تأتي جماعة جديدة قوية العصبية من الأطراف فتُسقط الدولة الهرمة. عمر الدولة عند ابن خلدون نحو 120 سنة، أي ثلاثة أجيال. وتنطبق النظرية على الأمويين والعباسيين والمرابطين والموحدين، مع استثناءات أشهرها العثمانيون.</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ماذا يقصد ابن خلدون بقوله: البدو أشجع، والحضر أغنى، والبدو يغزون الحضر ثم يتحضرون فيضعفون؟</a:t>
            </a:r>
          </a:p>
          <a:p>
            <a:pPr algn="r" rtl="1"/>
            <a:r>
              <a:rPr lang="ar-SA" sz="1200" dirty="0">
                <a:latin typeface="Arial"/>
                <a:cs typeface="Arial"/>
              </a:rPr>
              <a:t>أولاً، "البدو" عنده ليسوا سكان الصحراء العرب فقط. بل كل جماعة تعيش حياة خشنة على الأطراف: رعاة الصحراء، وقبائل الجبال، وسكان السهوب. فقبائل الأمازيغ في جبال الأطلس بدو عنده، والترك في السهوب بدو أيضاً. والكلمة عنده وصفٌ لنمط حياة، وليست شتيمة.</a:t>
            </a:r>
          </a:p>
          <a:p>
            <a:pPr algn="r" rtl="1"/>
            <a:r>
              <a:rPr lang="ar-SA" sz="1200" b="1" dirty="0">
                <a:latin typeface="Arial"/>
                <a:cs typeface="Arial"/>
              </a:rPr>
              <a:t>المقارنة</a:t>
            </a:r>
          </a:p>
          <a:p>
            <a:pPr algn="r" rtl="1"/>
            <a:r>
              <a:rPr lang="ar-SA" sz="1200" dirty="0">
                <a:latin typeface="Arial"/>
                <a:cs typeface="Arial"/>
              </a:rPr>
              <a:t>• البدوي — الحضري</a:t>
            </a:r>
          </a:p>
          <a:p>
            <a:pPr algn="r" rtl="1"/>
            <a:r>
              <a:rPr lang="ar-SA" sz="1200" dirty="0">
                <a:latin typeface="Arial"/>
                <a:cs typeface="Arial"/>
              </a:rPr>
              <a:t>• الحياة — خشنة، طعام قليل، تنقّل، برد وحر — مريحة، وفرة، بيوت وأسواق</a:t>
            </a:r>
          </a:p>
          <a:p>
            <a:pPr algn="r" rtl="1"/>
            <a:r>
              <a:rPr lang="ar-SA" sz="1200" dirty="0">
                <a:latin typeface="Arial"/>
                <a:cs typeface="Arial"/>
              </a:rPr>
              <a:t>• الحماية — يحمي نفسه بسلاحه، فلا أسوار ولا شرطة — تحميه الأسوار والجيش والدولة، فيتعود الاتكال عليهم</a:t>
            </a:r>
          </a:p>
          <a:p>
            <a:pPr algn="r" rtl="1"/>
            <a:r>
              <a:rPr lang="ar-SA" sz="1200" dirty="0">
                <a:latin typeface="Arial"/>
                <a:cs typeface="Arial"/>
              </a:rPr>
              <a:t>• الشجاعة — عالية، لأنه يواجه الخطر كل يوم — ضعيفة، لأنه لم يضطر أبداً للدفاع عن نفسه</a:t>
            </a:r>
          </a:p>
          <a:p>
            <a:pPr algn="r" rtl="1"/>
            <a:r>
              <a:rPr lang="ar-SA" sz="1200" dirty="0">
                <a:latin typeface="Arial"/>
                <a:cs typeface="Arial"/>
              </a:rPr>
              <a:t>• التضامن — قوي جداً، لأنه لا ينجو إلا بقبيلته — ضعيف، كل واحد مشغول بتجارته ومصلحته</a:t>
            </a:r>
          </a:p>
          <a:p>
            <a:pPr algn="r" rtl="1"/>
            <a:r>
              <a:rPr lang="ar-SA" sz="1200" dirty="0">
                <a:latin typeface="Arial"/>
                <a:cs typeface="Arial"/>
              </a:rPr>
              <a:t>• الثروة والصنائع — فقير، لا حرف متقدمة — غني، فيه الصناعات والفنون والعلوم</a:t>
            </a:r>
          </a:p>
          <a:p>
            <a:pPr algn="r" rtl="1"/>
            <a:r>
              <a:rPr lang="ar-SA" sz="1200" b="1" dirty="0">
                <a:latin typeface="Arial"/>
                <a:cs typeface="Arial"/>
              </a:rPr>
              <a:t>كيف تدور الدائرة؟</a:t>
            </a:r>
          </a:p>
          <a:p>
            <a:pPr algn="r" rtl="1"/>
            <a:r>
              <a:rPr lang="ar-SA" sz="1200" dirty="0">
                <a:latin typeface="Arial"/>
                <a:cs typeface="Arial"/>
              </a:rPr>
              <a:t>1. البدو أقوى عسكرياً، لأن عندهم الشجاعة والتضامن.</a:t>
            </a:r>
          </a:p>
          <a:p>
            <a:pPr algn="r" rtl="1"/>
            <a:r>
              <a:rPr lang="ar-SA" sz="1200" dirty="0">
                <a:latin typeface="Arial"/>
                <a:cs typeface="Arial"/>
              </a:rPr>
              <a:t>2. فيغزون المدن الغنية ويأخذون الحكم.</a:t>
            </a:r>
          </a:p>
          <a:p>
            <a:pPr algn="r" rtl="1"/>
            <a:r>
              <a:rPr lang="ar-SA" sz="1200" dirty="0">
                <a:latin typeface="Arial"/>
                <a:cs typeface="Arial"/>
              </a:rPr>
              <a:t>3. يسكنون القصور، ويتمتعون بالثروة. وأبناؤهم يولدون في الرفاهية، لا يعرفون الجوع ولا الحرب.</a:t>
            </a:r>
          </a:p>
          <a:p>
            <a:pPr algn="r" rtl="1"/>
            <a:r>
              <a:rPr lang="ar-SA" sz="1200" dirty="0">
                <a:latin typeface="Arial"/>
                <a:cs typeface="Arial"/>
              </a:rPr>
              <a:t>4. فتضعف شجاعتهم وتضامنهم جيلاً بعد جيل، ويصيرون "حضراً" بدورهم، فيستأجرون الجنود ليحموهم.</a:t>
            </a:r>
          </a:p>
          <a:p>
            <a:pPr algn="r" rtl="1"/>
            <a:r>
              <a:rPr lang="ar-SA" sz="1200" dirty="0">
                <a:latin typeface="Arial"/>
                <a:cs typeface="Arial"/>
              </a:rPr>
              <a:t>5. فتأتي جماعة بدوية جديدة، خشنة متضامنة، فتغزوهم، وتعيد الدورة.</a:t>
            </a:r>
          </a:p>
          <a:p>
            <a:pPr algn="r" rtl="1"/>
            <a:r>
              <a:rPr lang="ar-SA" sz="1200" b="1" dirty="0">
                <a:latin typeface="Arial"/>
                <a:cs typeface="Arial"/>
              </a:rPr>
              <a:t>المثال الذي عاشه ابن خلدون بنفسه</a:t>
            </a:r>
          </a:p>
          <a:p>
            <a:pPr algn="r" rtl="1"/>
            <a:r>
              <a:rPr lang="ar-SA" sz="1200" dirty="0">
                <a:latin typeface="Arial"/>
                <a:cs typeface="Arial"/>
              </a:rPr>
              <a:t>وهو تاريخ المغرب العربي:</a:t>
            </a:r>
          </a:p>
          <a:p>
            <a:pPr algn="r" rtl="1"/>
            <a:r>
              <a:rPr lang="ar-SA" sz="1200" dirty="0">
                <a:latin typeface="Arial"/>
                <a:cs typeface="Arial"/>
              </a:rPr>
              <a:t>• المرابطون: قبائل صنهاجة الملثمة من الصحراء، أسسوا دولة عظيمة من السنغال إلى الأندلس. ثم تحضّروا في مراكش وقرطبة وضعفوا.</a:t>
            </a:r>
          </a:p>
          <a:p>
            <a:pPr algn="r" rtl="1"/>
            <a:r>
              <a:rPr lang="ar-SA" sz="1200" dirty="0">
                <a:latin typeface="Arial"/>
                <a:cs typeface="Arial"/>
              </a:rPr>
              <a:t>• فأسقطهم الموحدون: قبائل مصمودة من جبال الأطلس. ثم تحضّروا هم أيضاً وضعفوا.</a:t>
            </a:r>
          </a:p>
          <a:p>
            <a:pPr algn="r" rtl="1"/>
            <a:r>
              <a:rPr lang="ar-SA" sz="1200" dirty="0">
                <a:latin typeface="Arial"/>
                <a:cs typeface="Arial"/>
              </a:rPr>
              <a:t>• فأسقطهم المرينيون في فاس، والزيانيون في تلمسان، والحفصيون في تونس: قبائل زناتة الرعوية. وهم الذين خدمهم ابن خلدون نفسه.</a:t>
            </a:r>
          </a:p>
          <a:p>
            <a:pPr algn="r" rtl="1"/>
            <a:r>
              <a:rPr lang="ar-SA" sz="1200" dirty="0">
                <a:latin typeface="Arial"/>
                <a:cs typeface="Arial"/>
              </a:rPr>
              <a:t>وينطبق هذا أيضاً على العرب الذين خرجوا من الصحراء فأسقطوا فارس والروم، ثم على الترك السلاجقة، ثم على المغول، كما رأينا.</a:t>
            </a:r>
          </a:p>
          <a:p>
            <a:pPr algn="r" rtl="1"/>
            <a:r>
              <a:rPr lang="ar-SA" sz="1200" b="1" dirty="0">
                <a:latin typeface="Arial"/>
                <a:cs typeface="Arial"/>
              </a:rPr>
              <a:t>وتطبيقها على العائلات</a:t>
            </a:r>
          </a:p>
          <a:p>
            <a:pPr algn="r" rtl="1"/>
            <a:r>
              <a:rPr lang="ar-SA" sz="1200" dirty="0">
                <a:latin typeface="Arial"/>
                <a:cs typeface="Arial"/>
              </a:rPr>
              <a:t>يقول ابن خلدون إن مجد الأسرة يدوم أربعة أجيال عادةً: الأول يبنيه بتعبه، والثاني عاشر أباه فيحافظ على المجد بفهمه، والثالث يقلّد فقط دون أن يفهم، والرابع يظن أن المجد حقٌّ له بالولادة، فيحتقر الأسباب التي صنعته، فيهدمه. وهي فكرة يعرفها الناس اليوم في الشركات العائلية: الجد يؤسس، والابن يحافظ، والحفيد يضيّع.</a:t>
            </a:r>
          </a:p>
          <a:p>
            <a:pPr algn="r" rtl="1"/>
            <a:r>
              <a:rPr lang="ar-SA" sz="1200" dirty="0">
                <a:latin typeface="Arial"/>
                <a:cs typeface="Arial"/>
              </a:rPr>
              <a:t>وتنطبق بشكل مدهش على الشركات أيضاً: شركة ناشئة صغيرة، فريقها جائع ومتضامن ويعمل بلا راحة، تتغلب على شركات عملاقة غنية صارت بطيئة ومريحة. ثم تكبر هي بدورها، وتمتلئ بالإدارات والرواتب المريحة، فتأتي شركة ناشئة جديدة وتتغلب عليها.</a:t>
            </a:r>
          </a:p>
          <a:p>
            <a:pPr algn="r" rtl="1"/>
            <a:r>
              <a:rPr lang="ar-SA" sz="1200" b="1" dirty="0">
                <a:latin typeface="Arial"/>
                <a:cs typeface="Arial"/>
              </a:rPr>
              <a:t>ليس حكماً أخلاقياً</a:t>
            </a:r>
          </a:p>
          <a:p>
            <a:pPr algn="r" rtl="1"/>
            <a:r>
              <a:rPr lang="ar-SA" sz="1200" dirty="0">
                <a:latin typeface="Arial"/>
                <a:cs typeface="Arial"/>
              </a:rPr>
              <a:t>ابن خلدون لا يقول إن البداوة خير والحضارة شر. فهو يعرف أن العلوم والصنائع لا تزدهر إلا في المدن، وهو نفسه عالم حضري. لكنه يصف قانوناً يراه طبيعياً، ويلخّصه بعبارة بليغة: إن الحضارة "غاية العمران، ونهاية لعمره". أي أنها قمة ما تصل إليه الدولة، وهي في الوقت نفسه بداية نهايتها.</a:t>
            </a:r>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 مفترق الطرق</a:t>
            </a:r>
          </a:p>
          <a:p>
            <a:pPr algn="r" rtl="1"/>
            <a:r>
              <a:rPr lang="ar-SA" sz="1200" dirty="0">
                <a:latin typeface="Arial"/>
                <a:cs typeface="Arial"/>
              </a:rPr>
              <a:t>هذا الفصل مختلف عن كل ما سبق. ففيه يظل العلماء المسلمون يبدعون، لكن أوروبا تبدأ، لأول مرة، في التقدم بسرعة أكبر بكثير. والمخطط التالي يُظهر هذا الافتراق بوضوح.</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 مفترق الطرق</a:t>
            </a:r>
          </a:p>
          <a:p>
            <a:pPr algn="r" rtl="1"/>
            <a:r>
              <a:rPr lang="ar-SA" sz="1200" dirty="0">
                <a:latin typeface="Arial"/>
                <a:cs typeface="Arial"/>
              </a:rPr>
              <a:t>هذا الفصل مختلف عن كل ما سبق. ففيه يظل العلماء المسلمون يبدعون، لكن أوروبا تبدأ، لأول مرة، في التقدم بسرعة أكبر بكثير. والمخطط التالي يُظهر هذا الافتراق بوضوح.</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٢. البدايات: الفاتح يجمع العلماء</a:t>
            </a:r>
          </a:p>
          <a:p>
            <a:pPr algn="r" rtl="1"/>
            <a:r>
              <a:rPr lang="ar-SA" sz="1200" b="1" dirty="0">
                <a:latin typeface="Arial"/>
                <a:cs typeface="Arial"/>
              </a:rPr>
              <a:t>محمد الفاتح والصحن الثمان</a:t>
            </a:r>
          </a:p>
          <a:p>
            <a:pPr algn="r" rtl="1"/>
            <a:r>
              <a:rPr lang="ar-SA" sz="1200" dirty="0">
                <a:latin typeface="Arial"/>
                <a:cs typeface="Arial"/>
              </a:rPr>
              <a:t>بعد فتح القسطنطينية، بنى الفاتح حول مسجده ثماني مدارس كبرى، تسمى "الصحن الثمان"، صارت أعلى مؤسسة علمية في الدولة. وكان هو نفسه شغوفاً بالعلم، يتكلم عدة لغات، ويقرأ في الجغرافيا والفلسفة، وطلب من عالم يوناني أن يرسم له خريطة للعالم على طريقة بطليموس.</a:t>
            </a:r>
          </a:p>
          <a:p>
            <a:pPr algn="r" rtl="1"/>
            <a:r>
              <a:rPr lang="ar-SA" sz="1200" b="1" dirty="0">
                <a:latin typeface="Arial"/>
                <a:cs typeface="Arial"/>
              </a:rPr>
              <a:t>علي القوشجي (ت 879هـ): من سمرقند إلى إسطنبول</a:t>
            </a:r>
          </a:p>
          <a:p>
            <a:pPr algn="r" rtl="1"/>
            <a:r>
              <a:rPr lang="ar-SA" sz="1200" dirty="0">
                <a:latin typeface="Arial"/>
                <a:cs typeface="Arial"/>
              </a:rPr>
              <a:t>وهذا جواب آخر عن سمرقند: كان القوشجي تلميذ ألغ بك في مرصد سمرقند. فلما قُتل ألغ بك، رحل غرباً حتى وصل إلى إسطنبول، فاستقبله الفاتح استقبالاً عظيماً، وجعله أستاذاً في مدرسة آيا صوفيا. فنقل علوم سمرقند الفلكية والرياضية إلى العثمانيين.</a:t>
            </a:r>
          </a:p>
          <a:p>
            <a:pPr algn="r" rtl="1"/>
            <a:r>
              <a:rPr lang="ar-SA" sz="1200" dirty="0">
                <a:latin typeface="Arial"/>
                <a:cs typeface="Arial"/>
              </a:rPr>
              <a:t>وكتب فكرة جريئة لعصره: أن علم الفلك لا يحتاج إلى فلسفة أرسطو ليقوم عليها، وأن الأدلة الفلسفية لا تثبت أن الأرض ثابتة لا تدور حول نفسها.</a:t>
            </a:r>
          </a:p>
          <a:p>
            <a:pPr algn="r" rtl="1"/>
            <a:r>
              <a:rPr lang="ar-SA" sz="1200" b="1" dirty="0">
                <a:latin typeface="Arial"/>
                <a:cs typeface="Arial"/>
              </a:rPr>
              <a:t>آق شمس الدين (ت 863هـ)</a:t>
            </a:r>
          </a:p>
          <a:p>
            <a:pPr algn="r" rtl="1"/>
            <a:r>
              <a:rPr lang="ar-SA" sz="1200" dirty="0">
                <a:latin typeface="Arial"/>
                <a:cs typeface="Arial"/>
              </a:rPr>
              <a:t>شيخ الفاتح ومربيه، وكان طبيباً أيضاً. ويذكر بعض الباحثين الأتراك أنه كتب عن "بذور" دقيقة لا تُرى، تنتقل من إنسان إلى آخر فتنقل الأمراض، ويعدّون ذلك إشارة مبكرة إلى الميكروبات، وإن كان هذا التفسير موضع نقاش.</a:t>
            </a:r>
          </a:p>
          <a:p>
            <a:pPr algn="r" rtl="1"/>
            <a:r>
              <a:rPr lang="ar-SA" sz="1200" b="1" dirty="0">
                <a:latin typeface="Arial"/>
                <a:cs typeface="Arial"/>
              </a:rPr>
              <a:t>٣. الذروة: عصر سليمان</a:t>
            </a:r>
          </a:p>
          <a:p>
            <a:pPr algn="r" rtl="1"/>
            <a:r>
              <a:rPr lang="ar-SA" sz="1200" b="1" dirty="0">
                <a:latin typeface="Arial"/>
                <a:cs typeface="Arial"/>
              </a:rPr>
              <a:t>شيخ الإسلام أبو السعود (ت 982هـ)</a:t>
            </a:r>
          </a:p>
          <a:p>
            <a:pPr algn="r" rtl="1"/>
            <a:r>
              <a:rPr lang="ar-SA" sz="1200" dirty="0">
                <a:latin typeface="Arial"/>
                <a:cs typeface="Arial"/>
              </a:rPr>
              <a:t>كان أعلى سلطة دينية في عهد سليمان القانوني. ووفّق بين قوانين السلطان والشريعة، فصار "القانون" العثماني يُطبَّق باعتباره متوافقاً مع الفقه الحنفي. وكتب تفسيراً مشهوراً هو "إرشاد العقل السليم".</a:t>
            </a:r>
          </a:p>
          <a:p>
            <a:pPr algn="r" rtl="1"/>
            <a:r>
              <a:rPr lang="ar-SA" sz="1200" b="1" dirty="0">
                <a:latin typeface="Arial"/>
                <a:cs typeface="Arial"/>
              </a:rPr>
              <a:t>طاشكبري زاده (ت 968هـ)</a:t>
            </a:r>
          </a:p>
          <a:p>
            <a:pPr algn="r" rtl="1"/>
            <a:r>
              <a:rPr lang="ar-SA" sz="1200" dirty="0">
                <a:latin typeface="Arial"/>
                <a:cs typeface="Arial"/>
              </a:rPr>
              <a:t>كتب "مفتاح السعادة"، موسوعة تصنّف كل العلوم المعروفة في عصره، نحو ثلاثمئة علم، وتشرح كل علم وأهم كتبه.</a:t>
            </a:r>
          </a:p>
          <a:p>
            <a:pPr algn="r" rtl="1"/>
            <a:r>
              <a:rPr lang="ar-SA" sz="1200" b="1" dirty="0">
                <a:latin typeface="Arial"/>
                <a:cs typeface="Arial"/>
              </a:rPr>
              <a:t>المعماري سنان (نحو 895–996هـ): عبقري الحجر</a:t>
            </a:r>
          </a:p>
          <a:p>
            <a:pPr algn="r" rtl="1"/>
            <a:r>
              <a:rPr lang="ar-SA" sz="1200" dirty="0">
                <a:latin typeface="Arial"/>
                <a:cs typeface="Arial"/>
              </a:rPr>
              <a:t>كان صبياً من قرية مسيحية في الأناضول، أُخذ في نظام الدوشيرمة، فصار إنكشارياً. وفي الحروب اشتهر ببناء الجسور والسفن بسرعة مذهلة. ثم صار كبير معماريي الدولة نحو خمسين سنة، وصمّم أكثر من ثلاثمئة مبنى: مساجد ومدارس وجسوراً وحمامات ومستشفيات.</a:t>
            </a:r>
          </a:p>
          <a:p>
            <a:pPr algn="r" rtl="1"/>
            <a:r>
              <a:rPr lang="ar-SA" sz="1200" dirty="0">
                <a:latin typeface="Arial"/>
                <a:cs typeface="Arial"/>
              </a:rPr>
              <a:t>ووصف حياته المهنية بنفسه بثلاث مراحل:</a:t>
            </a:r>
          </a:p>
          <a:p>
            <a:pPr algn="r" rtl="1"/>
            <a:r>
              <a:rPr lang="ar-SA" sz="1200" dirty="0">
                <a:latin typeface="Arial"/>
                <a:cs typeface="Arial"/>
              </a:rPr>
              <a:t>• المرحلة — العمل — وصفه</a:t>
            </a:r>
          </a:p>
          <a:p>
            <a:pPr algn="r" rtl="1"/>
            <a:r>
              <a:rPr lang="ar-SA" sz="1200" dirty="0">
                <a:latin typeface="Arial"/>
                <a:cs typeface="Arial"/>
              </a:rPr>
              <a:t>• التلمذة — جامع شهزاده في إسطنبول — عمل المتعلم</a:t>
            </a:r>
          </a:p>
          <a:p>
            <a:pPr algn="r" rtl="1"/>
            <a:r>
              <a:rPr lang="ar-SA" sz="1200" dirty="0">
                <a:latin typeface="Arial"/>
                <a:cs typeface="Arial"/>
              </a:rPr>
              <a:t>• الإتقان — جامع السليمانية في إسطنبول — عمل الصانع الماهر</a:t>
            </a:r>
          </a:p>
          <a:p>
            <a:pPr algn="r" rtl="1"/>
            <a:r>
              <a:rPr lang="ar-SA" sz="1200" dirty="0">
                <a:latin typeface="Arial"/>
                <a:cs typeface="Arial"/>
              </a:rPr>
              <a:t>• الأستاذية — جامع السليمية في أدرنة — تحفته الكبرى، بناه وهو في نحو الثمانين، بقبة تضاهي قبة آيا صوفيا</a:t>
            </a:r>
          </a:p>
          <a:p>
            <a:pPr algn="r" rtl="1"/>
            <a:r>
              <a:rPr lang="ar-SA" sz="1200" dirty="0">
                <a:latin typeface="Arial"/>
                <a:cs typeface="Arial"/>
              </a:rPr>
              <a:t>وصمّم مبانيه لتقاوم الزلازل، وما زال أغلبها قائماً حتى اليوم في منطقة كثيرة الزلازل. وفي جامع السليمانية، تقول الرواية إنه صمّم مجرى للهواء يجمع دخان آلاف الشموع في غرفة واحدة، ليُصنع منه حبر الخطاطين.</a:t>
            </a:r>
          </a:p>
          <a:p>
            <a:pPr algn="r" rtl="1"/>
            <a:r>
              <a:rPr lang="ar-SA" sz="1200" b="1" dirty="0">
                <a:latin typeface="Arial"/>
                <a:cs typeface="Arial"/>
              </a:rPr>
              <a:t>بيري ريس (ت 961هـ): خريطة العالم الجديد</a:t>
            </a:r>
          </a:p>
          <a:p>
            <a:pPr algn="r" rtl="1"/>
            <a:r>
              <a:rPr lang="ar-SA" sz="1200" dirty="0">
                <a:latin typeface="Arial"/>
                <a:cs typeface="Arial"/>
              </a:rPr>
              <a:t>أمير بحر عثماني، وابن أخ البحار الشهير كمال ريس. سنة 919هـ/1513م، أي بعد إحدى وعشرين سنة فقط من رحلة كولومبوس، رسم خريطة للعالم على جلد غزال، تُظهر سواحل أوروبا وإفريقيا وسواحل الأمريكتين. وكتب على حواشيها أنه جمعها من نحو عشرين خريطة قديمة، منها خريطة رسمها كولومبوس نفسه.</a:t>
            </a:r>
          </a:p>
          <a:p>
            <a:pPr algn="r" rtl="1"/>
            <a:r>
              <a:rPr lang="ar-SA" sz="1200" dirty="0">
                <a:latin typeface="Arial"/>
                <a:cs typeface="Arial"/>
              </a:rPr>
              <a:t>ولم يُعثر على هذه الخريطة إلا سنة 1929م، في مكتبة قصر طوبقابي. وألّف أيضاً "كتاب البحرية"، دليلاً مفصلاً لموانئ البحر المتوسط وسواحله.</a:t>
            </a:r>
          </a:p>
          <a:p>
            <a:pPr algn="r" rtl="1"/>
            <a:r>
              <a:rPr lang="ar-SA" sz="1200" dirty="0">
                <a:latin typeface="Arial"/>
                <a:cs typeface="Arial"/>
              </a:rPr>
              <a:t>وانتهت حياته نهاية مؤلمة: قاد حملة في المحيط الهندي ضد البرتغاليين، فلم ينجح في فتح هرمز، فأُعدم وهو في الثمانين تقريباً.</a:t>
            </a:r>
          </a:p>
          <a:p>
            <a:pPr algn="r" rtl="1"/>
            <a:r>
              <a:rPr lang="ar-SA" sz="1200" b="1" dirty="0">
                <a:latin typeface="Arial"/>
                <a:cs typeface="Arial"/>
              </a:rPr>
              <a:t>مطراقجي نصوح (ت نحو 971هـ)</a:t>
            </a:r>
          </a:p>
          <a:p>
            <a:pPr algn="r" rtl="1"/>
            <a:r>
              <a:rPr lang="ar-SA" sz="1200" dirty="0">
                <a:latin typeface="Arial"/>
                <a:cs typeface="Arial"/>
              </a:rPr>
              <a:t>رياضي ومؤرخ ورسام. رافق سليمان القانوني في حملاته، ورسم المدن التي مرّ بها بدقة مدهشة، كأنها صور من الجو: إسطنبول وبغداد وتبريز وحلب. فصارت رسومه وثائق تاريخية لشكل هذه المدن في القرن السادس عشر.</a:t>
            </a:r>
          </a:p>
          <a:p>
            <a:pPr algn="r" rtl="1"/>
            <a:r>
              <a:rPr lang="ar-SA" sz="1200" b="1" dirty="0">
                <a:latin typeface="Arial"/>
                <a:cs typeface="Arial"/>
              </a:rPr>
              <a:t>٤. تقي الدين: المرصد الذي هُدم</a:t>
            </a:r>
          </a:p>
          <a:p>
            <a:pPr algn="r" rtl="1"/>
            <a:r>
              <a:rPr lang="ar-SA" sz="1200" b="1" dirty="0">
                <a:latin typeface="Arial"/>
                <a:cs typeface="Arial"/>
              </a:rPr>
              <a:t>الرجل</a:t>
            </a:r>
          </a:p>
          <a:p>
            <a:pPr algn="r" rtl="1"/>
            <a:r>
              <a:rPr lang="ar-SA" sz="1200" dirty="0">
                <a:latin typeface="Arial"/>
                <a:cs typeface="Arial"/>
              </a:rPr>
              <a:t>وُلد تقي الدين الراصد (927–993هـ) في دمشق، ودرس في القاهرة. وصار كبير الفلكيين في الدولة العثمانية سنة 1571م.</a:t>
            </a:r>
          </a:p>
          <a:p>
            <a:pPr algn="r" rtl="1"/>
            <a:r>
              <a:rPr lang="ar-SA" sz="1200" b="1" dirty="0">
                <a:latin typeface="Arial"/>
                <a:cs typeface="Arial"/>
              </a:rPr>
              <a:t>المرصد</a:t>
            </a:r>
          </a:p>
          <a:p>
            <a:pPr algn="r" rtl="1"/>
            <a:r>
              <a:rPr lang="ar-SA" sz="1200" dirty="0">
                <a:latin typeface="Arial"/>
                <a:cs typeface="Arial"/>
              </a:rPr>
              <a:t>أقنع السلطان مراد الثالث ببناء مرصد ضخم في إسطنبول، فاكتمل سنة 1577م. وفي العام نفسه تقريباً، كان الفلكي الدنماركي تيخو براهي يبني مرصده في الدنمارك. مرصدان متشابهان، بأدوات متشابهة، في اللحظة نفسها.</a:t>
            </a:r>
          </a:p>
          <a:p>
            <a:pPr algn="r" rtl="1"/>
            <a:r>
              <a:rPr lang="ar-SA" sz="1200" dirty="0">
                <a:latin typeface="Arial"/>
                <a:cs typeface="Arial"/>
              </a:rPr>
              <a:t>وصنع تقي الدين ساعات ميكانيكية دقيقة، واستعملها في الرصد، وكان من أوائل من قاسوا الوقت بالثواني في علم الفلك. وكتب قبل ذلك كتاباً وصف فيه آلة لتدوير سيخ الشواء تعمل بقوة البخار.</a:t>
            </a:r>
          </a:p>
          <a:p>
            <a:pPr algn="r" rtl="1"/>
            <a:r>
              <a:rPr lang="ar-SA" sz="1200" b="1" dirty="0">
                <a:latin typeface="Arial"/>
                <a:cs typeface="Arial"/>
              </a:rPr>
              <a:t>النهاية</a:t>
            </a:r>
          </a:p>
          <a:p>
            <a:pPr algn="r" rtl="1"/>
            <a:r>
              <a:rPr lang="ar-SA" sz="1200" dirty="0">
                <a:latin typeface="Arial"/>
                <a:cs typeface="Arial"/>
              </a:rPr>
              <a:t>سنة 1577م ظهر مذنّب في السماء، فتنبأ تقي الدين بانتصارات للدولة. لكن ما جاء بعده كان الطاعون، وهزائم أمام الصفويين، وموت شخصيات كبيرة. فأقنع شيخ الإسلام وأعداء آخرون السلطان بأن التطفل على أسرار السماء جلب الشؤم. فأمر السلطان بهدم المرصد سنة 1580م، بعد ثلاث سنوات فقط من اكتماله، فهُدم حتى أساسه.</a:t>
            </a:r>
          </a:p>
          <a:p>
            <a:pPr algn="r" rtl="1"/>
            <a:r>
              <a:rPr lang="ar-SA" sz="1200" b="1" dirty="0">
                <a:latin typeface="Arial"/>
                <a:cs typeface="Arial"/>
              </a:rPr>
              <a:t>الفرق</a:t>
            </a:r>
          </a:p>
          <a:p>
            <a:pPr algn="r" rtl="1"/>
            <a:r>
              <a:rPr lang="ar-SA" sz="1200" dirty="0">
                <a:latin typeface="Arial"/>
                <a:cs typeface="Arial"/>
              </a:rPr>
              <a:t>أما مرصد تيخو براهي، فاستمر. وانتقلت أرصاده الدقيقة إلى مساعده كبلر، الذي اكتشف منها قوانين حركة الكواكب. ثم جاء غاليليو، ثم نيوتن.</a:t>
            </a:r>
          </a:p>
          <a:p>
            <a:pPr algn="r" rtl="1"/>
            <a:r>
              <a:rPr lang="ar-SA" sz="1200" dirty="0">
                <a:latin typeface="Arial"/>
                <a:cs typeface="Arial"/>
              </a:rPr>
              <a:t>وتلخّص هذه القصة الفرق بين العالمين: في الشرق، كان العلم يعتمد على رضا حاكم واحد، فإن غضب أو مات، انتهى المشروع. وفي أوروبا، صار للعلم مؤسسات وجامعات ومطابع ودول متنافسة، فإن أغلق ملكٌ الباب، انتقل العالم إلى بلد آخر.</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٥. القرن السابع عشر: أصوات تحذّر</a:t>
            </a:r>
          </a:p>
          <a:p>
            <a:pPr algn="r" rtl="1"/>
            <a:r>
              <a:rPr lang="ar-SA" sz="1200" b="1" dirty="0">
                <a:latin typeface="Arial"/>
                <a:cs typeface="Arial"/>
              </a:rPr>
              <a:t>كاتب جلبي (1017–1067هـ): الموظف الموسوعي</a:t>
            </a:r>
          </a:p>
          <a:p>
            <a:pPr algn="r" rtl="1"/>
            <a:r>
              <a:rPr lang="ar-SA" sz="1200" dirty="0">
                <a:latin typeface="Arial"/>
                <a:cs typeface="Arial"/>
              </a:rPr>
              <a:t>كان موظفاً في ديوان الجيش، رافق الحملات العسكرية، وأنفق ميراثه كله على الكتب.</a:t>
            </a:r>
          </a:p>
          <a:p>
            <a:pPr algn="r" rtl="1"/>
            <a:r>
              <a:rPr lang="ar-SA" sz="1200" dirty="0">
                <a:latin typeface="Arial"/>
                <a:cs typeface="Arial"/>
              </a:rPr>
              <a:t>• ألّف "كشف الظنون عن أسامي الكتب والفنون"، فهرساً لنحو خمسة عشر ألف كتاب ونحو ثلاثمئة علم. وما زال حتى اليوم مرجعاً لا غنى عنه في معرفة التراث الإسلامي.</a:t>
            </a:r>
          </a:p>
          <a:p>
            <a:pPr algn="r" rtl="1"/>
            <a:r>
              <a:rPr lang="ar-SA" sz="1200" dirty="0">
                <a:latin typeface="Arial"/>
                <a:cs typeface="Arial"/>
              </a:rPr>
              <a:t>• كتب "جهان نما" في الجغرافيا، واستعمل فيه أطالس أوروبية حديثة، مثل أطلس ميركاتور، ليعرّف العثمانيين بالاكتشافات الجغرافية الجديدة.</a:t>
            </a:r>
          </a:p>
          <a:p>
            <a:pPr algn="r" rtl="1"/>
            <a:r>
              <a:rPr lang="ar-SA" sz="1200" dirty="0">
                <a:latin typeface="Arial"/>
                <a:cs typeface="Arial"/>
              </a:rPr>
              <a:t>• كتب "ميزان الحق في اختيار الأحق"، يناقش فيه الخلافات الدينية في عصره بهدوء، ويدعو إلى الاعتدال.</a:t>
            </a:r>
          </a:p>
          <a:p>
            <a:pPr algn="r" rtl="1"/>
            <a:r>
              <a:rPr lang="ar-SA" sz="1200" dirty="0">
                <a:latin typeface="Arial"/>
                <a:cs typeface="Arial"/>
              </a:rPr>
              <a:t>وكان أول من دقّ جرس الخطر بوضوح. فقد شكا من أن المدارس العثمانية تركت الرياضيات والفلسفة والفلك، وصارت تكتفي بالفقه وشروح الكتب القديمة، وحذّر من أن ذلك سيُضعف الدولة.</a:t>
            </a:r>
          </a:p>
          <a:p>
            <a:pPr algn="r" rtl="1"/>
            <a:r>
              <a:rPr lang="ar-SA" sz="1200" b="1" dirty="0">
                <a:latin typeface="Arial"/>
                <a:cs typeface="Arial"/>
              </a:rPr>
              <a:t>أوليا جلبي (1020–نحو 1095هـ): الرحالة العثماني</a:t>
            </a:r>
          </a:p>
          <a:p>
            <a:pPr algn="r" rtl="1"/>
            <a:r>
              <a:rPr lang="ar-SA" sz="1200" dirty="0">
                <a:latin typeface="Arial"/>
                <a:cs typeface="Arial"/>
              </a:rPr>
              <a:t>قضى نحو أربعين سنة يسافر في أرجاء الدولة العثمانية وخارجها، من فيينا إلى مصر والسودان. وكتب "سياحتنامه" في عشرة مجلدات، يصف فيها المدن والعادات واللهجات والطعام والأسواق. وهو ممتع جداً، لكنه يبالغ أحياناً ويخلط الحقيقة بالخيال.</a:t>
            </a:r>
          </a:p>
          <a:p>
            <a:pPr algn="r" rtl="1"/>
            <a:r>
              <a:rPr lang="ar-SA" sz="1200" b="1" dirty="0">
                <a:latin typeface="Arial"/>
                <a:cs typeface="Arial"/>
              </a:rPr>
              <a:t>إبراهيم متفرقة (نحو 1085–1158هـ): المطبعة أخيراً</a:t>
            </a:r>
          </a:p>
          <a:p>
            <a:pPr algn="r" rtl="1"/>
            <a:r>
              <a:rPr lang="ar-SA" sz="1200" dirty="0">
                <a:latin typeface="Arial"/>
                <a:cs typeface="Arial"/>
              </a:rPr>
              <a:t>أصله مجري، من مدينة كلوج في رومانيا اليوم. أُسر في شبابه، فاعتنق الإسلام، وصار موظفاً في الدولة.</a:t>
            </a:r>
          </a:p>
          <a:p>
            <a:pPr algn="r" rtl="1"/>
            <a:r>
              <a:rPr lang="ar-SA" sz="1200" dirty="0">
                <a:latin typeface="Arial"/>
                <a:cs typeface="Arial"/>
              </a:rPr>
              <a:t>ورأى متفرقة أن تأخر الطباعة يُضعف الدولة. فقدّم رسالة إلى الصدر الأعظم يشرح فيها فوائدها. فحصل سنة 1727م على إذن السلطان وفتوى شيخ الإسلام، بشرط ألا يطبع القرآن ولا كتب الفقه والتفسير. فطبع سبعة عشر كتاباً في اللغة والتاريخ والجغرافيا، منها "جهان نما" لكاتب جلبي.</a:t>
            </a:r>
          </a:p>
          <a:p>
            <a:pPr algn="r" rtl="1"/>
            <a:r>
              <a:rPr lang="ar-SA" sz="1200" b="1" dirty="0">
                <a:latin typeface="Arial"/>
                <a:cs typeface="Arial"/>
              </a:rPr>
              <a:t>لماذا تأخرت الطباعة نحو ثلاثة قرون؟</a:t>
            </a:r>
          </a:p>
          <a:p>
            <a:pPr algn="r" rtl="1"/>
            <a:r>
              <a:rPr lang="ar-SA" sz="1200" dirty="0">
                <a:latin typeface="Arial"/>
                <a:cs typeface="Arial"/>
              </a:rPr>
              <a:t>يختلف المؤرخون في الأسباب، لكن أهمها:</a:t>
            </a:r>
          </a:p>
          <a:p>
            <a:pPr algn="r" rtl="1"/>
            <a:r>
              <a:rPr lang="ar-SA" sz="1200" dirty="0">
                <a:latin typeface="Arial"/>
                <a:cs typeface="Arial"/>
              </a:rPr>
              <a:t>• قداسة الخط العربي والمصحف المكتوب باليد، وخوف العلماء من أخطاء المطابع في النصوص الدينية.</a:t>
            </a:r>
          </a:p>
          <a:p>
            <a:pPr algn="r" rtl="1"/>
            <a:r>
              <a:rPr lang="ar-SA" sz="1200" dirty="0">
                <a:latin typeface="Arial"/>
                <a:cs typeface="Arial"/>
              </a:rPr>
              <a:t>• طائفة كبيرة من الخطاطين والنسّاخ، كانت تعيش من نسخ الكتب.</a:t>
            </a:r>
          </a:p>
          <a:p>
            <a:pPr algn="r" rtl="1"/>
            <a:r>
              <a:rPr lang="ar-SA" sz="1200" dirty="0">
                <a:latin typeface="Arial"/>
                <a:cs typeface="Arial"/>
              </a:rPr>
              <a:t>• صعوبة تقنية حقيقية: الحروف العربية متصلة وتتغير أشكالها حسب موقعها في الكلمة، فتحتاج مئات القوالب بدل بضع عشرات في اللاتينية.</a:t>
            </a:r>
          </a:p>
          <a:p>
            <a:pPr algn="r" rtl="1"/>
            <a:r>
              <a:rPr lang="ar-SA" sz="1200" dirty="0">
                <a:latin typeface="Arial"/>
                <a:cs typeface="Arial"/>
              </a:rPr>
              <a:t>وكانت هناك مطابع في إسطنبول قبل ذلك بقرنين، لكنها لليهود والأرمن واليونانيين، يطبعون بلغاتهم.</a:t>
            </a:r>
          </a:p>
          <a:p>
            <a:pPr algn="r" rtl="1"/>
            <a:r>
              <a:rPr lang="ar-SA" sz="1200" b="1" dirty="0">
                <a:latin typeface="Arial"/>
                <a:cs typeface="Arial"/>
              </a:rPr>
              <a:t>٦. المغرب العربي: علماء في زمن الأزمات</a:t>
            </a:r>
          </a:p>
          <a:p>
            <a:pPr algn="r" rtl="1"/>
            <a:r>
              <a:rPr lang="ar-SA" sz="1200" dirty="0">
                <a:latin typeface="Arial"/>
                <a:cs typeface="Arial"/>
              </a:rPr>
              <a:t>بين سقوط غرناطة، والاحتلال الإسباني والبرتغالي للسواحل، والحكم العثماني، أنجب المغرب العربي علماء كباراً:</a:t>
            </a:r>
          </a:p>
          <a:p>
            <a:pPr algn="r" rtl="1"/>
            <a:r>
              <a:rPr lang="ar-SA" sz="1200" dirty="0">
                <a:latin typeface="Arial"/>
                <a:cs typeface="Arial"/>
              </a:rPr>
              <a:t>• العالم — البلد — ما فعله</a:t>
            </a:r>
          </a:p>
          <a:p>
            <a:pPr algn="r" rtl="1"/>
            <a:r>
              <a:rPr lang="ar-SA" sz="1200" dirty="0">
                <a:latin typeface="Arial"/>
                <a:cs typeface="Arial"/>
              </a:rPr>
              <a:t>• محمد بن يوسف السنوسي (ت 895هـ) — تلمسان — كتب "أم البراهين" في العقيدة، فصار يُدرَّس في المغرب العربي وإفريقيا الغربية قروناً</a:t>
            </a:r>
          </a:p>
          <a:p>
            <a:pPr algn="r" rtl="1"/>
            <a:r>
              <a:rPr lang="ar-SA" sz="1200" dirty="0">
                <a:latin typeface="Arial"/>
                <a:cs typeface="Arial"/>
              </a:rPr>
              <a:t>• أحمد الونشريسي (ت 914هـ) — من جبال الونشريس في الجزائر، استقر في فاس — جمع في "المعيار المعرب" آلاف الفتاوى من إفريقية والأندلس والمغرب، فصار كنزاً لمعرفة الحياة اليومية في تلك البلاد</a:t>
            </a:r>
          </a:p>
          <a:p>
            <a:pPr algn="r" rtl="1"/>
            <a:r>
              <a:rPr lang="ar-SA" sz="1200" dirty="0">
                <a:latin typeface="Arial"/>
                <a:cs typeface="Arial"/>
              </a:rPr>
              <a:t>• عبد الرحمن الأخضري (ت نحو 983هـ) — قرب بسكرة في الجزائر — نظم المنطق في "السلم المرونق"، وكتب "مختصر الأخضري" في الفقه، الذي حفظه الأطفال في كل المغرب العربي</a:t>
            </a:r>
          </a:p>
          <a:p>
            <a:pPr algn="r" rtl="1"/>
            <a:r>
              <a:rPr lang="ar-SA" sz="1200" dirty="0">
                <a:latin typeface="Arial"/>
                <a:cs typeface="Arial"/>
              </a:rPr>
              <a:t>• أحمد بابا التنبكتي (963–1036هـ) — تنبكت في مالي — عالم كبير في مدينة كانت عاصمة علمية. ولما غزا السعديون مدينته، نُفي إلى مراكش، وضاعت مكتبته التي كانت تضم نحو 1600 مجلد</a:t>
            </a:r>
          </a:p>
          <a:p>
            <a:pPr algn="r" rtl="1"/>
            <a:r>
              <a:rPr lang="ar-SA" sz="1200" dirty="0">
                <a:latin typeface="Arial"/>
                <a:cs typeface="Arial"/>
              </a:rPr>
              <a:t>• أحمد المقّري (986–1041هـ) — تلمسان — كتب في القاهرة "نفح الطيب من غصن الأندلس الرطيب"، أعظم كتاب في تاريخ الأندلس وأدبها، وجعل محوره سيرة لسان الدين بن الخطيب</a:t>
            </a:r>
          </a:p>
          <a:p>
            <a:pPr algn="r" rtl="1"/>
            <a:r>
              <a:rPr lang="ar-SA" sz="1200" dirty="0">
                <a:latin typeface="Arial"/>
                <a:cs typeface="Arial"/>
              </a:rPr>
              <a:t>• الحسن اليوسي (1040–1102هـ) — المغرب — كتب "المحاضرات"، ورسالة نصيحة شجاعة إلى السلطان المولى إسماعيل، ينتقد فيها ظلم عمّاله</a:t>
            </a:r>
          </a:p>
          <a:p>
            <a:pPr algn="r" rtl="1"/>
            <a:r>
              <a:rPr lang="ar-SA" sz="1200" b="1" dirty="0">
                <a:latin typeface="Arial"/>
                <a:cs typeface="Arial"/>
              </a:rPr>
              <a:t>الحسن الوزان: "ليون الإفريقي"</a:t>
            </a:r>
          </a:p>
          <a:p>
            <a:pPr algn="r" rtl="1"/>
            <a:r>
              <a:rPr lang="ar-SA" sz="1200" dirty="0">
                <a:latin typeface="Arial"/>
                <a:cs typeface="Arial"/>
              </a:rPr>
              <a:t>وُلد في غرناطة قبيل سقوطها، ونشأ في فاس، وصار سفيراً لسلطانها. ثم أسره قراصنة مسيحيون في البحر سنة 1518م، وقُدّم هدية إلى البابا ليون العاشر في روما. فعمّده البابا وسمّاه باسمه.</a:t>
            </a:r>
          </a:p>
          <a:p>
            <a:pPr algn="r" rtl="1"/>
            <a:r>
              <a:rPr lang="ar-SA" sz="1200" dirty="0">
                <a:latin typeface="Arial"/>
                <a:cs typeface="Arial"/>
              </a:rPr>
              <a:t>وفي إيطاليا كتب "وصف إفريقيا"، فصار طوال قرون المصدر الأول للأوروبيين عن شمال إفريقيا وبلاد السودان. ويرجّح المؤرخون أنه عاد في آخر حياته إلى تونس.</a:t>
            </a:r>
          </a:p>
          <a:p>
            <a:pPr algn="r" rtl="1"/>
            <a:r>
              <a:rPr lang="ar-SA" sz="1200" b="1" dirty="0">
                <a:latin typeface="Arial"/>
                <a:cs typeface="Arial"/>
              </a:rPr>
              <a:t>٧. في الشرق: إيران والهند</a:t>
            </a:r>
          </a:p>
          <a:p>
            <a:pPr algn="r" rtl="1"/>
            <a:r>
              <a:rPr lang="ar-SA" sz="1200" dirty="0">
                <a:latin typeface="Arial"/>
                <a:cs typeface="Arial"/>
              </a:rPr>
              <a:t>• العالم — البلد — ما فعله</a:t>
            </a:r>
          </a:p>
          <a:p>
            <a:pPr algn="r" rtl="1"/>
            <a:r>
              <a:rPr lang="ar-SA" sz="1200" dirty="0">
                <a:latin typeface="Arial"/>
                <a:cs typeface="Arial"/>
              </a:rPr>
              <a:t>• بهاء الدين العاملي (953–1030هـ) — إيران الصفوية — عالم موسوعي في الرياضيات والفلك والعمارة، وشارك في تصميم مباني أصفهان، وكتب "خلاصة الحساب"</a:t>
            </a:r>
          </a:p>
          <a:p>
            <a:pPr algn="r" rtl="1"/>
            <a:r>
              <a:rPr lang="ar-SA" sz="1200" dirty="0">
                <a:latin typeface="Arial"/>
                <a:cs typeface="Arial"/>
              </a:rPr>
              <a:t>• ملا صدرا (979–1050هـ) — إيران الصفوية — آخر الفلاسفة الكبار في الإسلام، جمع بين الفلسفة والتصوف والكلام في "الأسفار الأربعة"</a:t>
            </a:r>
          </a:p>
          <a:p>
            <a:pPr algn="r" rtl="1"/>
            <a:r>
              <a:rPr lang="ar-SA" sz="1200" dirty="0">
                <a:latin typeface="Arial"/>
                <a:cs typeface="Arial"/>
              </a:rPr>
              <a:t>• شاه ولي الله الدهلوي (1114–1176هـ) — الهند — كتب "حجة الله البالغة" عن أسرار الشريعة ومقاصدها، وترجم القرآن إلى الفارسية ليفهمه عامة الناس. ويعدّه كثيرون رائد الإصلاح في الهند</a:t>
            </a:r>
          </a:p>
          <a:p>
            <a:pPr algn="r" rtl="1"/>
            <a:r>
              <a:rPr lang="ar-SA" sz="1200" dirty="0">
                <a:latin typeface="Arial"/>
                <a:cs typeface="Arial"/>
              </a:rPr>
              <a:t>• مرتضى الزبيدي (1145–1205هـ) — وُلد في الهند، عاش في القاهرة — كتب "تاج العروس"، أضخم معجم عربي على الإطلاق، شرحاً للقاموس المحيط</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٨. لماذا تراجع العلم نسبياً؟</a:t>
            </a:r>
          </a:p>
          <a:p>
            <a:pPr algn="r" rtl="1"/>
            <a:r>
              <a:rPr lang="ar-SA" sz="1200" dirty="0">
                <a:latin typeface="Arial"/>
                <a:cs typeface="Arial"/>
              </a:rPr>
              <a:t>ليس هناك سبب واحد، ويرفض المؤرخون اليوم التفسيرات البسيطة، مثل القول إن العلم "مات" بعد الغزالي، أو إن الإسلام نفسه يعادي العلم. فقد رأيت بنفسك أن العلماء المسلمين ظلوا يبدعون قروناً بعد الغزالي. لكن هناك عوامل اجتمعت:</a:t>
            </a:r>
          </a:p>
          <a:p>
            <a:pPr algn="r" rtl="1"/>
            <a:r>
              <a:rPr lang="ar-SA" sz="1200" dirty="0">
                <a:latin typeface="Arial"/>
                <a:cs typeface="Arial"/>
              </a:rPr>
              <a:t>• العامل — الشرح</a:t>
            </a:r>
          </a:p>
          <a:p>
            <a:pPr algn="r" rtl="1"/>
            <a:r>
              <a:rPr lang="ar-SA" sz="1200" dirty="0">
                <a:latin typeface="Arial"/>
                <a:cs typeface="Arial"/>
              </a:rPr>
              <a:t>• عصر الشروح والحواشي — صار كثير من العلماء يكتبون شرحاً على كتاب قديم، ثم حاشية على الشرح، ثم تعليقاً على الحاشية، بدل إنتاج معرفة جديدة</a:t>
            </a:r>
          </a:p>
          <a:p>
            <a:pPr algn="r" rtl="1"/>
            <a:r>
              <a:rPr lang="ar-SA" sz="1200" dirty="0">
                <a:latin typeface="Arial"/>
                <a:cs typeface="Arial"/>
              </a:rPr>
              <a:t>• إهمال العلوم العقلية — تراجعت الرياضيات والفلك والفلسفة في المدارس الدينية، كما شكا كاتب جلبي</a:t>
            </a:r>
          </a:p>
          <a:p>
            <a:pPr algn="r" rtl="1"/>
            <a:r>
              <a:rPr lang="ar-SA" sz="1200" dirty="0">
                <a:latin typeface="Arial"/>
                <a:cs typeface="Arial"/>
              </a:rPr>
              <a:t>• العلم المرتبط برضا الحاكم — مرصد ألغ بك انتهى بقتله، ومرصد تقي الدين بقرار سلطان. أما أوروبا فكان فيها جامعات ومؤسسات مستقلة نسبياً</a:t>
            </a:r>
          </a:p>
          <a:p>
            <a:pPr algn="r" rtl="1"/>
            <a:r>
              <a:rPr lang="ar-SA" sz="1200" dirty="0">
                <a:latin typeface="Arial"/>
                <a:cs typeface="Arial"/>
              </a:rPr>
              <a:t>• تأخر الطباعة — الكتاب الأوروبي صار رخيصاً ينتشر بالآلاف، والكتاب الشرقي ظل مخطوطاً غالياً</a:t>
            </a:r>
          </a:p>
          <a:p>
            <a:pPr algn="r" rtl="1"/>
            <a:r>
              <a:rPr lang="ar-SA" sz="1200" dirty="0">
                <a:latin typeface="Arial"/>
                <a:cs typeface="Arial"/>
              </a:rPr>
              <a:t>• تحوّل التجارة — ذهبت ثروات الأمريكتين وطرق التجارة البحرية إلى أوروبا، والمال هو ما يموّل العلم</a:t>
            </a:r>
          </a:p>
          <a:p>
            <a:pPr algn="r" rtl="1"/>
            <a:r>
              <a:rPr lang="ar-SA" sz="1200" dirty="0">
                <a:latin typeface="Arial"/>
                <a:cs typeface="Arial"/>
              </a:rPr>
              <a:t>• المنافسة الأوروبية — دول أوروبية كثيرة متنافسة، كل منها يريد التفوق العلمي والعسكري، وهو ما يذكّرنا بالبلاطات المتنافسة في الفصل السادس</a:t>
            </a:r>
          </a:p>
          <a:p>
            <a:pPr algn="r" rtl="1"/>
            <a:r>
              <a:rPr lang="ar-SA" sz="1200" b="1" dirty="0">
                <a:latin typeface="Arial"/>
                <a:cs typeface="Arial"/>
              </a:rPr>
              <a:t>٩. الصدمة: الجبرتي ونابليون</a:t>
            </a:r>
          </a:p>
          <a:p>
            <a:pPr algn="r" rtl="1"/>
            <a:r>
              <a:rPr lang="ar-SA" sz="1200" dirty="0">
                <a:latin typeface="Arial"/>
                <a:cs typeface="Arial"/>
              </a:rPr>
              <a:t>سنة 1798م، جاء نابليون إلى مصر بجيش، ومعه أكثر من مئة وخمسين عالماً فرنسياً في كل التخصصات. فأسسوا في القاهرة "المجمع العلمي"، بمكتبة ومختبرات.</a:t>
            </a:r>
          </a:p>
          <a:p>
            <a:pPr algn="r" rtl="1"/>
            <a:r>
              <a:rPr lang="ar-SA" sz="1200" dirty="0">
                <a:latin typeface="Arial"/>
                <a:cs typeface="Arial"/>
              </a:rPr>
              <a:t>وكان المؤرخ المصري عبد الرحمن الجبرتي (1167–1240هـ) شاهداً على كل ذلك، وكتبه في تاريخه "عجائب الآثار". فزار مختبر العلماء الفرنسيين، فرأى تجارب كيميائية: سائلان يُخلطان فيتغير لونهما، أو يشتعلان، أو يحدثان صوتاً كالانفجار. ورأى الآلات الكهربائية والمكتبة التي تضم كتباً عن الإسلام والعرب، فدُهش. وكتب ما معناه أنه رأى عندهم أشياء لا تستوعبها عقول أمثالنا.</a:t>
            </a:r>
          </a:p>
          <a:p>
            <a:pPr algn="r" rtl="1"/>
            <a:r>
              <a:rPr lang="ar-SA" sz="1200" dirty="0">
                <a:latin typeface="Arial"/>
                <a:cs typeface="Arial"/>
              </a:rPr>
              <a:t>وكانت تلك اللحظة صدمة لكل العالم الإسلامي. ومنها بدأ السؤال الكبير الذي سيشغل القرنين التاسع عشر والعشرين: لماذا تأخرنا؟ وكيف ننهض؟</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 قبل الصدمة: حركات الإحياء في القرن الثامن عشر</a:t>
            </a:r>
          </a:p>
          <a:p>
            <a:pPr algn="r" rtl="1"/>
            <a:r>
              <a:rPr lang="ar-SA" sz="1200" dirty="0">
                <a:latin typeface="Arial"/>
                <a:cs typeface="Arial"/>
              </a:rPr>
              <a:t>من الخطأ أن نظن أن العالم الإسلامي كان نائماً حتى أيقظه نابليون. ففي القرن الثامن عشر، قبل وصول الأوروبيين، ظهرت حركات إصلاح في أماكن متباعدة، دون أن يتصل بعضها ببعض أحياناً. وكانت كلها تقريباً تقول الشيء نفسه: لقد ابتعدنا عن الإسلام الأول، وعلينا أن نعود إليه.</a:t>
            </a:r>
          </a:p>
          <a:p>
            <a:pPr algn="r" rtl="1"/>
            <a:r>
              <a:rPr lang="ar-SA" sz="1200" b="1" dirty="0">
                <a:latin typeface="Arial"/>
                <a:cs typeface="Arial"/>
              </a:rPr>
              <a:t>محمد بن عبد الوهاب (1115–1206هـ)</a:t>
            </a:r>
          </a:p>
          <a:p>
            <a:pPr algn="r" rtl="1"/>
            <a:r>
              <a:rPr lang="ar-SA" sz="1200" dirty="0">
                <a:latin typeface="Arial"/>
                <a:cs typeface="Arial"/>
              </a:rPr>
              <a:t>في نجد، دعا إلى التوحيد الخالص، وحارب التبرك بالقبور والأولياء، ورأى فيه شركاً. ثم تحالف سنة 1744م مع الأمير محمد بن سعود، فقامت الدولة السعودية الأولى، التي أسقطها جيش محمد علي سنة 1818م.</a:t>
            </a:r>
          </a:p>
          <a:p>
            <a:pPr algn="r" rtl="1"/>
            <a:r>
              <a:rPr lang="ar-SA" sz="1200" dirty="0">
                <a:latin typeface="Arial"/>
                <a:cs typeface="Arial"/>
              </a:rPr>
              <a:t>ويراه أنصاره مجدداً أعاد للتوحيد صفاءه. وانتقده علماء كثيرون في عصره وبعده، ومنهم أخوه سليمان الذي كتب رداً عليه، بسبب تكفير المخالفين واستعمال القوة ضدهم. وما زالت دعوته من أكثر الحركات تأثيراً وإثارة للجدل في العالم الإسلامي المعاصر.</a:t>
            </a:r>
          </a:p>
          <a:p>
            <a:pPr algn="r" rtl="1"/>
            <a:r>
              <a:rPr lang="ar-SA" sz="1200" b="1" dirty="0">
                <a:latin typeface="Arial"/>
                <a:cs typeface="Arial"/>
              </a:rPr>
              <a:t>الشوكاني (1173–1250هـ)</a:t>
            </a:r>
          </a:p>
          <a:p>
            <a:pPr algn="r" rtl="1"/>
            <a:r>
              <a:rPr lang="ar-SA" sz="1200" dirty="0">
                <a:latin typeface="Arial"/>
                <a:cs typeface="Arial"/>
              </a:rPr>
              <a:t>في اليمن، حارب التقليد الأعمى للمذاهب، ودعا إلى الاجتهاد والعودة إلى الأدلة مباشرة. وكتابه "نيل الأوطار" ما زال يُدرَّس في الحديث والفقه.</a:t>
            </a:r>
          </a:p>
          <a:p>
            <a:pPr algn="r" rtl="1"/>
            <a:r>
              <a:rPr lang="ar-SA" sz="1200" b="1" dirty="0">
                <a:latin typeface="Arial"/>
                <a:cs typeface="Arial"/>
              </a:rPr>
              <a:t>التصوف المتجدد: جزائريان غيّرا إفريقيا</a:t>
            </a:r>
          </a:p>
          <a:p>
            <a:pPr algn="r" rtl="1"/>
            <a:r>
              <a:rPr lang="ar-SA" sz="1200" dirty="0">
                <a:latin typeface="Arial"/>
                <a:cs typeface="Arial"/>
              </a:rPr>
              <a:t>• أحمد التجاني (1150–1230هـ): وُلد في عين ماضي قرب الأغواط في الجزائر، وأسس الطريقة التجانية في فاس. وانتشرت بعده في إفريقيا الغربية، في السنغال ونيجيريا ومالي وغيرها، فصار أتباعها اليوم بعشرات الملايين.</a:t>
            </a:r>
          </a:p>
          <a:p>
            <a:pPr algn="r" rtl="1"/>
            <a:r>
              <a:rPr lang="ar-SA" sz="1200" dirty="0">
                <a:latin typeface="Arial"/>
                <a:cs typeface="Arial"/>
              </a:rPr>
              <a:t>• محمد بن علي السنوسي (1202–1276هـ): وُلد قرب مستغانم في الجزائر، وأسس الطريقة السنوسية، التي استقرت في ليبيا. فبنت شبكة من الزوايا في الصحراء، كانت مدارس ومراكز تجارة وملاجئ في آن واحد. ومن هذه الحركة خرج لاحقاً عمر المختار.</a:t>
            </a:r>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١. قبل الصدمة: حركات الإحياء في القرن الثامن عشر</a:t>
            </a:r>
          </a:p>
          <a:p>
            <a:pPr algn="r" rtl="1"/>
            <a:r>
              <a:rPr lang="ar-SA" sz="1200" dirty="0">
                <a:latin typeface="Arial"/>
                <a:cs typeface="Arial"/>
              </a:rPr>
              <a:t>من الخطأ أن نظن أن العالم الإسلامي كان نائماً حتى أيقظه نابليون. ففي القرن الثامن عشر، قبل وصول الأوروبيين، ظهرت حركات إصلاح في أماكن متباعدة، دون أن يتصل بعضها ببعض أحياناً. وكانت كلها تقريباً تقول الشيء نفسه: لقد ابتعدنا عن الإسلام الأول، وعلينا أن نعود إليه.</a:t>
            </a:r>
          </a:p>
          <a:p>
            <a:pPr algn="r" rtl="1"/>
            <a:r>
              <a:rPr lang="ar-SA" sz="1200" b="1" dirty="0">
                <a:latin typeface="Arial"/>
                <a:cs typeface="Arial"/>
              </a:rPr>
              <a:t>محمد بن عبد الوهاب (1115–1206هـ)</a:t>
            </a:r>
          </a:p>
          <a:p>
            <a:pPr algn="r" rtl="1"/>
            <a:r>
              <a:rPr lang="ar-SA" sz="1200" dirty="0">
                <a:latin typeface="Arial"/>
                <a:cs typeface="Arial"/>
              </a:rPr>
              <a:t>في نجد، دعا إلى التوحيد الخالص، وحارب التبرك بالقبور والأولياء، ورأى فيه شركاً. ثم تحالف سنة 1744م مع الأمير محمد بن سعود، فقامت الدولة السعودية الأولى، التي أسقطها جيش محمد علي سنة 1818م.</a:t>
            </a:r>
          </a:p>
          <a:p>
            <a:pPr algn="r" rtl="1"/>
            <a:r>
              <a:rPr lang="ar-SA" sz="1200" dirty="0">
                <a:latin typeface="Arial"/>
                <a:cs typeface="Arial"/>
              </a:rPr>
              <a:t>ويراه أنصاره مجدداً أعاد للتوحيد صفاءه. وانتقده علماء كثيرون في عصره وبعده، ومنهم أخوه سليمان الذي كتب رداً عليه، بسبب تكفير المخالفين واستعمال القوة ضدهم. وما زالت دعوته من أكثر الحركات تأثيراً وإثارة للجدل في العالم الإسلامي المعاصر.</a:t>
            </a:r>
          </a:p>
          <a:p>
            <a:pPr algn="r" rtl="1"/>
            <a:r>
              <a:rPr lang="ar-SA" sz="1200" b="1" dirty="0">
                <a:latin typeface="Arial"/>
                <a:cs typeface="Arial"/>
              </a:rPr>
              <a:t>الشوكاني (1173–1250هـ)</a:t>
            </a:r>
          </a:p>
          <a:p>
            <a:pPr algn="r" rtl="1"/>
            <a:r>
              <a:rPr lang="ar-SA" sz="1200" dirty="0">
                <a:latin typeface="Arial"/>
                <a:cs typeface="Arial"/>
              </a:rPr>
              <a:t>في اليمن، حارب التقليد الأعمى للمذاهب، ودعا إلى الاجتهاد والعودة إلى الأدلة مباشرة. وكتابه "نيل الأوطار" ما زال يُدرَّس في الحديث والفقه.</a:t>
            </a:r>
          </a:p>
          <a:p>
            <a:pPr algn="r" rtl="1"/>
            <a:r>
              <a:rPr lang="ar-SA" sz="1200" b="1" dirty="0">
                <a:latin typeface="Arial"/>
                <a:cs typeface="Arial"/>
              </a:rPr>
              <a:t>التصوف المتجدد: جزائريان غيّرا إفريقيا</a:t>
            </a:r>
          </a:p>
          <a:p>
            <a:pPr algn="r" rtl="1"/>
            <a:r>
              <a:rPr lang="ar-SA" sz="1200" dirty="0">
                <a:latin typeface="Arial"/>
                <a:cs typeface="Arial"/>
              </a:rPr>
              <a:t>• أحمد التجاني (1150–1230هـ): وُلد في عين ماضي قرب الأغواط في الجزائر، وأسس الطريقة التجانية في فاس. وانتشرت بعده في إفريقيا الغربية، في السنغال ونيجيريا ومالي وغيرها، فصار أتباعها اليوم بعشرات الملايين.</a:t>
            </a:r>
          </a:p>
          <a:p>
            <a:pPr algn="r" rtl="1"/>
            <a:r>
              <a:rPr lang="ar-SA" sz="1200" dirty="0">
                <a:latin typeface="Arial"/>
                <a:cs typeface="Arial"/>
              </a:rPr>
              <a:t>• محمد بن علي السنوسي (1202–1276هـ): وُلد قرب مستغانم في الجزائر، وأسس الطريقة السنوسية، التي استقرت في ليبيا. فبنت شبكة من الزوايا في الصحراء، كانت مدارس ومراكز تجارة وملاجئ في آن واحد. ومن هذه الحركة خرج لاحقاً عمر المختار.</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٢. مصر: التحديث من فوق</a:t>
            </a:r>
          </a:p>
          <a:p>
            <a:pPr algn="r" rtl="1"/>
            <a:r>
              <a:rPr lang="ar-SA" sz="1200" b="1" dirty="0">
                <a:latin typeface="Arial"/>
                <a:cs typeface="Arial"/>
              </a:rPr>
              <a:t>محمد علي وبعثاته</a:t>
            </a:r>
          </a:p>
          <a:p>
            <a:pPr algn="r" rtl="1"/>
            <a:r>
              <a:rPr lang="ar-SA" sz="1200" dirty="0">
                <a:latin typeface="Arial"/>
                <a:cs typeface="Arial"/>
              </a:rPr>
              <a:t>بعد صدمة نابليون، أراد محمد علي باشا أن يبني دولة قوية على النمط الأوروبي. فأرسل البعثات العلمية إلى فرنسا وإيطاليا، وأسس مطبعة بولاق سنة 1820م، ومدرسة للطب سنة 1827م، ومدارس للهندسة والزراعة والترجمة.</a:t>
            </a:r>
          </a:p>
          <a:p>
            <a:pPr algn="r" rtl="1"/>
            <a:r>
              <a:rPr lang="ar-SA" sz="1200" dirty="0">
                <a:latin typeface="Arial"/>
                <a:cs typeface="Arial"/>
              </a:rPr>
              <a:t>وكان هدفه الأول عسكرياً واقتصادياً، لا ثقافياً: يريد جيشاً حديثاً ومصانع. لكن البعثات جاءت بشيء لم يكن في حسابه: أفكار جديدة.</a:t>
            </a:r>
          </a:p>
          <a:p>
            <a:pPr algn="r" rtl="1"/>
            <a:r>
              <a:rPr lang="ar-SA" sz="1200" b="1" dirty="0">
                <a:latin typeface="Arial"/>
                <a:cs typeface="Arial"/>
              </a:rPr>
              <a:t>حسن العطار: الشيخ الذي فهم الصدمة</a:t>
            </a:r>
          </a:p>
          <a:p>
            <a:pPr algn="r" rtl="1"/>
            <a:r>
              <a:rPr lang="ar-SA" sz="1200" dirty="0">
                <a:latin typeface="Arial"/>
                <a:cs typeface="Arial"/>
              </a:rPr>
              <a:t>كان شيخاً أزهرياً التقى بالعلماء الفرنسيين أثناء الحملة. ثم صار شيخ الأزهر، وقال ما معناه: إن أحوال بلادنا لا بد أن تتغير، وأن تتجدد فيها علوم ليست فيها. ورشّح تلميذه الشاب رفاعة الطهطاوي ليرافق أكبر بعثة إلى باريس.</a:t>
            </a:r>
          </a:p>
          <a:p>
            <a:pPr algn="r" rtl="1"/>
            <a:r>
              <a:rPr lang="ar-SA" sz="1200" b="1" dirty="0">
                <a:latin typeface="Arial"/>
                <a:cs typeface="Arial"/>
              </a:rPr>
              <a:t>رفاعة الطهطاوي (1801–1873م): رائد النهضة</a:t>
            </a:r>
          </a:p>
          <a:p>
            <a:pPr algn="r" rtl="1"/>
            <a:r>
              <a:rPr lang="ar-SA" sz="1200" dirty="0">
                <a:latin typeface="Arial"/>
                <a:cs typeface="Arial"/>
              </a:rPr>
              <a:t>ذهب إلى باريس سنة 1826م مع البعثة، لا طالباً، بل إماماً يؤم الطلاب في الصلاة ويرشدهم دينياً. لكنه تعلّم الفرنسية بنفسه بجهد هائل، وقرأ كتب فلاسفة فرنسا وعلمائها، وبقي خمس سنوات. وشهد ثورة يوليو 1830م في باريس.</a:t>
            </a:r>
          </a:p>
          <a:p>
            <a:pPr algn="r" rtl="1"/>
            <a:r>
              <a:rPr lang="ar-SA" sz="1200" dirty="0">
                <a:latin typeface="Arial"/>
                <a:cs typeface="Arial"/>
              </a:rPr>
              <a:t>ولما عاد، كتب "تخليص الإبريز في تلخيص باريز"، يصف فيه المجتمع الفرنسي بعيون شيخ أزهري:</a:t>
            </a:r>
          </a:p>
          <a:p>
            <a:pPr algn="r" rtl="1"/>
            <a:r>
              <a:rPr lang="ar-SA" sz="1200" dirty="0">
                <a:latin typeface="Arial"/>
                <a:cs typeface="Arial"/>
              </a:rPr>
              <a:t>• ما أعجبه — ما تحفظ عليه</a:t>
            </a:r>
          </a:p>
          <a:p>
            <a:pPr algn="r" rtl="1"/>
            <a:r>
              <a:rPr lang="ar-SA" sz="1200" dirty="0">
                <a:latin typeface="Arial"/>
                <a:cs typeface="Arial"/>
              </a:rPr>
              <a:t>• حب الفرنسيين للعلم والقراءة، ونظافة مدنهم — بعض العادات الاجتماعية المخالفة لتقاليد المسلمين</a:t>
            </a:r>
          </a:p>
          <a:p>
            <a:pPr algn="r" rtl="1"/>
            <a:r>
              <a:rPr lang="ar-SA" sz="1200" dirty="0">
                <a:latin typeface="Arial"/>
                <a:cs typeface="Arial"/>
              </a:rPr>
              <a:t>• "الشرطة" الفرنسية، أي الدستور، وترجمه كاملاً وأُعجب بفكرة أن الحاكم يخضع للقانون — تقديم العقل على الوحي عند بعض فلاسفتهم</a:t>
            </a:r>
          </a:p>
          <a:p>
            <a:pPr algn="r" rtl="1"/>
            <a:r>
              <a:rPr lang="ar-SA" sz="1200" dirty="0">
                <a:latin typeface="Arial"/>
                <a:cs typeface="Arial"/>
              </a:rPr>
              <a:t>• العدل والمساواة أمام القانون</a:t>
            </a:r>
          </a:p>
          <a:p>
            <a:pPr algn="r" rtl="1"/>
            <a:r>
              <a:rPr lang="ar-SA" sz="1200" dirty="0">
                <a:latin typeface="Arial"/>
                <a:cs typeface="Arial"/>
              </a:rPr>
              <a:t>ثم أسس "مدرسة الألسن" لتعليم اللغات والترجمة، فترجم هو وتلاميذه مئات الكتب في الجغرافيا والتاريخ والقانون والعلوم. ونفاه الوالي عباس الأول إلى السودان أربع سنوات، ثم عاد. وكتب "المرشد الأمين للبنات والبنين"، ودعا فيه إلى تعليم البنات، وهي فكرة جريئة جداً في عصره.</a:t>
            </a:r>
          </a:p>
          <a:p>
            <a:pPr algn="r" rtl="1"/>
            <a:r>
              <a:rPr lang="ar-SA" sz="1200" b="1" dirty="0">
                <a:latin typeface="Arial"/>
                <a:cs typeface="Arial"/>
              </a:rPr>
              <a:t>علي مبارك (1823–1893م)</a:t>
            </a:r>
          </a:p>
          <a:p>
            <a:pPr algn="r" rtl="1"/>
            <a:r>
              <a:rPr lang="ar-SA" sz="1200" dirty="0">
                <a:latin typeface="Arial"/>
                <a:cs typeface="Arial"/>
              </a:rPr>
              <a:t>كان ابن فلاح فقير، فصار وزيراً للمعارف. فأسس "دار العلوم" سنة 1872م لتخريج معلمي العربية بمناهج حديثة، ونظّم التعليم في مصر، وكتب "الخطط التوفيقية"، مكملاً لخطط المقريزي.</a:t>
            </a:r>
          </a:p>
          <a:p>
            <a:pPr algn="r" rtl="1"/>
            <a:r>
              <a:rPr lang="ar-SA" sz="1200" b="1" dirty="0">
                <a:latin typeface="Arial"/>
                <a:cs typeface="Arial"/>
              </a:rPr>
              <a:t>٣. تونس: خير الدين</a:t>
            </a:r>
          </a:p>
          <a:p>
            <a:pPr algn="r" rtl="1"/>
            <a:r>
              <a:rPr lang="ar-SA" sz="1200" dirty="0">
                <a:latin typeface="Arial"/>
                <a:cs typeface="Arial"/>
              </a:rPr>
              <a:t>كان خير الدين (1820–1890م) مملوكاً شركسياً، بيع صغيراً في إسطنبول، وانتهى إلى قصر باي تونس. فتعلّم وصعد، حتى صار وزيراً أكبر لتونس، ثم صدراً أعظم للدولة العثمانية كلها.</a:t>
            </a:r>
          </a:p>
          <a:p>
            <a:pPr algn="r" rtl="1"/>
            <a:r>
              <a:rPr lang="ar-SA" sz="1200" dirty="0">
                <a:latin typeface="Arial"/>
                <a:cs typeface="Arial"/>
              </a:rPr>
              <a:t>كتب "أقوم المسالك في معرفة أحوال الممالك"، وفيه فكرته الأساسية: أوروبا لم تتقدم لأنها مسيحية، بل لأن عندها مؤسسات عادلة، وحكماً مقيداً بالقانون، وحرية. وهذه كلها، في رأيه، لا تتعارض مع الشريعة، بل تتفق مع مقاصدها. وأسس المدرسة الصادقية سنة 1875م، التي جمعت بين العلوم الدينية والحديثة واللغات الأجنبية.</a:t>
            </a:r>
          </a:p>
          <a:p>
            <a:pPr algn="r" rtl="1"/>
            <a:r>
              <a:rPr lang="ar-SA" sz="1200" dirty="0">
                <a:latin typeface="Arial"/>
                <a:cs typeface="Arial"/>
              </a:rPr>
              <a:t>وكانت تونس قد أصدرت سنة 1861م أول دستور في العالم العربي.</a:t>
            </a:r>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٤. الأمير عبد القادر: العالم المجاهد الصوفي</a:t>
            </a:r>
          </a:p>
          <a:p>
            <a:pPr algn="r" rtl="1"/>
            <a:r>
              <a:rPr lang="ar-SA" sz="1200" b="1" dirty="0">
                <a:latin typeface="Arial"/>
                <a:cs typeface="Arial"/>
              </a:rPr>
              <a:t>البداية</a:t>
            </a:r>
          </a:p>
          <a:p>
            <a:pPr algn="r" rtl="1"/>
            <a:r>
              <a:rPr lang="ar-SA" sz="1200" dirty="0">
                <a:latin typeface="Arial"/>
                <a:cs typeface="Arial"/>
              </a:rPr>
              <a:t>وُلد سنة 1808م في القيطنة قرب معسكر، في أسرة صوفية قادرية. ودرس في زاوية أبيه ثم في وهران، وحجّ مع أبيه شاباً، وزار بغداد ودمشق.</a:t>
            </a:r>
          </a:p>
          <a:p>
            <a:pPr algn="r" rtl="1"/>
            <a:r>
              <a:rPr lang="ar-SA" sz="1200" dirty="0">
                <a:latin typeface="Arial"/>
                <a:cs typeface="Arial"/>
              </a:rPr>
              <a:t>وحين احتلت فرنسا الجزائر سنة 1830م، اجتمعت القبائل حول أسرته. فبويع أميراً سنة 1832م تحت شجرة الدردارة قرب معسكر، وهو في الرابعة والعشرين.</a:t>
            </a:r>
          </a:p>
          <a:p>
            <a:pPr algn="r" rtl="1"/>
            <a:r>
              <a:rPr lang="ar-SA" sz="1200" b="1" dirty="0">
                <a:latin typeface="Arial"/>
                <a:cs typeface="Arial"/>
              </a:rPr>
              <a:t>الدولة</a:t>
            </a:r>
          </a:p>
          <a:p>
            <a:pPr algn="r" rtl="1"/>
            <a:r>
              <a:rPr lang="ar-SA" sz="1200" dirty="0">
                <a:latin typeface="Arial"/>
                <a:cs typeface="Arial"/>
              </a:rPr>
              <a:t>لم يكن مجرد قائد مقاومة، بل بنى دولة: وزارات، وجيشاً نظامياً، وعملة، ومصانع للسلاح، ومدارس، وعاصمة محصنة في تاقدمت قرب تيارت، وعاصمة متنقلة هي "الزمالة". وقاوم خمس عشرة سنة، ووقّع مع الفرنسيين معاهدتين اعترفوا فيهما بسلطته على جزء كبير من البلاد.</a:t>
            </a:r>
          </a:p>
          <a:p>
            <a:pPr algn="r" rtl="1"/>
            <a:r>
              <a:rPr lang="ar-SA" sz="1200" b="1" dirty="0">
                <a:latin typeface="Arial"/>
                <a:cs typeface="Arial"/>
              </a:rPr>
              <a:t>الأسر</a:t>
            </a:r>
          </a:p>
          <a:p>
            <a:pPr algn="r" rtl="1"/>
            <a:r>
              <a:rPr lang="ar-SA" sz="1200" dirty="0">
                <a:latin typeface="Arial"/>
                <a:cs typeface="Arial"/>
              </a:rPr>
              <a:t>في نهاية سنة 1847م، استسلم بعد أن وعده الفرنسيون بنفيه إلى الإسكندرية أو عكا. لكنهم نقضوا الوعد، وسجنوه في فرنسا نحو خمس سنوات، في قصر أمبواز وغيره. ثم أطلقه نابليون الثالث سنة 1852م، فاستقر في بورصة، ثم في دمشق.</a:t>
            </a:r>
          </a:p>
          <a:p>
            <a:pPr algn="r" rtl="1"/>
            <a:r>
              <a:rPr lang="ar-SA" sz="1200" b="1" dirty="0">
                <a:latin typeface="Arial"/>
                <a:cs typeface="Arial"/>
              </a:rPr>
              <a:t>دمشق 1860: الموقف الذي أدهش العالم</a:t>
            </a:r>
          </a:p>
          <a:p>
            <a:pPr algn="r" rtl="1"/>
            <a:r>
              <a:rPr lang="ar-SA" sz="1200" dirty="0">
                <a:latin typeface="Arial"/>
                <a:cs typeface="Arial"/>
              </a:rPr>
              <a:t>سنة 1860م، امتدت فتنة طائفية من جبل لبنان إلى دمشق، فهاجمت الحشود حي النصارى. فخرج الأمير عبد القادر مع رجاله الجزائريين، وآوى آلاف المسيحيين في بيته وبيوت أصحابه، وحماهم من القتل. وأرسل إليه زعماء العالم الأوسمة والهدايا: من فرنسا وروسيا وبريطانيا والبابا، وأرسل له الرئيس الأمريكي أبراهام لنكولن زوجاً من المسدسات. وكانت في أمريكا بلدة سُمّيت باسمه منذ 1846م، هي "إلكادر" في ولاية آيوا.</a:t>
            </a:r>
          </a:p>
          <a:p>
            <a:pPr algn="r" rtl="1"/>
            <a:r>
              <a:rPr lang="ar-SA" sz="1200" b="1" dirty="0">
                <a:latin typeface="Arial"/>
                <a:cs typeface="Arial"/>
              </a:rPr>
              <a:t>العالم الصوفي</a:t>
            </a:r>
          </a:p>
          <a:p>
            <a:pPr algn="r" rtl="1"/>
            <a:r>
              <a:rPr lang="ar-SA" sz="1200" dirty="0">
                <a:latin typeface="Arial"/>
                <a:cs typeface="Arial"/>
              </a:rPr>
              <a:t>وفي دمشق تفرغ للعلم والتصوف. فكتب "المواقف"، تأملات صوفية على طريقة ابن عربي، وكتب رسالة "ذكرى العاقل وتنبيه الغافل"، يشرح فيها أن العقل والعلم والدين لا تتعارض. وكان شديد التعلق بابن عربي، فموّل نسخ كتابه "الفتوحات المكية" ونشره.</a:t>
            </a:r>
          </a:p>
          <a:p>
            <a:pPr algn="r" rtl="1"/>
            <a:r>
              <a:rPr lang="ar-SA" sz="1200" dirty="0">
                <a:latin typeface="Arial"/>
                <a:cs typeface="Arial"/>
              </a:rPr>
              <a:t>ولما مات سنة 1883م، دُفن إلى جانب ابن عربي في دمشق، كما أوصى. وهكذا تلتقي القصة بنفسها: الشيخ الأكبر الذي رأيناه في الفصل السابع، والأمير الذي رقد بجانبه بعد ستة قرون ونصف. ثم نُقلت رفاته إلى الجزائر سنة 1966م، بعد الاستقلال.</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٥. الإصلاح الديني: الأستاذ والتلميذ</a:t>
            </a:r>
          </a:p>
          <a:p>
            <a:pPr algn="r" rtl="1"/>
            <a:r>
              <a:rPr lang="ar-SA" sz="1200" b="1" dirty="0">
                <a:latin typeface="Arial"/>
                <a:cs typeface="Arial"/>
              </a:rPr>
              <a:t>جمال الدين الأفغاني (1838–1897م): الشرارة</a:t>
            </a:r>
          </a:p>
          <a:p>
            <a:pPr algn="r" rtl="1"/>
            <a:r>
              <a:rPr lang="ar-SA" sz="1200" dirty="0">
                <a:latin typeface="Arial"/>
                <a:cs typeface="Arial"/>
              </a:rPr>
              <a:t>أصله موضع خلاف: هو نفسه قال إنه أفغاني، ويرى باحثون كثيرون أنه وُلد في إيران. وكان رحّالة ثائراً: في أفغانستان والهند وإسطنبول والقاهرة وباريس ولندن وروسيا. وحيثما ذهب، جمع حوله الشباب، ودعاهم إلى ثلاثة أشياء: مقاومة الاستعمار الأوروبي، ووحدة المسلمين، وتحرير العقل من الجمود.</a:t>
            </a:r>
          </a:p>
          <a:p>
            <a:pPr algn="r" rtl="1"/>
            <a:r>
              <a:rPr lang="ar-SA" sz="1200" dirty="0">
                <a:latin typeface="Arial"/>
                <a:cs typeface="Arial"/>
              </a:rPr>
              <a:t>وفي باريس سنة 1884م، أصدر مع تلميذه محمد عبده مجلة "العروة الوثقى"، التي لم تعش إلا ثمانية عشر عدداً، لكنها انتشرت في العالم الإسلامي كله. وفيها أيضاً ناظر المستشرق الفرنسي إرنست رينان، الذي زعم أن الإسلام يعادي العلم بطبيعته. فرد الأفغاني بأن تخلف المسلمين ليس سببه الإسلام، بل الاستبداد والجمود.</a:t>
            </a:r>
          </a:p>
          <a:p>
            <a:pPr algn="r" rtl="1"/>
            <a:r>
              <a:rPr lang="ar-SA" sz="1200" b="1" dirty="0">
                <a:latin typeface="Arial"/>
                <a:cs typeface="Arial"/>
              </a:rPr>
              <a:t>محمد عبده (1849–1905م): المفكر</a:t>
            </a:r>
          </a:p>
          <a:p>
            <a:pPr algn="r" rtl="1"/>
            <a:r>
              <a:rPr lang="ar-SA" sz="1200" dirty="0">
                <a:latin typeface="Arial"/>
                <a:cs typeface="Arial"/>
              </a:rPr>
              <a:t>تلميذ الأفغاني الأقرب، لكنه كان أهدأ منه وأعمق. شارك في الثورة العرابية، فنُفي بعد فشلها. ثم عاد إلى مصر، وصار قاضياً، ثم مفتي الديار المصرية سنة 1899م.</a:t>
            </a:r>
          </a:p>
          <a:p>
            <a:pPr algn="r" rtl="1"/>
            <a:r>
              <a:rPr lang="ar-SA" sz="1200" dirty="0">
                <a:latin typeface="Arial"/>
                <a:cs typeface="Arial"/>
              </a:rPr>
              <a:t>وكانت أفكاره الأساسية:</a:t>
            </a:r>
          </a:p>
          <a:p>
            <a:pPr algn="r" rtl="1"/>
            <a:r>
              <a:rPr lang="ar-SA" sz="1200" dirty="0">
                <a:latin typeface="Arial"/>
                <a:cs typeface="Arial"/>
              </a:rPr>
              <a:t>• العقل والوحي لا يتعارضان، والإسلام دين العقل.</a:t>
            </a:r>
          </a:p>
          <a:p>
            <a:pPr algn="r" rtl="1"/>
            <a:r>
              <a:rPr lang="ar-SA" sz="1200" dirty="0">
                <a:latin typeface="Arial"/>
                <a:cs typeface="Arial"/>
              </a:rPr>
              <a:t>• يجب فتح باب الاجتهاد، وعدم الاكتفاء بتقليد الأقدمين.</a:t>
            </a:r>
          </a:p>
          <a:p>
            <a:pPr algn="r" rtl="1"/>
            <a:r>
              <a:rPr lang="ar-SA" sz="1200" dirty="0">
                <a:latin typeface="Arial"/>
                <a:cs typeface="Arial"/>
              </a:rPr>
              <a:t>• يجب إصلاح التعليم، بدءاً من الأزهر نفسه. فأدخل فيه دروس الجغرافيا والرياضيات والتاريخ، وواجه مقاومة شديدة من كثير من شيوخه.</a:t>
            </a:r>
          </a:p>
          <a:p>
            <a:pPr algn="r" rtl="1"/>
            <a:r>
              <a:rPr lang="ar-SA" sz="1200" dirty="0">
                <a:latin typeface="Arial"/>
                <a:cs typeface="Arial"/>
              </a:rPr>
              <a:t>وكتب "رسالة التوحيد"، وألقى دروساً في التفسير جمعها تلميذه رشيد رضا. وتُنسب إليه عبارة شهيرة:</a:t>
            </a:r>
          </a:p>
          <a:p>
            <a:pPr algn="r" rtl="1"/>
            <a:r>
              <a:rPr lang="ar-SA" sz="1200" dirty="0">
                <a:latin typeface="Arial"/>
                <a:cs typeface="Arial"/>
              </a:rPr>
              <a:t>« ذهبت إلى الغرب فوجدت إسلاماً ولم أجد مسلمين، وعدت إلى الشرق فوجدت مسلمين ولم أجد إسلاماً. »</a:t>
            </a:r>
          </a:p>
          <a:p>
            <a:pPr algn="r" rtl="1"/>
            <a:r>
              <a:rPr lang="ar-SA" sz="1200" dirty="0">
                <a:latin typeface="Arial"/>
                <a:cs typeface="Arial"/>
              </a:rPr>
              <a:t>أي أنه وجد في أوروبا قيم النظام والعمل والعدل، ووجد في الشرق التديّن الشكلي دون هذه القيم.</a:t>
            </a:r>
          </a:p>
          <a:p>
            <a:pPr algn="r" rtl="1"/>
            <a:r>
              <a:rPr lang="ar-SA" sz="1200" dirty="0">
                <a:latin typeface="Arial"/>
                <a:cs typeface="Arial"/>
              </a:rPr>
              <a:t>وزار الجزائر وتونس سنة 1903م، والتقى علماءهما، فترك أثراً في الجيل الذي سيقود الإصلاح فيهما.</a:t>
            </a:r>
          </a:p>
          <a:p>
            <a:pPr algn="r" rtl="1"/>
            <a:r>
              <a:rPr lang="ar-SA" sz="1200" b="1" dirty="0">
                <a:latin typeface="Arial"/>
                <a:cs typeface="Arial"/>
              </a:rPr>
              <a:t>تلاميذ ومعاصرون</a:t>
            </a:r>
          </a:p>
          <a:p>
            <a:pPr algn="r" rtl="1"/>
            <a:r>
              <a:rPr lang="ar-SA" sz="1200" dirty="0">
                <a:latin typeface="Arial"/>
                <a:cs typeface="Arial"/>
              </a:rPr>
              <a:t>• المصلح — ما فعله</a:t>
            </a:r>
          </a:p>
          <a:p>
            <a:pPr algn="r" rtl="1"/>
            <a:r>
              <a:rPr lang="ar-SA" sz="1200" dirty="0">
                <a:latin typeface="Arial"/>
                <a:cs typeface="Arial"/>
              </a:rPr>
              <a:t>• رشيد رضا (1865–1935م) — أصدر مجلة "المنار" سبعاً وثلاثين سنة، فكانت تُقرأ من المغرب إلى إندونيسيا. وأكمل "تفسير المنار"، ومال في آخر حياته إلى منهج أقرب إلى السلفية</a:t>
            </a:r>
          </a:p>
          <a:p>
            <a:pPr algn="r" rtl="1"/>
            <a:r>
              <a:rPr lang="ar-SA" sz="1200" dirty="0">
                <a:latin typeface="Arial"/>
                <a:cs typeface="Arial"/>
              </a:rPr>
              <a:t>• عبد الرحمن الكواكبي (1855–1902م) — كتب "طبائع الاستبداد ومصارع الاستعباد"، وحلّل فيه كيف يُفسد الاستبداد كل شيء: الدين والعلم والأخلاق والاقتصاد. وكتب "أم القرى"، يتخيل فيه مؤتمراً لعلماء المسلمين في مكة يبحثون أسباب التخلف. ومات في القاهرة، ويقال إنه مات مسموماً</a:t>
            </a:r>
          </a:p>
          <a:p>
            <a:pPr algn="r" rtl="1"/>
            <a:r>
              <a:rPr lang="ar-SA" sz="1200" dirty="0">
                <a:latin typeface="Arial"/>
                <a:cs typeface="Arial"/>
              </a:rPr>
              <a:t>• قاسم أمين (1863–1908م) — كتب "تحرير المرأة"، ودعا إلى تعليمها، فأثار جدلاً هائلاً في مصر والعالم الإسلامي</a:t>
            </a:r>
          </a:p>
          <a:p>
            <a:pPr algn="r" rtl="1"/>
            <a:r>
              <a:rPr lang="ar-SA" sz="1200" dirty="0">
                <a:latin typeface="Arial"/>
                <a:cs typeface="Arial"/>
              </a:rPr>
              <a:t>• سيد أحمد خان (1817–1898م) — في الهند، أسس كلية عليكرة سنة 1875م، لتجمع بين التعليم الإسلامي والعلوم الحديثة</a:t>
            </a:r>
          </a:p>
          <a:p>
            <a:pPr algn="r" rtl="1"/>
            <a:r>
              <a:rPr lang="ar-SA" sz="1200" dirty="0">
                <a:latin typeface="Arial"/>
                <a:cs typeface="Arial"/>
              </a:rPr>
              <a:t>• محمد إقبال (1877–1938م) — في الهند أيضاً، شاعر وفيلسوف، كتب "تجديد الفكر الديني في الإسلام"</a:t>
            </a:r>
          </a:p>
          <a:p>
            <a:pPr algn="r" rtl="1"/>
            <a:r>
              <a:rPr lang="ar-SA" sz="1200" b="1" dirty="0">
                <a:latin typeface="Arial"/>
                <a:cs typeface="Arial"/>
              </a:rPr>
              <a:t>الطاهر بن عاشور (1879–1973م): تونس</a:t>
            </a:r>
          </a:p>
          <a:p>
            <a:pPr algn="r" rtl="1"/>
            <a:r>
              <a:rPr lang="ar-SA" sz="1200" dirty="0">
                <a:latin typeface="Arial"/>
                <a:cs typeface="Arial"/>
              </a:rPr>
              <a:t>شيخ جامع الزيتونة، وأحد أعظم علماء القرن العشرين. كتب "التحرير والتنوير"، تفسيراً للقرآن استغرق نحو أربعين سنة. وأعاد إحياء علم "مقاصد الشريعة" في كتابه الذي يحمل هذا الاسم، فربط نفسه بالشاطبي الذي رأيناه في غرناطة. وكتب "أليس الصبح بقريب؟"، ينتقد فيه أساليب التعليم التقليدية ويقترح إصلاحها.</a:t>
            </a:r>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٦. الجزائر: ابن باديس وجمعية العلماء</a:t>
            </a:r>
          </a:p>
          <a:p>
            <a:pPr algn="r" rtl="1"/>
            <a:r>
              <a:rPr lang="ar-SA" sz="1200" b="1" dirty="0">
                <a:latin typeface="Arial"/>
                <a:cs typeface="Arial"/>
              </a:rPr>
              <a:t>السياق</a:t>
            </a:r>
          </a:p>
          <a:p>
            <a:pPr algn="r" rtl="1"/>
            <a:r>
              <a:rPr lang="ar-SA" sz="1200" dirty="0">
                <a:latin typeface="Arial"/>
                <a:cs typeface="Arial"/>
              </a:rPr>
              <a:t>بعد مئة سنة من الاحتلال، كانت فرنسا قد صادرت أوقاف المساجد والزوايا، وأغلقت كثيراً من المدارس العربية، فانهار التعليم التقليدي. وفي سنة 1930م، احتفلت فرنسا بمرور قرن على الاحتلال باحتفالات ضخمة، وكأنها تعلن أن الجزائر صارت فرنسية إلى الأبد. فكان ذلك استفزازاً عميقاً.</a:t>
            </a:r>
          </a:p>
          <a:p>
            <a:pPr algn="r" rtl="1"/>
            <a:r>
              <a:rPr lang="ar-SA" sz="1200" b="1" dirty="0">
                <a:latin typeface="Arial"/>
                <a:cs typeface="Arial"/>
              </a:rPr>
              <a:t>عبد الحميد بن باديس (1889–1940م)</a:t>
            </a:r>
          </a:p>
          <a:p>
            <a:pPr algn="r" rtl="1"/>
            <a:r>
              <a:rPr lang="ar-SA" sz="1200" dirty="0">
                <a:latin typeface="Arial"/>
                <a:cs typeface="Arial"/>
              </a:rPr>
              <a:t>وُلد في قسنطينة لأسرة عريقة، ترجع حسب نسبها إلى الزيريين الصنهاجيين، الذين حكموا إفريقية قبل ألف سنة. ودرس في جامع الزيتونة بتونس.</a:t>
            </a:r>
          </a:p>
          <a:p>
            <a:pPr algn="r" rtl="1"/>
            <a:r>
              <a:rPr lang="ar-SA" sz="1200" dirty="0">
                <a:latin typeface="Arial"/>
                <a:cs typeface="Arial"/>
              </a:rPr>
              <a:t>وفي سنة 1913م، حجّ والتقى في المدينة المنورة بمحمد البشير الإبراهيمي. فقضيا ليالي طويلة يخططان معاً لإنقاذ الجزائر بالتعليم.</a:t>
            </a:r>
          </a:p>
          <a:p>
            <a:pPr algn="r" rtl="1"/>
            <a:r>
              <a:rPr lang="ar-SA" sz="1200" dirty="0">
                <a:latin typeface="Arial"/>
                <a:cs typeface="Arial"/>
              </a:rPr>
              <a:t>ولما عاد، جلس في الجامع الأخضر بقسنطينة يفسّر القرآن، فاستمر خمساً وعشرين سنة حتى ختمه سنة 1938م. وأصدر الصحف: "المنتقد" التي أغلقتها السلطات الفرنسية بعد أشهر، ثم "الشهاب".</a:t>
            </a:r>
          </a:p>
          <a:p>
            <a:pPr algn="r" rtl="1"/>
            <a:r>
              <a:rPr lang="ar-SA" sz="1200" b="1" dirty="0">
                <a:latin typeface="Arial"/>
                <a:cs typeface="Arial"/>
              </a:rPr>
              <a:t>جمعية العلماء المسلمين الجزائريين</a:t>
            </a:r>
          </a:p>
          <a:p>
            <a:pPr algn="r" rtl="1"/>
            <a:r>
              <a:rPr lang="ar-SA" sz="1200" dirty="0">
                <a:latin typeface="Arial"/>
                <a:cs typeface="Arial"/>
              </a:rPr>
              <a:t>تأسست في 5 مايو 1931م، برئاسة ابن باديس. وكان شعارها:</a:t>
            </a:r>
          </a:p>
          <a:p>
            <a:pPr algn="r" rtl="1"/>
            <a:r>
              <a:rPr lang="ar-SA" sz="1200" dirty="0">
                <a:latin typeface="Arial"/>
                <a:cs typeface="Arial"/>
              </a:rPr>
              <a:t>« الإسلام ديننا، والعربية لغتنا، والجزائر وطننا. »</a:t>
            </a:r>
          </a:p>
          <a:p>
            <a:pPr algn="r" rtl="1"/>
            <a:r>
              <a:rPr lang="ar-SA" sz="1200" dirty="0">
                <a:latin typeface="Arial"/>
                <a:cs typeface="Arial"/>
              </a:rPr>
              <a:t>فأنشأت مئات المدارس الحرة في أنحاء الجزائر، تعلّم الأطفال العربية والقرآن والتاريخ، وتحفظ هوية الشعب في وجه سياسة الإدماج الفرنسية. وكتب ابن باديس قصيدة شهيرة عن هوية الشعب الجزائري، ما زال الأطفال يحفظونها في المدارس حتى اليوم.</a:t>
            </a:r>
          </a:p>
          <a:p>
            <a:pPr algn="r" rtl="1"/>
            <a:r>
              <a:rPr lang="ar-SA" sz="1200" dirty="0">
                <a:latin typeface="Arial"/>
                <a:cs typeface="Arial"/>
              </a:rPr>
              <a:t>ومن رجالها:</a:t>
            </a:r>
          </a:p>
          <a:p>
            <a:pPr algn="r" rtl="1"/>
            <a:r>
              <a:rPr lang="ar-SA" sz="1200" dirty="0">
                <a:latin typeface="Arial"/>
                <a:cs typeface="Arial"/>
              </a:rPr>
              <a:t>• محمد البشير الإبراهيمي: نفته فرنسا إلى آفلو سنة 1940م، وهناك بلغه خبر وفاة ابن باديس، فانتُخب رئيساً للجمعية وهو في المنفى. وكان من أبلغ كتّاب العربية في عصره.</a:t>
            </a:r>
          </a:p>
          <a:p>
            <a:pPr algn="r" rtl="1"/>
            <a:r>
              <a:rPr lang="ar-SA" sz="1200" dirty="0">
                <a:latin typeface="Arial"/>
                <a:cs typeface="Arial"/>
              </a:rPr>
              <a:t>• مبارك الميلي: كتب "تاريخ الجزائر في القديم والحديث"، ليعرّف الجزائريين بتاريخهم الذي كانت المدرسة الفرنسية تخفيه عنهم.</a:t>
            </a:r>
          </a:p>
          <a:p>
            <a:pPr algn="r" rtl="1"/>
            <a:r>
              <a:rPr lang="ar-SA" sz="1200" dirty="0">
                <a:latin typeface="Arial"/>
                <a:cs typeface="Arial"/>
              </a:rPr>
              <a:t>• العربي التبسي: اختطفه الجيش الفرنسي أثناء حرب التحرير سنة 1957م، ولم يُعثر على جثمانه.</a:t>
            </a:r>
          </a:p>
          <a:p>
            <a:pPr algn="r" rtl="1"/>
            <a:r>
              <a:rPr lang="ar-SA" sz="1200" dirty="0">
                <a:latin typeface="Arial"/>
                <a:cs typeface="Arial"/>
              </a:rPr>
              <a:t>ومات ابن باديس في 16 أبريل 1940م، ويحتفل الجزائريون بهذا اليوم كل عام باسم "يوم العلم". والجيل الذي تخرج من مدارس الجمعية، كان من الذين أشعلوا ثورة التحرير سنة 1954م.</a:t>
            </a:r>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٧. سنة 1924م: النهاية والسؤال المفتوح</a:t>
            </a:r>
          </a:p>
          <a:p>
            <a:pPr algn="r" rtl="1"/>
            <a:r>
              <a:rPr lang="ar-SA" sz="1200" dirty="0">
                <a:latin typeface="Arial"/>
                <a:cs typeface="Arial"/>
              </a:rPr>
              <a:t>حين ألغى البرلمان التركي الخلافة في 3 مارس 1924م، كما رأينا في القصة العثمانية، انقسم العلماء:</a:t>
            </a:r>
          </a:p>
          <a:p>
            <a:pPr algn="r" rtl="1"/>
            <a:r>
              <a:rPr lang="ar-SA" sz="1200" dirty="0">
                <a:latin typeface="Arial"/>
                <a:cs typeface="Arial"/>
              </a:rPr>
              <a:t>• رشيد رضا كان قد كتب قبلها كتاباً يدافع فيه عن الخلافة ويقترح إصلاحها.</a:t>
            </a:r>
          </a:p>
          <a:p>
            <a:pPr algn="r" rtl="1"/>
            <a:r>
              <a:rPr lang="ar-SA" sz="1200" dirty="0">
                <a:latin typeface="Arial"/>
                <a:cs typeface="Arial"/>
              </a:rPr>
              <a:t>• وحاول علماء الأزهر عقد مؤتمر في القاهرة سنة 1926م لاختيار خليفة جديد، ففشل.</a:t>
            </a:r>
          </a:p>
          <a:p>
            <a:pPr algn="r" rtl="1"/>
            <a:r>
              <a:rPr lang="ar-SA" sz="1200" dirty="0">
                <a:latin typeface="Arial"/>
                <a:cs typeface="Arial"/>
              </a:rPr>
              <a:t>• وفي 1925م، نشر الشيخ الأزهري علي عبد الرازق "الإسلام وأصول الحكم"، وقال فيه إن الخلافة ليست فريضة دينية، بل نظام سياسي تاريخي. فسحبت منه هيئة كبار العلماء شهادته وطردته من سلكها، وأثار الكتاب واحداً من أكبر النقاشات في الفكر الإسلامي الحديث.</a:t>
            </a:r>
          </a:p>
          <a:p>
            <a:pPr algn="r" rtl="1"/>
            <a:r>
              <a:rPr lang="ar-SA" sz="1200" b="1" dirty="0">
                <a:latin typeface="Arial"/>
                <a:cs typeface="Arial"/>
              </a:rPr>
              <a:t>مالك بن نبي: وريث سؤال ابن خلدون</a:t>
            </a:r>
          </a:p>
          <a:p>
            <a:pPr algn="r" rtl="1"/>
            <a:r>
              <a:rPr lang="ar-SA" sz="1200" dirty="0">
                <a:latin typeface="Arial"/>
                <a:cs typeface="Arial"/>
              </a:rPr>
              <a:t>وبعد كل هذا، جاء مفكر جزائري آخر من قسنطينة، هو مالك بن نبي (1905–1973م)، ليطرح السؤال بطريقة جديدة. كان مهندساً درس في فرنسا، وكتب أغلب كتبه بالفرنسية، في سلسلة سمّاها "مشكلات الحضارة"، أشهرها "شروط النهضة".</a:t>
            </a:r>
          </a:p>
          <a:p>
            <a:pPr algn="r" rtl="1"/>
            <a:r>
              <a:rPr lang="ar-SA" sz="1200" dirty="0">
                <a:latin typeface="Arial"/>
                <a:cs typeface="Arial"/>
              </a:rPr>
              <a:t>وأشهر أفكاره "القابلية للاستعمار": أن الاستعمار لم ينتصر بقوته فقط، بل لأن المجتمعات المسلمة كانت قد ضعفت من الداخل قبل وصوله، فصارت "قابلة" له. فالحل في رأيه لا يبدأ بطرد المستعمر وحده، بل بإعادة بناء الإنسان والفكرة والعمل. وهو بذلك يعود إلى السؤال الذي طرحه ابن خلدون قبل ستة قرون: لماذا تقوم الحضارات ولماذا تسقط؟</a:t>
            </a:r>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الرحلة كلها في نظرة واحدة</a:t>
            </a:r>
          </a:p>
          <a:p>
            <a:pPr algn="r" rtl="1"/>
            <a:r>
              <a:rPr lang="ar-SA" sz="1200" dirty="0">
                <a:latin typeface="Arial"/>
                <a:cs typeface="Arial"/>
              </a:rPr>
              <a:t>• الفصل — العصر — المراكز — أبرز الوجوه — الفكرة الكبرى</a:t>
            </a:r>
          </a:p>
          <a:p>
            <a:pPr algn="r" rtl="1"/>
            <a:r>
              <a:rPr lang="ar-SA" sz="1200" dirty="0">
                <a:latin typeface="Arial"/>
                <a:cs typeface="Arial"/>
              </a:rPr>
              <a:t>• ٤ — الصحابة والأمويون — المدينة، الكوفة، البصرة، مكة — ابن عباس، عائشة، الحسن البصري، أبو الأسود — ولادة العلوم: جمع القرآن، الإسناد، النحو</a:t>
            </a:r>
          </a:p>
          <a:p>
            <a:pPr algn="r" rtl="1"/>
            <a:r>
              <a:rPr lang="ar-SA" sz="1200" dirty="0">
                <a:latin typeface="Arial"/>
                <a:cs typeface="Arial"/>
              </a:rPr>
              <a:t>• ٥ — العصر العباسي الذهبي — بغداد — الأئمة الأربعة، البخاري، الخليل، الخوارزمي، الكندي — التأسيس: المذاهب، كتب الحديث، الترجمة</a:t>
            </a:r>
          </a:p>
          <a:p>
            <a:pPr algn="r" rtl="1"/>
            <a:r>
              <a:rPr lang="ar-SA" sz="1200" dirty="0">
                <a:latin typeface="Arial"/>
                <a:cs typeface="Arial"/>
              </a:rPr>
              <a:t>• ٦ — عصر الموسوعيين — بخارى، القاهرة، قرطبة، حلب — ابن سينا، ابن الهيثم، البيروني، الغزالي، ابن حزم — القمة: التجربة، الفلسفة، الإبداع في كل مكان</a:t>
            </a:r>
          </a:p>
          <a:p>
            <a:pPr algn="r" rtl="1"/>
            <a:r>
              <a:rPr lang="ar-SA" sz="1200" dirty="0">
                <a:latin typeface="Arial"/>
                <a:cs typeface="Arial"/>
              </a:rPr>
              <a:t>• ٧ — الصليبيون والمغول — مراكش، قرطبة، دمشق، مراغة — ابن رشد، ابن عربي، ابن النفيس، الطوسي — انتقال العلم إلى أوروبا، والصمود رغم الكارثة</a:t>
            </a:r>
          </a:p>
          <a:p>
            <a:pPr algn="r" rtl="1"/>
            <a:r>
              <a:rPr lang="ar-SA" sz="1200" dirty="0">
                <a:latin typeface="Arial"/>
                <a:cs typeface="Arial"/>
              </a:rPr>
              <a:t>• ٨ — المماليك — القاهرة، دمشق، فاس، سمرقند — ابن تيمية، ابن بطوطة، ابن الشاطر، ابن خلدون — حفظ التراث، وولادة علم الاجتماع</a:t>
            </a:r>
          </a:p>
          <a:p>
            <a:pPr algn="r" rtl="1"/>
            <a:r>
              <a:rPr lang="ar-SA" sz="1200" dirty="0">
                <a:latin typeface="Arial"/>
                <a:cs typeface="Arial"/>
              </a:rPr>
              <a:t>• ٩ — العثمانيون — إسطنبول، تلمسان، أصفهان — سنان، تقي الدين، كاتب جلبي، المقّري — مفترق الطرق مع أوروبا</a:t>
            </a:r>
          </a:p>
          <a:p>
            <a:pPr algn="r" rtl="1"/>
            <a:r>
              <a:rPr lang="ar-SA" sz="1200" dirty="0">
                <a:latin typeface="Arial"/>
                <a:cs typeface="Arial"/>
              </a:rPr>
              <a:t>• ١٠ — النهضة — القاهرة، تونس، دمشق، قسنطينة — الطهطاوي، عبد القادر، عبده، ابن باديس — سؤال النهضة: لماذا تأخرنا، وكيف ننهض؟</a:t>
            </a:r>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dirty="0">
                <a:latin typeface="Arial"/>
                <a:cs typeface="Arial"/>
              </a:rPr>
              <a:t>الخريطة الكبرى: الخلفاء الراشدون 632–661، الأمويون 661–750، أمويو الأندلس 756–1031، العباسيون في بغداد 750–1258، الفاطميون 909–1171، السلاجقة 1037–1194، المماليك 1250–1517، العباسيون في القاهرة 1261–1517، العثمانيون 1299–1922. أحداث فاصلة: سقوط بغداد 1258، فتح القسطنطينية 1453، سقوط غرناطة 1492، نابليون في مصر 1798، إلغاء الخلافة 1924. وعلماء على الطريق: ابن عباس، البخاري، ابن سينا، ابن رشد، ابن خلدون، سنان، الطهطاوي، ابن باديس.</a:t>
            </a:r>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خمسة دروس من ثلاثة عشر قرناً</a:t>
            </a:r>
          </a:p>
          <a:p>
            <a:pPr algn="r" rtl="1"/>
            <a:r>
              <a:rPr lang="ar-SA" sz="1200" dirty="0">
                <a:latin typeface="Arial"/>
                <a:cs typeface="Arial"/>
              </a:rPr>
              <a:t>1. الدول تموت، والعلم يبقى. سقطت دمشق الأموية وبغداد العباسية وإسطنبول العثمانية، لكن "الموطأ" و"صحيح البخاري" و"القانون" و"المقدمة" ما زالت تُقرأ.</a:t>
            </a:r>
          </a:p>
          <a:p>
            <a:pPr algn="r" rtl="1"/>
            <a:r>
              <a:rPr lang="ar-SA" sz="1200" dirty="0">
                <a:latin typeface="Arial"/>
                <a:cs typeface="Arial"/>
              </a:rPr>
              <a:t>2. التفكك السياسي لم يقتل العلم، بل نشّطه أحياناً. حين تعددت البلاطات في القرنين الرابع والخامس، تنافس الأمراء على العلماء، فجاء العصر الأكثر إبداعاً.</a:t>
            </a:r>
          </a:p>
          <a:p>
            <a:pPr algn="r" rtl="1"/>
            <a:r>
              <a:rPr lang="ar-SA" sz="1200" dirty="0">
                <a:latin typeface="Arial"/>
                <a:cs typeface="Arial"/>
              </a:rPr>
              <a:t>3. العلم الذي يعيش برضا حاكم واحد، يموت بغضبه. مرصد ألغ بك ومرصد تقي الدين انتهيا بقرار أو بقتل. أما ما بُني على مؤسسات وأوقاف، كالأزهر والقرويين والزيتونة، فعاش قروناً.</a:t>
            </a:r>
          </a:p>
          <a:p>
            <a:pPr algn="r" rtl="1"/>
            <a:r>
              <a:rPr lang="ar-SA" sz="1200" dirty="0">
                <a:latin typeface="Arial"/>
                <a:cs typeface="Arial"/>
              </a:rPr>
              <a:t>4. الغالب يذوب في حضارة المغلوب إن كانت أقوى ثقافياً. المغول دمّروا بغداد، ثم صار أحفادهم رعاة للعلم في تبريز وسمرقند ودلهي.</a:t>
            </a:r>
          </a:p>
          <a:p>
            <a:pPr algn="r" rtl="1"/>
            <a:r>
              <a:rPr lang="ar-SA" sz="1200" dirty="0">
                <a:latin typeface="Arial"/>
                <a:cs typeface="Arial"/>
              </a:rPr>
              <a:t>5. سؤال ابن خلدون لم يُغلق بعد. من "العصبية" عنده، إلى "القابلية للاستعمار" عند مالك بن نبي، يبقى السؤال نفسه: ما الذي يجعل الأمم تنهض، وما الذي يجعلها تسقط؟</a:t>
            </a:r>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b="1" dirty="0">
                <a:latin typeface="Arial"/>
                <a:cs typeface="Arial"/>
              </a:rPr>
              <a:t>مكتبة الرحلة: كتب ذُكرت في هذه السلسلة وتستحق القراءة</a:t>
            </a:r>
          </a:p>
          <a:p>
            <a:pPr algn="r" rtl="1"/>
            <a:r>
              <a:rPr lang="ar-SA" sz="1200" dirty="0">
                <a:latin typeface="Arial"/>
                <a:cs typeface="Arial"/>
              </a:rPr>
              <a:t>• الكتاب — المؤلف — لماذا تقرأه</a:t>
            </a:r>
          </a:p>
          <a:p>
            <a:pPr algn="r" rtl="1"/>
            <a:r>
              <a:rPr lang="ar-SA" sz="1200" dirty="0">
                <a:latin typeface="Arial"/>
                <a:cs typeface="Arial"/>
              </a:rPr>
              <a:t>• طوق الحمامة — ابن حزم — تحليل نفسي للحب والعلاقات قبل ألف سنة، قصير وممتع</a:t>
            </a:r>
          </a:p>
          <a:p>
            <a:pPr algn="r" rtl="1"/>
            <a:r>
              <a:rPr lang="ar-SA" sz="1200" dirty="0">
                <a:latin typeface="Arial"/>
                <a:cs typeface="Arial"/>
              </a:rPr>
              <a:t>• المقدمة — ابن خلدون — لتفهم كيف تقوم الدول وتسقط، وهو أساس كل ما بعده</a:t>
            </a:r>
          </a:p>
          <a:p>
            <a:pPr algn="r" rtl="1"/>
            <a:r>
              <a:rPr lang="ar-SA" sz="1200" dirty="0">
                <a:latin typeface="Arial"/>
                <a:cs typeface="Arial"/>
              </a:rPr>
              <a:t>• رحلة ابن بطوطة (تحفة النظار) — ابن بطوطة — مغامرة حقيقية عبر العالم في القرن الرابع عشر</a:t>
            </a:r>
          </a:p>
          <a:p>
            <a:pPr algn="r" rtl="1"/>
            <a:r>
              <a:rPr lang="ar-SA" sz="1200" dirty="0">
                <a:latin typeface="Arial"/>
                <a:cs typeface="Arial"/>
              </a:rPr>
              <a:t>• المنقذ من الضلال — الغزالي — سيرة ذاتية قصيرة لرحلة عقل من الشك إلى اليقين</a:t>
            </a:r>
          </a:p>
          <a:p>
            <a:pPr algn="r" rtl="1"/>
            <a:r>
              <a:rPr lang="ar-SA" sz="1200" dirty="0">
                <a:latin typeface="Arial"/>
                <a:cs typeface="Arial"/>
              </a:rPr>
              <a:t>• حيّ بن يقظان — ابن طفيل — قصة فلسفية قصيرة عن العقل يكتشف العالم وحده</a:t>
            </a:r>
          </a:p>
          <a:p>
            <a:pPr algn="r" rtl="1"/>
            <a:r>
              <a:rPr lang="ar-SA" sz="1200" dirty="0">
                <a:latin typeface="Arial"/>
                <a:cs typeface="Arial"/>
              </a:rPr>
              <a:t>• البخلاء — الجاحظ — من أطرف ما كُتب بالعربية</a:t>
            </a:r>
          </a:p>
          <a:p>
            <a:pPr algn="r" rtl="1"/>
            <a:r>
              <a:rPr lang="ar-SA" sz="1200" dirty="0">
                <a:latin typeface="Arial"/>
                <a:cs typeface="Arial"/>
              </a:rPr>
              <a:t>• صيد الخاطر — ابن الجوزي — خواطر في الحياة والنفس، تُقرأ صفحة صفحة</a:t>
            </a:r>
          </a:p>
          <a:p>
            <a:pPr algn="r" rtl="1"/>
            <a:r>
              <a:rPr lang="ar-SA" sz="1200" dirty="0">
                <a:latin typeface="Arial"/>
                <a:cs typeface="Arial"/>
              </a:rPr>
              <a:t>• تخليص الإبريز في تلخيص باريز — رفاعة الطهطاوي — أول نظرة عربية حديثة إلى أوروبا</a:t>
            </a:r>
          </a:p>
          <a:p>
            <a:pPr algn="r" rtl="1"/>
            <a:r>
              <a:rPr lang="ar-SA" sz="1200" dirty="0">
                <a:latin typeface="Arial"/>
                <a:cs typeface="Arial"/>
              </a:rPr>
              <a:t>• طبائع الاستبداد — الكواكبي — تحليل قصير وحاد لأثر الاستبداد على كل شيء</a:t>
            </a:r>
          </a:p>
          <a:p>
            <a:pPr algn="r" rtl="1"/>
            <a:r>
              <a:rPr lang="ar-SA" sz="1200" dirty="0">
                <a:latin typeface="Arial"/>
                <a:cs typeface="Arial"/>
              </a:rPr>
              <a:t>• شروط النهضة — مالك بن نبي — السؤال الكبير بلغة القرن العشرين، ومن مفكر جزائري</a:t>
            </a:r>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200" dirty="0">
                <a:latin typeface="Arial"/>
                <a:cs typeface="Arial"/>
              </a:rPr>
              <a:t>خاتمة الرحلة: من مكة إلى قسنطينة. ثلاثة عشر قرناً، ثلاث دول، ومئات العلماء.</a:t>
            </a:r>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DARK-image-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66928"/>
            <a:ext cx="10728655" cy="658368"/>
          </a:xfrm>
          <a:prstGeom prst="rect">
            <a:avLst/>
          </a:prstGeom>
          <a:noFill/>
          <a:ln/>
        </p:spPr>
        <p:txBody>
          <a:bodyPr wrap="square" rtlCol="0"/>
          <a:lstStyle>
            <a:lvl1pPr rtl="1" algn="r" indent="0" marL="0">
              <a:buNone/>
              <a:defRPr lang="ar-SA" sz="2800" b="1" dirty="0">
                <a:solidFill>
                  <a:srgbClr val="0E1726"/>
                </a:solidFill>
                <a:latin typeface="Arial" pitchFamily="34" charset="0"/>
                <a:ea typeface="Arial" pitchFamily="34" charset="-122"/>
                <a:cs typeface="Arial" pitchFamily="34" charset="-120"/>
              </a:defRPr>
            </a:lvl1pPr>
          </a:lstStyle>
          <a:p>
            <a:pPr algn="r" indent="0" marL="0">
              <a:buNone/>
            </a:pPr>
            <a:endParaRPr lang="ar-SA" sz="2800" dirty="0"/>
          </a:p>
        </p:txBody>
      </p:sp>
      <p:sp>
        <p:nvSpPr>
          <p:cNvPr id="3" name="Text 0"/>
          <p:cNvSpPr/>
          <p:nvPr/>
        </p:nvSpPr>
        <p:spPr>
          <a:xfrm>
            <a:off x="8716975" y="6428232"/>
            <a:ext cx="2926080" cy="274320"/>
          </a:xfrm>
          <a:prstGeom prst="rect">
            <a:avLst/>
          </a:prstGeom>
          <a:noFill/>
          <a:ln/>
        </p:spPr>
        <p:txBody>
          <a:bodyPr wrap="square" rtlCol="0" anchor="ctr"/>
          <a:lstStyle/>
          <a:p>
            <a:pPr algn="r" indent="0" marL="0">
              <a:buNone/>
            </a:pPr>
            <a:r>
              <a:rPr lang="ar-SA" sz="950" dirty="0">
                <a:solidFill>
                  <a:srgbClr val="B9A274"/>
                </a:solidFill>
                <a:latin typeface="Arial" pitchFamily="34" charset="0"/>
                <a:ea typeface="Arial" pitchFamily="34" charset="-122"/>
                <a:cs typeface="Arial" pitchFamily="34" charset="-120"/>
              </a:rPr>
              <a:t>من مكة إلى قسنطينة</a:t>
            </a:r>
            <a:endParaRPr lang="ar-SA" sz="95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1003</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2.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2.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2.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image" Target="../media/image-32-2.png"/><Relationship Id="rId3" Type="http://schemas.openxmlformats.org/officeDocument/2006/relationships/image" Target="../media/image-32-3.png"/><Relationship Id="rId4" Type="http://schemas.openxmlformats.org/officeDocument/2006/relationships/slideLayout" Target="../slideLayouts/slideLayout2.xml"/><Relationship Id="rId5"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slideLayout" Target="../slideLayouts/slideLayout2.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slideLayout" Target="../slideLayouts/slideLayout2.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png"/><Relationship Id="rId3" Type="http://schemas.openxmlformats.org/officeDocument/2006/relationships/slideLayout" Target="../slideLayouts/slideLayout2.xml"/><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image" Target="../media/image-52-2.png"/><Relationship Id="rId3" Type="http://schemas.openxmlformats.org/officeDocument/2006/relationships/slideLayout" Target="../slideLayouts/slideLayout2.xml"/><Relationship Id="rId4"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png"/><Relationship Id="rId2" Type="http://schemas.openxmlformats.org/officeDocument/2006/relationships/image" Target="../media/image-59-2.png"/><Relationship Id="rId3" Type="http://schemas.openxmlformats.org/officeDocument/2006/relationships/slideLayout" Target="../slideLayouts/slideLayout2.xml"/><Relationship Id="rId4"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image" Target="../media/image-66-2.png"/><Relationship Id="rId3" Type="http://schemas.openxmlformats.org/officeDocument/2006/relationships/slideLayout" Target="../slideLayouts/slideLayout2.xml"/><Relationship Id="rId4"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png"/><Relationship Id="rId2" Type="http://schemas.openxmlformats.org/officeDocument/2006/relationships/image" Target="../media/image-71-2.png"/><Relationship Id="rId3" Type="http://schemas.openxmlformats.org/officeDocument/2006/relationships/slideLayout" Target="../slideLayouts/slideLayout2.xml"/><Relationship Id="rId4"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image" Target="../media/image-78-2.png"/><Relationship Id="rId3" Type="http://schemas.openxmlformats.org/officeDocument/2006/relationships/slideLayout" Target="../slideLayouts/slideLayout2.xml"/><Relationship Id="rId4"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Slide-82-image-1.png"/><Relationship Id="rId2" Type="http://schemas.openxmlformats.org/officeDocument/2006/relationships/image" Target="../media/image-82-2.png"/><Relationship Id="rId3" Type="http://schemas.openxmlformats.org/officeDocument/2006/relationships/image" Target="../media/image-82-3.png"/><Relationship Id="rId4" Type="http://schemas.openxmlformats.org/officeDocument/2006/relationships/slideLayout" Target="../slideLayouts/slideLayout2.xml"/><Relationship Id="rId5" Type="http://schemas.openxmlformats.org/officeDocument/2006/relationships/notesSlide" Target="../notesSlides/notesSlide8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زخرفة هندسية">    </p:cNvPr>
          <p:cNvPicPr>
            <a:picLocks noChangeAspect="1"/>
          </p:cNvPicPr>
          <p:nvPr/>
        </p:nvPicPr>
        <p:blipFill>
          <a:blip r:embed="rId2"/>
          <a:stretch>
            <a:fillRect/>
          </a:stretch>
        </p:blipFill>
        <p:spPr>
          <a:xfrm>
            <a:off x="4861408" y="502920"/>
            <a:ext cx="2468880" cy="2468880"/>
          </a:xfrm>
          <a:prstGeom prst="rect">
            <a:avLst/>
          </a:prstGeom>
        </p:spPr>
      </p:pic>
      <p:pic>
        <p:nvPicPr>
          <p:cNvPr id="3" name="Image 1" descr="cover">    </p:cNvPr>
          <p:cNvPicPr>
            <a:picLocks noChangeAspect="1"/>
          </p:cNvPicPr>
          <p:nvPr/>
        </p:nvPicPr>
        <p:blipFill>
          <a:blip r:embed="rId3"/>
          <a:stretch>
            <a:fillRect/>
          </a:stretch>
        </p:blipFill>
        <p:spPr>
          <a:xfrm>
            <a:off x="3761634" y="2971800"/>
            <a:ext cx="4668428" cy="1463040"/>
          </a:xfrm>
          <a:prstGeom prst="rect">
            <a:avLst/>
          </a:prstGeom>
        </p:spPr>
      </p:pic>
      <p:sp>
        <p:nvSpPr>
          <p:cNvPr id="4" name="Text 0"/>
          <p:cNvSpPr txBox="1"/>
          <p:nvPr/>
        </p:nvSpPr>
        <p:spPr>
          <a:xfrm>
            <a:off x="1371600" y="4526280"/>
            <a:ext cx="9448495" cy="457200"/>
          </a:xfrm>
          <a:prstGeom prst="rect">
            <a:avLst/>
          </a:prstGeom>
          <a:noFill/>
          <a:ln/>
        </p:spPr>
        <p:txBody>
          <a:bodyPr wrap="square" lIns="0" tIns="0" rIns="0" bIns="0" rtlCol="0" anchor="t"/>
          <a:lstStyle/>
          <a:p>
            <a:pPr rtl="1" algn="ctr" indent="0" marL="0">
              <a:buNone/>
            </a:pPr>
            <a:r>
              <a:rPr lang="ar-SA" sz="2100" dirty="0">
                <a:solidFill>
                  <a:srgbClr val="F3EBD6"/>
                </a:solidFill>
                <a:latin typeface="Arial" pitchFamily="34" charset="0"/>
                <a:ea typeface="Arial" pitchFamily="34" charset="-122"/>
                <a:cs typeface="Arial" pitchFamily="34" charset="-120"/>
              </a:rPr>
              <a:t>قصة الدول الإسلامية الكبرى وعلمائها، من الأمويين إلى عصر النهضة</a:t>
            </a:r>
            <a:endParaRPr lang="ar-SA" sz="2100" dirty="0"/>
          </a:p>
        </p:txBody>
      </p:sp>
      <p:sp>
        <p:nvSpPr>
          <p:cNvPr id="5" name="Text 1"/>
          <p:cNvSpPr txBox="1"/>
          <p:nvPr/>
        </p:nvSpPr>
        <p:spPr>
          <a:xfrm>
            <a:off x="8496148" y="5257800"/>
            <a:ext cx="1554480" cy="420624"/>
          </a:xfrm>
          <a:prstGeom prst="roundRect">
            <a:avLst>
              <a:gd name="adj" fmla="val 50000"/>
            </a:avLst>
          </a:prstGeom>
          <a:solidFill>
            <a:srgbClr val="0E1726"/>
          </a:solidFill>
          <a:ln w="9525">
            <a:solidFill>
              <a:srgbClr val="C8A24A"/>
            </a:solidFill>
          </a:ln>
        </p:spPr>
        <p:txBody>
          <a:bodyPr wrap="square" lIns="0" tIns="0" rIns="0" bIns="0" rtlCol="0" anchor="ctr"/>
          <a:lstStyle/>
          <a:p>
            <a:pPr rtl="1" algn="ctr" indent="0" marL="0">
              <a:buNone/>
            </a:pPr>
            <a:r>
              <a:rPr lang="ar-SA" sz="1300" b="1" dirty="0">
                <a:solidFill>
                  <a:srgbClr val="E6CF8B"/>
                </a:solidFill>
                <a:latin typeface="Arial" pitchFamily="34" charset="0"/>
                <a:ea typeface="Arial" pitchFamily="34" charset="-122"/>
                <a:cs typeface="Arial" pitchFamily="34" charset="-120"/>
              </a:rPr>
              <a:t>الأمويون</a:t>
            </a:r>
            <a:endParaRPr lang="ar-SA" sz="1300" dirty="0"/>
          </a:p>
        </p:txBody>
      </p:sp>
      <p:sp>
        <p:nvSpPr>
          <p:cNvPr id="6" name="Text 2"/>
          <p:cNvSpPr txBox="1"/>
          <p:nvPr/>
        </p:nvSpPr>
        <p:spPr>
          <a:xfrm>
            <a:off x="6621628" y="5257800"/>
            <a:ext cx="1645920" cy="420624"/>
          </a:xfrm>
          <a:prstGeom prst="roundRect">
            <a:avLst>
              <a:gd name="adj" fmla="val 50000"/>
            </a:avLst>
          </a:prstGeom>
          <a:solidFill>
            <a:srgbClr val="0E1726"/>
          </a:solidFill>
          <a:ln w="9525">
            <a:solidFill>
              <a:srgbClr val="C8A24A"/>
            </a:solidFill>
          </a:ln>
        </p:spPr>
        <p:txBody>
          <a:bodyPr wrap="square" lIns="0" tIns="0" rIns="0" bIns="0" rtlCol="0" anchor="ctr"/>
          <a:lstStyle/>
          <a:p>
            <a:pPr rtl="1" algn="ctr" indent="0" marL="0">
              <a:buNone/>
            </a:pPr>
            <a:r>
              <a:rPr lang="ar-SA" sz="1300" b="1" dirty="0">
                <a:solidFill>
                  <a:srgbClr val="E6CF8B"/>
                </a:solidFill>
                <a:latin typeface="Arial" pitchFamily="34" charset="0"/>
                <a:ea typeface="Arial" pitchFamily="34" charset="-122"/>
                <a:cs typeface="Arial" pitchFamily="34" charset="-120"/>
              </a:rPr>
              <a:t>العباسيون</a:t>
            </a:r>
            <a:endParaRPr lang="ar-SA" sz="1300" dirty="0"/>
          </a:p>
        </p:txBody>
      </p:sp>
      <p:sp>
        <p:nvSpPr>
          <p:cNvPr id="7" name="Text 3"/>
          <p:cNvSpPr txBox="1"/>
          <p:nvPr/>
        </p:nvSpPr>
        <p:spPr>
          <a:xfrm>
            <a:off x="4747108" y="5257800"/>
            <a:ext cx="1645920" cy="420624"/>
          </a:xfrm>
          <a:prstGeom prst="roundRect">
            <a:avLst>
              <a:gd name="adj" fmla="val 50000"/>
            </a:avLst>
          </a:prstGeom>
          <a:solidFill>
            <a:srgbClr val="0E1726"/>
          </a:solidFill>
          <a:ln w="9525">
            <a:solidFill>
              <a:srgbClr val="C8A24A"/>
            </a:solidFill>
          </a:ln>
        </p:spPr>
        <p:txBody>
          <a:bodyPr wrap="square" lIns="0" tIns="0" rIns="0" bIns="0" rtlCol="0" anchor="ctr"/>
          <a:lstStyle/>
          <a:p>
            <a:pPr rtl="1" algn="ctr" indent="0" marL="0">
              <a:buNone/>
            </a:pPr>
            <a:r>
              <a:rPr lang="ar-SA" sz="1300" b="1" dirty="0">
                <a:solidFill>
                  <a:srgbClr val="E6CF8B"/>
                </a:solidFill>
                <a:latin typeface="Arial" pitchFamily="34" charset="0"/>
                <a:ea typeface="Arial" pitchFamily="34" charset="-122"/>
                <a:cs typeface="Arial" pitchFamily="34" charset="-120"/>
              </a:rPr>
              <a:t>العثمانيون</a:t>
            </a:r>
            <a:endParaRPr lang="ar-SA" sz="1300" dirty="0"/>
          </a:p>
        </p:txBody>
      </p:sp>
      <p:sp>
        <p:nvSpPr>
          <p:cNvPr id="8" name="Text 4"/>
          <p:cNvSpPr txBox="1"/>
          <p:nvPr/>
        </p:nvSpPr>
        <p:spPr>
          <a:xfrm>
            <a:off x="2141068" y="5257800"/>
            <a:ext cx="2377440" cy="420624"/>
          </a:xfrm>
          <a:prstGeom prst="roundRect">
            <a:avLst>
              <a:gd name="adj" fmla="val 50000"/>
            </a:avLst>
          </a:prstGeom>
          <a:solidFill>
            <a:srgbClr val="0E1726"/>
          </a:solidFill>
          <a:ln w="9525">
            <a:solidFill>
              <a:srgbClr val="C8A24A"/>
            </a:solidFill>
          </a:ln>
        </p:spPr>
        <p:txBody>
          <a:bodyPr wrap="square" lIns="0" tIns="0" rIns="0" bIns="0" rtlCol="0" anchor="ctr"/>
          <a:lstStyle/>
          <a:p>
            <a:pPr rtl="1" algn="ctr" indent="0" marL="0">
              <a:buNone/>
            </a:pPr>
            <a:r>
              <a:rPr lang="ar-SA" sz="1300" b="1" dirty="0">
                <a:solidFill>
                  <a:srgbClr val="E6CF8B"/>
                </a:solidFill>
                <a:latin typeface="Arial" pitchFamily="34" charset="0"/>
                <a:ea typeface="Arial" pitchFamily="34" charset="-122"/>
                <a:cs typeface="Arial" pitchFamily="34" charset="-120"/>
              </a:rPr>
              <a:t>قصة العلم والعلماء</a:t>
            </a:r>
            <a:endParaRPr lang="ar-SA" sz="1300" dirty="0"/>
          </a:p>
        </p:txBody>
      </p:sp>
      <p:sp>
        <p:nvSpPr>
          <p:cNvPr id="9" name="Text 5"/>
          <p:cNvSpPr txBox="1"/>
          <p:nvPr/>
        </p:nvSpPr>
        <p:spPr>
          <a:xfrm>
            <a:off x="1828800" y="6172200"/>
            <a:ext cx="8534095" cy="320040"/>
          </a:xfrm>
          <a:prstGeom prst="rect">
            <a:avLst/>
          </a:prstGeom>
          <a:noFill/>
          <a:ln/>
        </p:spPr>
        <p:txBody>
          <a:bodyPr wrap="square" lIns="0" tIns="0" rIns="0" bIns="0" rtlCol="0" anchor="t"/>
          <a:lstStyle/>
          <a:p>
            <a:pPr rtl="1" algn="ctr" indent="0" marL="0">
              <a:buNone/>
            </a:pPr>
            <a:r>
              <a:rPr lang="ar-SA" sz="1200" dirty="0">
                <a:solidFill>
                  <a:srgbClr val="9AA3B5"/>
                </a:solidFill>
                <a:latin typeface="Arial" pitchFamily="34" charset="0"/>
                <a:ea typeface="Arial" pitchFamily="34" charset="-122"/>
                <a:cs typeface="Arial" pitchFamily="34" charset="-120"/>
              </a:rPr>
              <a:t>ثلاثة عشر قرناً · ثلاث دول · مئات العلماء</a:t>
            </a:r>
            <a:endParaRPr lang="ar-SA"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خريطة الرحلة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كتابان، عشرة فصول، ورحلة واحدة</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076895" y="1508760"/>
            <a:ext cx="3566160" cy="4617720"/>
          </a:xfrm>
          <a:prstGeom prst="roundRect">
            <a:avLst>
              <a:gd name="adj" fmla="val 2051"/>
            </a:avLst>
          </a:prstGeom>
          <a:solidFill>
            <a:srgbClr val="FDF6F4"/>
          </a:solidFill>
          <a:ln w="9525">
            <a:solidFill>
              <a:srgbClr val="9E2A2B"/>
            </a:solidFill>
          </a:ln>
        </p:spPr>
        <p:txBody>
          <a:bodyPr wrap="square" lIns="76200" tIns="114300" rIns="114300" bIns="76200" rtlCol="0" anchor="t"/>
          <a:lstStyle/>
          <a:p>
            <a:pPr rtl="1" algn="r" indent="0" marL="0">
              <a:buNone/>
            </a:pPr>
            <a:r>
              <a:rPr lang="ar-SA" sz="1050" b="1" dirty="0">
                <a:solidFill>
                  <a:srgbClr val="9E2A2B"/>
                </a:solidFill>
                <a:latin typeface="Arial" pitchFamily="34" charset="0"/>
                <a:ea typeface="Arial" pitchFamily="34" charset="-122"/>
                <a:cs typeface="Arial" pitchFamily="34" charset="-120"/>
              </a:rPr>
              <a:t>الكتاب الأول</a:t>
            </a:r>
            <a:endParaRPr lang="ar-SA" sz="1050" dirty="0"/>
          </a:p>
          <a:p>
            <a:pPr rtl="1" algn="r" indent="0" marL="0">
              <a:spcAft>
                <a:spcPts val="400"/>
              </a:spcAft>
              <a:buNone/>
            </a:pPr>
            <a:r>
              <a:rPr lang="ar-SA" sz="2300" b="1" dirty="0">
                <a:solidFill>
                  <a:srgbClr val="6E1C1D"/>
                </a:solidFill>
                <a:latin typeface="Arial" pitchFamily="34" charset="0"/>
                <a:ea typeface="Arial" pitchFamily="34" charset="-122"/>
                <a:cs typeface="Arial" pitchFamily="34" charset="-120"/>
              </a:rPr>
              <a:t>القصة السياسية</a:t>
            </a:r>
            <a:endParaRPr lang="ar-SA" sz="1050" dirty="0"/>
          </a:p>
          <a:p>
            <a:pPr rtl="1" algn="r" marL="177800" indent="-177800">
              <a:spcBef>
                <a:spcPts val="500"/>
              </a:spcBef>
              <a:buSzPct val="100000"/>
              <a:buChar char="◆"/>
            </a:pPr>
            <a:r>
              <a:rPr lang="ar-SA" sz="1680" dirty="0">
                <a:solidFill>
                  <a:srgbClr val="6E1C1D"/>
                </a:solidFill>
                <a:latin typeface="Arial" pitchFamily="34" charset="0"/>
                <a:ea typeface="Arial" pitchFamily="34" charset="-122"/>
                <a:cs typeface="Arial" pitchFamily="34" charset="-120"/>
              </a:rPr>
              <a:t>ثلاث دول حكمت العالم الإسلامي ثلاثة عشر قرناً</a:t>
            </a:r>
            <a:endParaRPr lang="ar-SA" sz="1050" dirty="0"/>
          </a:p>
          <a:p>
            <a:pPr rtl="1" algn="r" marL="177800" indent="-177800">
              <a:spcBef>
                <a:spcPts val="500"/>
              </a:spcBef>
              <a:buSzPct val="100000"/>
              <a:buChar char="◆"/>
            </a:pPr>
            <a:r>
              <a:rPr lang="ar-SA" sz="1680" dirty="0">
                <a:solidFill>
                  <a:srgbClr val="6E1C1D"/>
                </a:solidFill>
                <a:latin typeface="Arial" pitchFamily="34" charset="0"/>
                <a:ea typeface="Arial" pitchFamily="34" charset="-122"/>
                <a:cs typeface="Arial" pitchFamily="34" charset="-120"/>
              </a:rPr>
              <a:t>١. الدولة الأموية</a:t>
            </a:r>
            <a:endParaRPr lang="ar-SA" sz="1050" dirty="0"/>
          </a:p>
          <a:p>
            <a:pPr rtl="1" algn="r" marL="177800" indent="-177800">
              <a:spcBef>
                <a:spcPts val="500"/>
              </a:spcBef>
              <a:buSzPct val="100000"/>
              <a:buChar char="◆"/>
            </a:pPr>
            <a:r>
              <a:rPr lang="ar-SA" sz="1680" dirty="0">
                <a:solidFill>
                  <a:srgbClr val="6E1C1D"/>
                </a:solidFill>
                <a:latin typeface="Arial" pitchFamily="34" charset="0"/>
                <a:ea typeface="Arial" pitchFamily="34" charset="-122"/>
                <a:cs typeface="Arial" pitchFamily="34" charset="-120"/>
              </a:rPr>
              <a:t>٢. الدولة العباسية</a:t>
            </a:r>
            <a:endParaRPr lang="ar-SA" sz="1050" dirty="0"/>
          </a:p>
          <a:p>
            <a:pPr rtl="1" algn="r" marL="177800" indent="-177800">
              <a:spcBef>
                <a:spcPts val="500"/>
              </a:spcBef>
              <a:buSzPct val="100000"/>
              <a:buChar char="◆"/>
            </a:pPr>
            <a:r>
              <a:rPr lang="ar-SA" sz="1680" dirty="0">
                <a:solidFill>
                  <a:srgbClr val="6E1C1D"/>
                </a:solidFill>
                <a:latin typeface="Arial" pitchFamily="34" charset="0"/>
                <a:ea typeface="Arial" pitchFamily="34" charset="-122"/>
                <a:cs typeface="Arial" pitchFamily="34" charset="-120"/>
              </a:rPr>
              <a:t>٣. الدولة العثمانية</a:t>
            </a:r>
            <a:endParaRPr lang="ar-SA" sz="1050" dirty="0"/>
          </a:p>
        </p:txBody>
      </p:sp>
      <p:sp>
        <p:nvSpPr>
          <p:cNvPr id="7" name="Text 4"/>
          <p:cNvSpPr txBox="1"/>
          <p:nvPr/>
        </p:nvSpPr>
        <p:spPr>
          <a:xfrm>
            <a:off x="548640" y="1463040"/>
            <a:ext cx="7208215" cy="731520"/>
          </a:xfrm>
          <a:prstGeom prst="rect">
            <a:avLst/>
          </a:prstGeom>
          <a:noFill/>
          <a:ln/>
        </p:spPr>
        <p:txBody>
          <a:bodyPr wrap="square" lIns="0" tIns="0" rIns="0" bIns="0" rtlCol="0" anchor="t"/>
          <a:lstStyle/>
          <a:p>
            <a:pPr rtl="1" algn="r" indent="0" marL="0">
              <a:buNone/>
            </a:pPr>
            <a:r>
              <a:rPr lang="ar-SA" sz="1050" b="1" dirty="0">
                <a:solidFill>
                  <a:srgbClr val="1E4D7B"/>
                </a:solidFill>
                <a:latin typeface="Arial" pitchFamily="34" charset="0"/>
                <a:ea typeface="Arial" pitchFamily="34" charset="-122"/>
                <a:cs typeface="Arial" pitchFamily="34" charset="-120"/>
              </a:rPr>
              <a:t>الكتاب الثاني</a:t>
            </a:r>
            <a:endParaRPr lang="ar-SA" sz="1400" dirty="0"/>
          </a:p>
          <a:p>
            <a:pPr rtl="1" algn="r" indent="0" marL="0">
              <a:buNone/>
            </a:pPr>
            <a:r>
              <a:rPr lang="ar-SA" sz="2000" b="1" dirty="0">
                <a:solidFill>
                  <a:srgbClr val="0E1726"/>
                </a:solidFill>
                <a:latin typeface="Arial" pitchFamily="34" charset="0"/>
                <a:ea typeface="Arial" pitchFamily="34" charset="-122"/>
                <a:cs typeface="Arial" pitchFamily="34" charset="-120"/>
              </a:rPr>
              <a:t>قصة العلم والعلماء</a:t>
            </a:r>
            <a:endParaRPr lang="ar-SA" sz="1400" dirty="0"/>
          </a:p>
        </p:txBody>
      </p:sp>
      <p:sp>
        <p:nvSpPr>
          <p:cNvPr id="8" name="Shape 5"/>
          <p:cNvSpPr/>
          <p:nvPr/>
        </p:nvSpPr>
        <p:spPr>
          <a:xfrm>
            <a:off x="4235044" y="2286000"/>
            <a:ext cx="3521812" cy="868680"/>
          </a:xfrm>
          <a:prstGeom prst="roundRect">
            <a:avLst>
              <a:gd name="adj" fmla="val 8421"/>
            </a:avLst>
          </a:prstGeom>
          <a:solidFill>
            <a:srgbClr val="E5EDF6"/>
          </a:solidFill>
          <a:ln w="9525">
            <a:solidFill>
              <a:srgbClr val="1E4D7B"/>
            </a:solidFill>
            <a:prstDash val="solid"/>
          </a:ln>
        </p:spPr>
      </p:sp>
      <p:sp>
        <p:nvSpPr>
          <p:cNvPr id="9" name="Shape 6"/>
          <p:cNvSpPr/>
          <p:nvPr/>
        </p:nvSpPr>
        <p:spPr>
          <a:xfrm>
            <a:off x="7098487" y="2468880"/>
            <a:ext cx="502920" cy="502920"/>
          </a:xfrm>
          <a:prstGeom prst="ellipse">
            <a:avLst/>
          </a:prstGeom>
          <a:solidFill>
            <a:srgbClr val="1E4D7B"/>
          </a:solidFill>
          <a:ln w="12700">
            <a:solidFill>
              <a:srgbClr val="FFFFFF"/>
            </a:solidFill>
            <a:prstDash val="solid"/>
          </a:ln>
        </p:spPr>
      </p:sp>
      <p:sp>
        <p:nvSpPr>
          <p:cNvPr id="10" name="Text 7"/>
          <p:cNvSpPr txBox="1"/>
          <p:nvPr/>
        </p:nvSpPr>
        <p:spPr>
          <a:xfrm>
            <a:off x="7098487" y="2468880"/>
            <a:ext cx="502920" cy="502920"/>
          </a:xfrm>
          <a:prstGeom prst="rect">
            <a:avLst/>
          </a:prstGeom>
          <a:noFill/>
          <a:ln/>
        </p:spPr>
        <p:txBody>
          <a:bodyPr wrap="square" lIns="0" tIns="0" rIns="0" bIns="0" rtlCol="0" anchor="ctr"/>
          <a:lstStyle/>
          <a:p>
            <a:pPr rtl="1" algn="ctr" indent="0" marL="0">
              <a:buNone/>
            </a:pPr>
            <a:r>
              <a:rPr lang="ar-SA" sz="1400" b="1" dirty="0">
                <a:solidFill>
                  <a:srgbClr val="FFFFFF"/>
                </a:solidFill>
                <a:latin typeface="Arial" pitchFamily="34" charset="0"/>
                <a:ea typeface="Arial" pitchFamily="34" charset="-122"/>
                <a:cs typeface="Arial" pitchFamily="34" charset="-120"/>
              </a:rPr>
              <a:t>٤</a:t>
            </a:r>
            <a:endParaRPr lang="ar-SA" sz="1400" dirty="0"/>
          </a:p>
        </p:txBody>
      </p:sp>
      <p:sp>
        <p:nvSpPr>
          <p:cNvPr id="11" name="Text 8"/>
          <p:cNvSpPr txBox="1"/>
          <p:nvPr/>
        </p:nvSpPr>
        <p:spPr>
          <a:xfrm>
            <a:off x="4372204" y="2404872"/>
            <a:ext cx="2607412" cy="685800"/>
          </a:xfrm>
          <a:prstGeom prst="rect">
            <a:avLst/>
          </a:prstGeom>
          <a:noFill/>
          <a:ln/>
        </p:spPr>
        <p:txBody>
          <a:bodyPr wrap="square" lIns="0" tIns="0" rIns="0" bIns="0" rtlCol="0" anchor="ctr"/>
          <a:lstStyle/>
          <a:p>
            <a:pPr rtl="1" algn="r" indent="0" marL="0">
              <a:buNone/>
            </a:pPr>
            <a:r>
              <a:rPr lang="ar-SA" sz="1450" b="1" dirty="0">
                <a:solidFill>
                  <a:srgbClr val="143456"/>
                </a:solidFill>
                <a:latin typeface="Arial" pitchFamily="34" charset="0"/>
                <a:ea typeface="Arial" pitchFamily="34" charset="-122"/>
                <a:cs typeface="Arial" pitchFamily="34" charset="-120"/>
              </a:rPr>
              <a:t>ولادة العلوم</a:t>
            </a:r>
            <a:endParaRPr lang="ar-SA" sz="1400" dirty="0"/>
          </a:p>
          <a:p>
            <a:pPr rtl="1" algn="r" indent="0" marL="0">
              <a:buNone/>
            </a:pPr>
            <a:r>
              <a:rPr lang="ar-SA" sz="1150" dirty="0">
                <a:solidFill>
                  <a:srgbClr val="143456"/>
                </a:solidFill>
                <a:latin typeface="Arial" pitchFamily="34" charset="0"/>
                <a:ea typeface="Arial" pitchFamily="34" charset="-122"/>
                <a:cs typeface="Arial" pitchFamily="34" charset="-120"/>
              </a:rPr>
              <a:t>الصحابة والتابعون</a:t>
            </a:r>
            <a:endParaRPr lang="ar-SA" sz="1400" dirty="0"/>
          </a:p>
        </p:txBody>
      </p:sp>
      <p:sp>
        <p:nvSpPr>
          <p:cNvPr id="12" name="Shape 9"/>
          <p:cNvSpPr/>
          <p:nvPr/>
        </p:nvSpPr>
        <p:spPr>
          <a:xfrm>
            <a:off x="548640" y="2286000"/>
            <a:ext cx="3521812" cy="868680"/>
          </a:xfrm>
          <a:prstGeom prst="roundRect">
            <a:avLst>
              <a:gd name="adj" fmla="val 8421"/>
            </a:avLst>
          </a:prstGeom>
          <a:solidFill>
            <a:srgbClr val="E5EDF6"/>
          </a:solidFill>
          <a:ln w="9525">
            <a:solidFill>
              <a:srgbClr val="1E4D7B"/>
            </a:solidFill>
            <a:prstDash val="solid"/>
          </a:ln>
        </p:spPr>
      </p:sp>
      <p:sp>
        <p:nvSpPr>
          <p:cNvPr id="13" name="Shape 10"/>
          <p:cNvSpPr/>
          <p:nvPr/>
        </p:nvSpPr>
        <p:spPr>
          <a:xfrm>
            <a:off x="3412084" y="2468880"/>
            <a:ext cx="502920" cy="502920"/>
          </a:xfrm>
          <a:prstGeom prst="ellipse">
            <a:avLst/>
          </a:prstGeom>
          <a:solidFill>
            <a:srgbClr val="1E4D7B"/>
          </a:solidFill>
          <a:ln w="12700">
            <a:solidFill>
              <a:srgbClr val="FFFFFF"/>
            </a:solidFill>
            <a:prstDash val="solid"/>
          </a:ln>
        </p:spPr>
      </p:sp>
      <p:sp>
        <p:nvSpPr>
          <p:cNvPr id="14" name="Text 11"/>
          <p:cNvSpPr txBox="1"/>
          <p:nvPr/>
        </p:nvSpPr>
        <p:spPr>
          <a:xfrm>
            <a:off x="3412084" y="2468880"/>
            <a:ext cx="502920" cy="502920"/>
          </a:xfrm>
          <a:prstGeom prst="rect">
            <a:avLst/>
          </a:prstGeom>
          <a:noFill/>
          <a:ln/>
        </p:spPr>
        <p:txBody>
          <a:bodyPr wrap="square" lIns="0" tIns="0" rIns="0" bIns="0" rtlCol="0" anchor="ctr"/>
          <a:lstStyle/>
          <a:p>
            <a:pPr rtl="1" algn="ctr" indent="0" marL="0">
              <a:buNone/>
            </a:pPr>
            <a:r>
              <a:rPr lang="ar-SA" sz="1400" b="1" dirty="0">
                <a:solidFill>
                  <a:srgbClr val="FFFFFF"/>
                </a:solidFill>
                <a:latin typeface="Arial" pitchFamily="34" charset="0"/>
                <a:ea typeface="Arial" pitchFamily="34" charset="-122"/>
                <a:cs typeface="Arial" pitchFamily="34" charset="-120"/>
              </a:rPr>
              <a:t>٥</a:t>
            </a:r>
            <a:endParaRPr lang="ar-SA" sz="1400" dirty="0"/>
          </a:p>
        </p:txBody>
      </p:sp>
      <p:sp>
        <p:nvSpPr>
          <p:cNvPr id="15" name="Text 12"/>
          <p:cNvSpPr txBox="1"/>
          <p:nvPr/>
        </p:nvSpPr>
        <p:spPr>
          <a:xfrm>
            <a:off x="685800" y="2404872"/>
            <a:ext cx="2607412" cy="685800"/>
          </a:xfrm>
          <a:prstGeom prst="rect">
            <a:avLst/>
          </a:prstGeom>
          <a:noFill/>
          <a:ln/>
        </p:spPr>
        <p:txBody>
          <a:bodyPr wrap="square" lIns="0" tIns="0" rIns="0" bIns="0" rtlCol="0" anchor="ctr"/>
          <a:lstStyle/>
          <a:p>
            <a:pPr rtl="1" algn="r" indent="0" marL="0">
              <a:buNone/>
            </a:pPr>
            <a:r>
              <a:rPr lang="ar-SA" sz="1450" b="1" dirty="0">
                <a:solidFill>
                  <a:srgbClr val="143456"/>
                </a:solidFill>
                <a:latin typeface="Arial" pitchFamily="34" charset="0"/>
                <a:ea typeface="Arial" pitchFamily="34" charset="-122"/>
                <a:cs typeface="Arial" pitchFamily="34" charset="-120"/>
              </a:rPr>
              <a:t>العصر الذهبي</a:t>
            </a:r>
            <a:endParaRPr lang="ar-SA" sz="1400" dirty="0"/>
          </a:p>
          <a:p>
            <a:pPr rtl="1" algn="r" indent="0" marL="0">
              <a:buNone/>
            </a:pPr>
            <a:r>
              <a:rPr lang="ar-SA" sz="1150" dirty="0">
                <a:solidFill>
                  <a:srgbClr val="143456"/>
                </a:solidFill>
                <a:latin typeface="Arial" pitchFamily="34" charset="0"/>
                <a:ea typeface="Arial" pitchFamily="34" charset="-122"/>
                <a:cs typeface="Arial" pitchFamily="34" charset="-120"/>
              </a:rPr>
              <a:t>الأئمة الأربعة وبيت الحكمة</a:t>
            </a:r>
            <a:endParaRPr lang="ar-SA" sz="1400" dirty="0"/>
          </a:p>
        </p:txBody>
      </p:sp>
      <p:sp>
        <p:nvSpPr>
          <p:cNvPr id="16" name="Shape 13"/>
          <p:cNvSpPr/>
          <p:nvPr/>
        </p:nvSpPr>
        <p:spPr>
          <a:xfrm>
            <a:off x="4235044" y="3264408"/>
            <a:ext cx="3521812" cy="868680"/>
          </a:xfrm>
          <a:prstGeom prst="roundRect">
            <a:avLst>
              <a:gd name="adj" fmla="val 8421"/>
            </a:avLst>
          </a:prstGeom>
          <a:solidFill>
            <a:srgbClr val="E5EDF6"/>
          </a:solidFill>
          <a:ln w="9525">
            <a:solidFill>
              <a:srgbClr val="1E4D7B"/>
            </a:solidFill>
            <a:prstDash val="solid"/>
          </a:ln>
        </p:spPr>
      </p:sp>
      <p:sp>
        <p:nvSpPr>
          <p:cNvPr id="17" name="Shape 14"/>
          <p:cNvSpPr/>
          <p:nvPr/>
        </p:nvSpPr>
        <p:spPr>
          <a:xfrm>
            <a:off x="7098487" y="3447288"/>
            <a:ext cx="502920" cy="502920"/>
          </a:xfrm>
          <a:prstGeom prst="ellipse">
            <a:avLst/>
          </a:prstGeom>
          <a:solidFill>
            <a:srgbClr val="1E4D7B"/>
          </a:solidFill>
          <a:ln w="12700">
            <a:solidFill>
              <a:srgbClr val="FFFFFF"/>
            </a:solidFill>
            <a:prstDash val="solid"/>
          </a:ln>
        </p:spPr>
      </p:sp>
      <p:sp>
        <p:nvSpPr>
          <p:cNvPr id="18" name="Text 15"/>
          <p:cNvSpPr txBox="1"/>
          <p:nvPr/>
        </p:nvSpPr>
        <p:spPr>
          <a:xfrm>
            <a:off x="7098487" y="3447288"/>
            <a:ext cx="502920" cy="502920"/>
          </a:xfrm>
          <a:prstGeom prst="rect">
            <a:avLst/>
          </a:prstGeom>
          <a:noFill/>
          <a:ln/>
        </p:spPr>
        <p:txBody>
          <a:bodyPr wrap="square" lIns="0" tIns="0" rIns="0" bIns="0" rtlCol="0" anchor="ctr"/>
          <a:lstStyle/>
          <a:p>
            <a:pPr rtl="1" algn="ctr" indent="0" marL="0">
              <a:buNone/>
            </a:pPr>
            <a:r>
              <a:rPr lang="ar-SA" sz="1400" b="1" dirty="0">
                <a:solidFill>
                  <a:srgbClr val="FFFFFF"/>
                </a:solidFill>
                <a:latin typeface="Arial" pitchFamily="34" charset="0"/>
                <a:ea typeface="Arial" pitchFamily="34" charset="-122"/>
                <a:cs typeface="Arial" pitchFamily="34" charset="-120"/>
              </a:rPr>
              <a:t>٦</a:t>
            </a:r>
            <a:endParaRPr lang="ar-SA" sz="1400" dirty="0"/>
          </a:p>
        </p:txBody>
      </p:sp>
      <p:sp>
        <p:nvSpPr>
          <p:cNvPr id="19" name="Text 16"/>
          <p:cNvSpPr txBox="1"/>
          <p:nvPr/>
        </p:nvSpPr>
        <p:spPr>
          <a:xfrm>
            <a:off x="4372204" y="3383280"/>
            <a:ext cx="2607412" cy="685800"/>
          </a:xfrm>
          <a:prstGeom prst="rect">
            <a:avLst/>
          </a:prstGeom>
          <a:noFill/>
          <a:ln/>
        </p:spPr>
        <p:txBody>
          <a:bodyPr wrap="square" lIns="0" tIns="0" rIns="0" bIns="0" rtlCol="0" anchor="ctr"/>
          <a:lstStyle/>
          <a:p>
            <a:pPr rtl="1" algn="r" indent="0" marL="0">
              <a:buNone/>
            </a:pPr>
            <a:r>
              <a:rPr lang="ar-SA" sz="1450" b="1" dirty="0">
                <a:solidFill>
                  <a:srgbClr val="143456"/>
                </a:solidFill>
                <a:latin typeface="Arial" pitchFamily="34" charset="0"/>
                <a:ea typeface="Arial" pitchFamily="34" charset="-122"/>
                <a:cs typeface="Arial" pitchFamily="34" charset="-120"/>
              </a:rPr>
              <a:t>عصر الموسوعيين</a:t>
            </a:r>
            <a:endParaRPr lang="ar-SA" sz="1400" dirty="0"/>
          </a:p>
          <a:p>
            <a:pPr rtl="1" algn="r" indent="0" marL="0">
              <a:buNone/>
            </a:pPr>
            <a:r>
              <a:rPr lang="ar-SA" sz="1150" dirty="0">
                <a:solidFill>
                  <a:srgbClr val="143456"/>
                </a:solidFill>
                <a:latin typeface="Arial" pitchFamily="34" charset="0"/>
                <a:ea typeface="Arial" pitchFamily="34" charset="-122"/>
                <a:cs typeface="Arial" pitchFamily="34" charset="-120"/>
              </a:rPr>
              <a:t>ابن سينا، ابن الهيثم، الغزالي</a:t>
            </a:r>
            <a:endParaRPr lang="ar-SA" sz="1400" dirty="0"/>
          </a:p>
        </p:txBody>
      </p:sp>
      <p:sp>
        <p:nvSpPr>
          <p:cNvPr id="20" name="Shape 17"/>
          <p:cNvSpPr/>
          <p:nvPr/>
        </p:nvSpPr>
        <p:spPr>
          <a:xfrm>
            <a:off x="548640" y="3264408"/>
            <a:ext cx="3521812" cy="868680"/>
          </a:xfrm>
          <a:prstGeom prst="roundRect">
            <a:avLst>
              <a:gd name="adj" fmla="val 8421"/>
            </a:avLst>
          </a:prstGeom>
          <a:solidFill>
            <a:srgbClr val="E5EDF6"/>
          </a:solidFill>
          <a:ln w="9525">
            <a:solidFill>
              <a:srgbClr val="1E4D7B"/>
            </a:solidFill>
            <a:prstDash val="solid"/>
          </a:ln>
        </p:spPr>
      </p:sp>
      <p:sp>
        <p:nvSpPr>
          <p:cNvPr id="21" name="Shape 18"/>
          <p:cNvSpPr/>
          <p:nvPr/>
        </p:nvSpPr>
        <p:spPr>
          <a:xfrm>
            <a:off x="3412084" y="3447288"/>
            <a:ext cx="502920" cy="502920"/>
          </a:xfrm>
          <a:prstGeom prst="ellipse">
            <a:avLst/>
          </a:prstGeom>
          <a:solidFill>
            <a:srgbClr val="1E4D7B"/>
          </a:solidFill>
          <a:ln w="12700">
            <a:solidFill>
              <a:srgbClr val="FFFFFF"/>
            </a:solidFill>
            <a:prstDash val="solid"/>
          </a:ln>
        </p:spPr>
      </p:sp>
      <p:sp>
        <p:nvSpPr>
          <p:cNvPr id="22" name="Text 19"/>
          <p:cNvSpPr txBox="1"/>
          <p:nvPr/>
        </p:nvSpPr>
        <p:spPr>
          <a:xfrm>
            <a:off x="3412084" y="3447288"/>
            <a:ext cx="502920" cy="502920"/>
          </a:xfrm>
          <a:prstGeom prst="rect">
            <a:avLst/>
          </a:prstGeom>
          <a:noFill/>
          <a:ln/>
        </p:spPr>
        <p:txBody>
          <a:bodyPr wrap="square" lIns="0" tIns="0" rIns="0" bIns="0" rtlCol="0" anchor="ctr"/>
          <a:lstStyle/>
          <a:p>
            <a:pPr rtl="1" algn="ctr" indent="0" marL="0">
              <a:buNone/>
            </a:pPr>
            <a:r>
              <a:rPr lang="ar-SA" sz="1400" b="1" dirty="0">
                <a:solidFill>
                  <a:srgbClr val="FFFFFF"/>
                </a:solidFill>
                <a:latin typeface="Arial" pitchFamily="34" charset="0"/>
                <a:ea typeface="Arial" pitchFamily="34" charset="-122"/>
                <a:cs typeface="Arial" pitchFamily="34" charset="-120"/>
              </a:rPr>
              <a:t>٧</a:t>
            </a:r>
            <a:endParaRPr lang="ar-SA" sz="1400" dirty="0"/>
          </a:p>
        </p:txBody>
      </p:sp>
      <p:sp>
        <p:nvSpPr>
          <p:cNvPr id="23" name="Text 20"/>
          <p:cNvSpPr txBox="1"/>
          <p:nvPr/>
        </p:nvSpPr>
        <p:spPr>
          <a:xfrm>
            <a:off x="685800" y="3383280"/>
            <a:ext cx="2607412" cy="685800"/>
          </a:xfrm>
          <a:prstGeom prst="rect">
            <a:avLst/>
          </a:prstGeom>
          <a:noFill/>
          <a:ln/>
        </p:spPr>
        <p:txBody>
          <a:bodyPr wrap="square" lIns="0" tIns="0" rIns="0" bIns="0" rtlCol="0" anchor="ctr"/>
          <a:lstStyle/>
          <a:p>
            <a:pPr rtl="1" algn="r" indent="0" marL="0">
              <a:buNone/>
            </a:pPr>
            <a:r>
              <a:rPr lang="ar-SA" sz="1450" b="1" dirty="0">
                <a:solidFill>
                  <a:srgbClr val="143456"/>
                </a:solidFill>
                <a:latin typeface="Arial" pitchFamily="34" charset="0"/>
                <a:ea typeface="Arial" pitchFamily="34" charset="-122"/>
                <a:cs typeface="Arial" pitchFamily="34" charset="-120"/>
              </a:rPr>
              <a:t>بين الصليبيين والمغول</a:t>
            </a:r>
            <a:endParaRPr lang="ar-SA" sz="1400" dirty="0"/>
          </a:p>
          <a:p>
            <a:pPr rtl="1" algn="r" indent="0" marL="0">
              <a:buNone/>
            </a:pPr>
            <a:r>
              <a:rPr lang="ar-SA" sz="1150" dirty="0">
                <a:solidFill>
                  <a:srgbClr val="143456"/>
                </a:solidFill>
                <a:latin typeface="Arial" pitchFamily="34" charset="0"/>
                <a:ea typeface="Arial" pitchFamily="34" charset="-122"/>
                <a:cs typeface="Arial" pitchFamily="34" charset="-120"/>
              </a:rPr>
              <a:t>ابن رشد، ابن النفيس، الطوسي</a:t>
            </a:r>
            <a:endParaRPr lang="ar-SA" sz="1400" dirty="0"/>
          </a:p>
        </p:txBody>
      </p:sp>
      <p:sp>
        <p:nvSpPr>
          <p:cNvPr id="24" name="Shape 21"/>
          <p:cNvSpPr/>
          <p:nvPr/>
        </p:nvSpPr>
        <p:spPr>
          <a:xfrm>
            <a:off x="4235044" y="4242816"/>
            <a:ext cx="3521812" cy="868680"/>
          </a:xfrm>
          <a:prstGeom prst="roundRect">
            <a:avLst>
              <a:gd name="adj" fmla="val 8421"/>
            </a:avLst>
          </a:prstGeom>
          <a:solidFill>
            <a:srgbClr val="E5EDF6"/>
          </a:solidFill>
          <a:ln w="9525">
            <a:solidFill>
              <a:srgbClr val="1E4D7B"/>
            </a:solidFill>
            <a:prstDash val="solid"/>
          </a:ln>
        </p:spPr>
      </p:sp>
      <p:sp>
        <p:nvSpPr>
          <p:cNvPr id="25" name="Shape 22"/>
          <p:cNvSpPr/>
          <p:nvPr/>
        </p:nvSpPr>
        <p:spPr>
          <a:xfrm>
            <a:off x="7098487" y="4425696"/>
            <a:ext cx="502920" cy="502920"/>
          </a:xfrm>
          <a:prstGeom prst="ellipse">
            <a:avLst/>
          </a:prstGeom>
          <a:solidFill>
            <a:srgbClr val="1E4D7B"/>
          </a:solidFill>
          <a:ln w="12700">
            <a:solidFill>
              <a:srgbClr val="FFFFFF"/>
            </a:solidFill>
            <a:prstDash val="solid"/>
          </a:ln>
        </p:spPr>
      </p:sp>
      <p:sp>
        <p:nvSpPr>
          <p:cNvPr id="26" name="Text 23"/>
          <p:cNvSpPr txBox="1"/>
          <p:nvPr/>
        </p:nvSpPr>
        <p:spPr>
          <a:xfrm>
            <a:off x="7098487" y="4425696"/>
            <a:ext cx="502920" cy="502920"/>
          </a:xfrm>
          <a:prstGeom prst="rect">
            <a:avLst/>
          </a:prstGeom>
          <a:noFill/>
          <a:ln/>
        </p:spPr>
        <p:txBody>
          <a:bodyPr wrap="square" lIns="0" tIns="0" rIns="0" bIns="0" rtlCol="0" anchor="ctr"/>
          <a:lstStyle/>
          <a:p>
            <a:pPr rtl="1" algn="ctr" indent="0" marL="0">
              <a:buNone/>
            </a:pPr>
            <a:r>
              <a:rPr lang="ar-SA" sz="1400" b="1" dirty="0">
                <a:solidFill>
                  <a:srgbClr val="FFFFFF"/>
                </a:solidFill>
                <a:latin typeface="Arial" pitchFamily="34" charset="0"/>
                <a:ea typeface="Arial" pitchFamily="34" charset="-122"/>
                <a:cs typeface="Arial" pitchFamily="34" charset="-120"/>
              </a:rPr>
              <a:t>٨</a:t>
            </a:r>
            <a:endParaRPr lang="ar-SA" sz="1400" dirty="0"/>
          </a:p>
        </p:txBody>
      </p:sp>
      <p:sp>
        <p:nvSpPr>
          <p:cNvPr id="27" name="Text 24"/>
          <p:cNvSpPr txBox="1"/>
          <p:nvPr/>
        </p:nvSpPr>
        <p:spPr>
          <a:xfrm>
            <a:off x="4372204" y="4361688"/>
            <a:ext cx="2607412" cy="685800"/>
          </a:xfrm>
          <a:prstGeom prst="rect">
            <a:avLst/>
          </a:prstGeom>
          <a:noFill/>
          <a:ln/>
        </p:spPr>
        <p:txBody>
          <a:bodyPr wrap="square" lIns="0" tIns="0" rIns="0" bIns="0" rtlCol="0" anchor="ctr"/>
          <a:lstStyle/>
          <a:p>
            <a:pPr rtl="1" algn="r" indent="0" marL="0">
              <a:buNone/>
            </a:pPr>
            <a:r>
              <a:rPr lang="ar-SA" sz="1450" b="1" dirty="0">
                <a:solidFill>
                  <a:srgbClr val="143456"/>
                </a:solidFill>
                <a:latin typeface="Arial" pitchFamily="34" charset="0"/>
                <a:ea typeface="Arial" pitchFamily="34" charset="-122"/>
                <a:cs typeface="Arial" pitchFamily="34" charset="-120"/>
              </a:rPr>
              <a:t>المماليك وابن خلدون</a:t>
            </a:r>
            <a:endParaRPr lang="ar-SA" sz="1400" dirty="0"/>
          </a:p>
          <a:p>
            <a:pPr rtl="1" algn="r" indent="0" marL="0">
              <a:buNone/>
            </a:pPr>
            <a:r>
              <a:rPr lang="ar-SA" sz="1150" dirty="0">
                <a:solidFill>
                  <a:srgbClr val="143456"/>
                </a:solidFill>
                <a:latin typeface="Arial" pitchFamily="34" charset="0"/>
                <a:ea typeface="Arial" pitchFamily="34" charset="-122"/>
                <a:cs typeface="Arial" pitchFamily="34" charset="-120"/>
              </a:rPr>
              <a:t>ابن تيمية، ابن بطوطة، المقدمة</a:t>
            </a:r>
            <a:endParaRPr lang="ar-SA" sz="1400" dirty="0"/>
          </a:p>
        </p:txBody>
      </p:sp>
      <p:sp>
        <p:nvSpPr>
          <p:cNvPr id="28" name="Shape 25"/>
          <p:cNvSpPr/>
          <p:nvPr/>
        </p:nvSpPr>
        <p:spPr>
          <a:xfrm>
            <a:off x="548640" y="4242816"/>
            <a:ext cx="3521812" cy="868680"/>
          </a:xfrm>
          <a:prstGeom prst="roundRect">
            <a:avLst>
              <a:gd name="adj" fmla="val 8421"/>
            </a:avLst>
          </a:prstGeom>
          <a:solidFill>
            <a:srgbClr val="E5EDF6"/>
          </a:solidFill>
          <a:ln w="9525">
            <a:solidFill>
              <a:srgbClr val="1E4D7B"/>
            </a:solidFill>
            <a:prstDash val="solid"/>
          </a:ln>
        </p:spPr>
      </p:sp>
      <p:sp>
        <p:nvSpPr>
          <p:cNvPr id="29" name="Shape 26"/>
          <p:cNvSpPr/>
          <p:nvPr/>
        </p:nvSpPr>
        <p:spPr>
          <a:xfrm>
            <a:off x="3412084" y="4425696"/>
            <a:ext cx="502920" cy="502920"/>
          </a:xfrm>
          <a:prstGeom prst="ellipse">
            <a:avLst/>
          </a:prstGeom>
          <a:solidFill>
            <a:srgbClr val="1E4D7B"/>
          </a:solidFill>
          <a:ln w="12700">
            <a:solidFill>
              <a:srgbClr val="FFFFFF"/>
            </a:solidFill>
            <a:prstDash val="solid"/>
          </a:ln>
        </p:spPr>
      </p:sp>
      <p:sp>
        <p:nvSpPr>
          <p:cNvPr id="30" name="Text 27"/>
          <p:cNvSpPr txBox="1"/>
          <p:nvPr/>
        </p:nvSpPr>
        <p:spPr>
          <a:xfrm>
            <a:off x="3412084" y="4425696"/>
            <a:ext cx="502920" cy="502920"/>
          </a:xfrm>
          <a:prstGeom prst="rect">
            <a:avLst/>
          </a:prstGeom>
          <a:noFill/>
          <a:ln/>
        </p:spPr>
        <p:txBody>
          <a:bodyPr wrap="square" lIns="0" tIns="0" rIns="0" bIns="0" rtlCol="0" anchor="ctr"/>
          <a:lstStyle/>
          <a:p>
            <a:pPr rtl="1" algn="ctr" indent="0" marL="0">
              <a:buNone/>
            </a:pPr>
            <a:r>
              <a:rPr lang="ar-SA" sz="1400" b="1" dirty="0">
                <a:solidFill>
                  <a:srgbClr val="FFFFFF"/>
                </a:solidFill>
                <a:latin typeface="Arial" pitchFamily="34" charset="0"/>
                <a:ea typeface="Arial" pitchFamily="34" charset="-122"/>
                <a:cs typeface="Arial" pitchFamily="34" charset="-120"/>
              </a:rPr>
              <a:t>٩</a:t>
            </a:r>
            <a:endParaRPr lang="ar-SA" sz="1400" dirty="0"/>
          </a:p>
        </p:txBody>
      </p:sp>
      <p:sp>
        <p:nvSpPr>
          <p:cNvPr id="31" name="Text 28"/>
          <p:cNvSpPr txBox="1"/>
          <p:nvPr/>
        </p:nvSpPr>
        <p:spPr>
          <a:xfrm>
            <a:off x="685800" y="4361688"/>
            <a:ext cx="2607412" cy="685800"/>
          </a:xfrm>
          <a:prstGeom prst="rect">
            <a:avLst/>
          </a:prstGeom>
          <a:noFill/>
          <a:ln/>
        </p:spPr>
        <p:txBody>
          <a:bodyPr wrap="square" lIns="0" tIns="0" rIns="0" bIns="0" rtlCol="0" anchor="ctr"/>
          <a:lstStyle/>
          <a:p>
            <a:pPr rtl="1" algn="r" indent="0" marL="0">
              <a:buNone/>
            </a:pPr>
            <a:r>
              <a:rPr lang="ar-SA" sz="1450" b="1" dirty="0">
                <a:solidFill>
                  <a:srgbClr val="143456"/>
                </a:solidFill>
                <a:latin typeface="Arial" pitchFamily="34" charset="0"/>
                <a:ea typeface="Arial" pitchFamily="34" charset="-122"/>
                <a:cs typeface="Arial" pitchFamily="34" charset="-120"/>
              </a:rPr>
              <a:t>العثمانيون ومفترق الطرق</a:t>
            </a:r>
            <a:endParaRPr lang="ar-SA" sz="1400" dirty="0"/>
          </a:p>
          <a:p>
            <a:pPr rtl="1" algn="r" indent="0" marL="0">
              <a:buNone/>
            </a:pPr>
            <a:r>
              <a:rPr lang="ar-SA" sz="1150" dirty="0">
                <a:solidFill>
                  <a:srgbClr val="143456"/>
                </a:solidFill>
                <a:latin typeface="Arial" pitchFamily="34" charset="0"/>
                <a:ea typeface="Arial" pitchFamily="34" charset="-122"/>
                <a:cs typeface="Arial" pitchFamily="34" charset="-120"/>
              </a:rPr>
              <a:t>سنان، تقي الدين، كاتب جلبي</a:t>
            </a:r>
            <a:endParaRPr lang="ar-SA" sz="1400" dirty="0"/>
          </a:p>
        </p:txBody>
      </p:sp>
      <p:sp>
        <p:nvSpPr>
          <p:cNvPr id="32" name="Shape 29"/>
          <p:cNvSpPr/>
          <p:nvPr/>
        </p:nvSpPr>
        <p:spPr>
          <a:xfrm>
            <a:off x="4235044" y="5221224"/>
            <a:ext cx="3521812" cy="868680"/>
          </a:xfrm>
          <a:prstGeom prst="roundRect">
            <a:avLst>
              <a:gd name="adj" fmla="val 8421"/>
            </a:avLst>
          </a:prstGeom>
          <a:solidFill>
            <a:srgbClr val="E5EDF6"/>
          </a:solidFill>
          <a:ln w="9525">
            <a:solidFill>
              <a:srgbClr val="1E4D7B"/>
            </a:solidFill>
            <a:prstDash val="solid"/>
          </a:ln>
        </p:spPr>
      </p:sp>
      <p:sp>
        <p:nvSpPr>
          <p:cNvPr id="33" name="Shape 30"/>
          <p:cNvSpPr/>
          <p:nvPr/>
        </p:nvSpPr>
        <p:spPr>
          <a:xfrm>
            <a:off x="7098487" y="5404104"/>
            <a:ext cx="502920" cy="502920"/>
          </a:xfrm>
          <a:prstGeom prst="ellipse">
            <a:avLst/>
          </a:prstGeom>
          <a:solidFill>
            <a:srgbClr val="1E4D7B"/>
          </a:solidFill>
          <a:ln w="12700">
            <a:solidFill>
              <a:srgbClr val="FFFFFF"/>
            </a:solidFill>
            <a:prstDash val="solid"/>
          </a:ln>
        </p:spPr>
      </p:sp>
      <p:sp>
        <p:nvSpPr>
          <p:cNvPr id="34" name="Text 31"/>
          <p:cNvSpPr txBox="1"/>
          <p:nvPr/>
        </p:nvSpPr>
        <p:spPr>
          <a:xfrm>
            <a:off x="7098487" y="5404104"/>
            <a:ext cx="502920" cy="502920"/>
          </a:xfrm>
          <a:prstGeom prst="rect">
            <a:avLst/>
          </a:prstGeom>
          <a:noFill/>
          <a:ln/>
        </p:spPr>
        <p:txBody>
          <a:bodyPr wrap="square" lIns="0" tIns="0" rIns="0" bIns="0" rtlCol="0" anchor="ctr"/>
          <a:lstStyle/>
          <a:p>
            <a:pPr rtl="1" algn="ctr" indent="0" marL="0">
              <a:buNone/>
            </a:pPr>
            <a:r>
              <a:rPr lang="ar-SA" sz="1400" b="1" dirty="0">
                <a:solidFill>
                  <a:srgbClr val="FFFFFF"/>
                </a:solidFill>
                <a:latin typeface="Arial" pitchFamily="34" charset="0"/>
                <a:ea typeface="Arial" pitchFamily="34" charset="-122"/>
                <a:cs typeface="Arial" pitchFamily="34" charset="-120"/>
              </a:rPr>
              <a:t>١٠</a:t>
            </a:r>
            <a:endParaRPr lang="ar-SA" sz="1400" dirty="0"/>
          </a:p>
        </p:txBody>
      </p:sp>
      <p:sp>
        <p:nvSpPr>
          <p:cNvPr id="35" name="Text 32"/>
          <p:cNvSpPr txBox="1"/>
          <p:nvPr/>
        </p:nvSpPr>
        <p:spPr>
          <a:xfrm>
            <a:off x="4372204" y="5340096"/>
            <a:ext cx="2607412" cy="685800"/>
          </a:xfrm>
          <a:prstGeom prst="rect">
            <a:avLst/>
          </a:prstGeom>
          <a:noFill/>
          <a:ln/>
        </p:spPr>
        <p:txBody>
          <a:bodyPr wrap="square" lIns="0" tIns="0" rIns="0" bIns="0" rtlCol="0" anchor="ctr"/>
          <a:lstStyle/>
          <a:p>
            <a:pPr rtl="1" algn="r" indent="0" marL="0">
              <a:buNone/>
            </a:pPr>
            <a:r>
              <a:rPr lang="ar-SA" sz="1450" b="1" dirty="0">
                <a:solidFill>
                  <a:srgbClr val="143456"/>
                </a:solidFill>
                <a:latin typeface="Arial" pitchFamily="34" charset="0"/>
                <a:ea typeface="Arial" pitchFamily="34" charset="-122"/>
                <a:cs typeface="Arial" pitchFamily="34" charset="-120"/>
              </a:rPr>
              <a:t>النهضة والإصلاح</a:t>
            </a:r>
            <a:endParaRPr lang="ar-SA" sz="1400" dirty="0"/>
          </a:p>
          <a:p>
            <a:pPr rtl="1" algn="r" indent="0" marL="0">
              <a:buNone/>
            </a:pPr>
            <a:r>
              <a:rPr lang="ar-SA" sz="1150" dirty="0">
                <a:solidFill>
                  <a:srgbClr val="143456"/>
                </a:solidFill>
                <a:latin typeface="Arial" pitchFamily="34" charset="0"/>
                <a:ea typeface="Arial" pitchFamily="34" charset="-122"/>
                <a:cs typeface="Arial" pitchFamily="34" charset="-120"/>
              </a:rPr>
              <a:t>الطهطاوي، عبد القادر، ابن باديس</a:t>
            </a:r>
            <a:endParaRPr lang="ar-SA" sz="1400" dirty="0"/>
          </a:p>
        </p:txBody>
      </p:sp>
      <p:sp>
        <p:nvSpPr>
          <p:cNvPr id="36" name="Shape 33"/>
          <p:cNvSpPr/>
          <p:nvPr/>
        </p:nvSpPr>
        <p:spPr>
          <a:xfrm>
            <a:off x="548640" y="5221224"/>
            <a:ext cx="3521812" cy="868680"/>
          </a:xfrm>
          <a:prstGeom prst="roundRect">
            <a:avLst>
              <a:gd name="adj" fmla="val 8421"/>
            </a:avLst>
          </a:prstGeom>
          <a:solidFill>
            <a:srgbClr val="E5EDF6"/>
          </a:solidFill>
          <a:ln w="9525">
            <a:solidFill>
              <a:srgbClr val="1E4D7B"/>
            </a:solidFill>
            <a:prstDash val="solid"/>
          </a:ln>
        </p:spPr>
      </p:sp>
      <p:sp>
        <p:nvSpPr>
          <p:cNvPr id="37" name="Shape 34"/>
          <p:cNvSpPr/>
          <p:nvPr/>
        </p:nvSpPr>
        <p:spPr>
          <a:xfrm>
            <a:off x="3412084" y="5404104"/>
            <a:ext cx="502920" cy="502920"/>
          </a:xfrm>
          <a:prstGeom prst="ellipse">
            <a:avLst/>
          </a:prstGeom>
          <a:solidFill>
            <a:srgbClr val="1E4D7B"/>
          </a:solidFill>
          <a:ln w="12700">
            <a:solidFill>
              <a:srgbClr val="FFFFFF"/>
            </a:solidFill>
            <a:prstDash val="solid"/>
          </a:ln>
        </p:spPr>
      </p:sp>
      <p:sp>
        <p:nvSpPr>
          <p:cNvPr id="38" name="Text 35"/>
          <p:cNvSpPr txBox="1"/>
          <p:nvPr/>
        </p:nvSpPr>
        <p:spPr>
          <a:xfrm>
            <a:off x="3412084" y="5404104"/>
            <a:ext cx="502920" cy="502920"/>
          </a:xfrm>
          <a:prstGeom prst="rect">
            <a:avLst/>
          </a:prstGeom>
          <a:noFill/>
          <a:ln/>
        </p:spPr>
        <p:txBody>
          <a:bodyPr wrap="square" lIns="0" tIns="0" rIns="0" bIns="0" rtlCol="0" anchor="ctr"/>
          <a:lstStyle/>
          <a:p>
            <a:pPr rtl="1" algn="ctr" indent="0" marL="0">
              <a:buNone/>
            </a:pPr>
            <a:r>
              <a:rPr lang="ar-SA" sz="1400" b="1" dirty="0">
                <a:solidFill>
                  <a:srgbClr val="FFFFFF"/>
                </a:solidFill>
                <a:latin typeface="Arial" pitchFamily="34" charset="0"/>
                <a:ea typeface="Arial" pitchFamily="34" charset="-122"/>
                <a:cs typeface="Arial" pitchFamily="34" charset="-120"/>
              </a:rPr>
              <a:t>خ</a:t>
            </a:r>
            <a:endParaRPr lang="ar-SA" sz="1400" dirty="0"/>
          </a:p>
        </p:txBody>
      </p:sp>
      <p:sp>
        <p:nvSpPr>
          <p:cNvPr id="39" name="Text 36"/>
          <p:cNvSpPr txBox="1"/>
          <p:nvPr/>
        </p:nvSpPr>
        <p:spPr>
          <a:xfrm>
            <a:off x="685800" y="5340096"/>
            <a:ext cx="2607412" cy="685800"/>
          </a:xfrm>
          <a:prstGeom prst="rect">
            <a:avLst/>
          </a:prstGeom>
          <a:noFill/>
          <a:ln/>
        </p:spPr>
        <p:txBody>
          <a:bodyPr wrap="square" lIns="0" tIns="0" rIns="0" bIns="0" rtlCol="0" anchor="ctr"/>
          <a:lstStyle/>
          <a:p>
            <a:pPr rtl="1" algn="r" indent="0" marL="0">
              <a:buNone/>
            </a:pPr>
            <a:r>
              <a:rPr lang="ar-SA" sz="1450" b="1" dirty="0">
                <a:solidFill>
                  <a:srgbClr val="143456"/>
                </a:solidFill>
                <a:latin typeface="Arial" pitchFamily="34" charset="0"/>
                <a:ea typeface="Arial" pitchFamily="34" charset="-122"/>
                <a:cs typeface="Arial" pitchFamily="34" charset="-120"/>
              </a:rPr>
              <a:t>الرحلة كلها</a:t>
            </a:r>
            <a:endParaRPr lang="ar-SA" sz="1400" dirty="0"/>
          </a:p>
          <a:p>
            <a:pPr rtl="1" algn="r" indent="0" marL="0">
              <a:buNone/>
            </a:pPr>
            <a:r>
              <a:rPr lang="ar-SA" sz="1150" dirty="0">
                <a:solidFill>
                  <a:srgbClr val="143456"/>
                </a:solidFill>
                <a:latin typeface="Arial" pitchFamily="34" charset="0"/>
                <a:ea typeface="Arial" pitchFamily="34" charset="-122"/>
                <a:cs typeface="Arial" pitchFamily="34" charset="-120"/>
              </a:rPr>
              <a:t>الخريطة الكبرى والدروس</a:t>
            </a:r>
            <a:endParaRPr lang="ar-SA" sz="14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2</a:t>
            </a:fld>
            <a:endParaRPr lang="ar-S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زخرفة هندسية">    </p:cNvPr>
          <p:cNvPicPr>
            <a:picLocks noChangeAspect="1"/>
          </p:cNvPicPr>
          <p:nvPr/>
        </p:nvPicPr>
        <p:blipFill>
          <a:blip r:embed="rId2"/>
          <a:stretch>
            <a:fillRect/>
          </a:stretch>
        </p:blipFill>
        <p:spPr>
          <a:xfrm>
            <a:off x="5135728" y="411480"/>
            <a:ext cx="1920240" cy="1920240"/>
          </a:xfrm>
          <a:prstGeom prst="rect">
            <a:avLst/>
          </a:prstGeom>
        </p:spPr>
      </p:pic>
      <p:sp>
        <p:nvSpPr>
          <p:cNvPr id="4" name="Text 0"/>
          <p:cNvSpPr txBox="1"/>
          <p:nvPr/>
        </p:nvSpPr>
        <p:spPr>
          <a:xfrm>
            <a:off x="1828800" y="2423160"/>
            <a:ext cx="8534095" cy="411480"/>
          </a:xfrm>
          <a:prstGeom prst="rect">
            <a:avLst/>
          </a:prstGeom>
          <a:noFill/>
          <a:ln/>
        </p:spPr>
        <p:txBody>
          <a:bodyPr wrap="square" lIns="0" tIns="0" rIns="0" bIns="0" rtlCol="0" anchor="t"/>
          <a:lstStyle/>
          <a:p>
            <a:pPr rtl="1" algn="ctr" indent="0" marL="0">
              <a:buNone/>
            </a:pPr>
            <a:r>
              <a:rPr lang="ar-SA" sz="1800" b="1" dirty="0">
                <a:solidFill>
                  <a:srgbClr val="C8A24A"/>
                </a:solidFill>
                <a:latin typeface="Arial" pitchFamily="34" charset="0"/>
                <a:ea typeface="Arial" pitchFamily="34" charset="-122"/>
                <a:cs typeface="Arial" pitchFamily="34" charset="-120"/>
              </a:rPr>
              <a:t>الكتاب الأول</a:t>
            </a:r>
            <a:endParaRPr lang="ar-SA" sz="1800" dirty="0"/>
          </a:p>
        </p:txBody>
      </p:sp>
      <p:pic>
        <p:nvPicPr>
          <p:cNvPr id="5" name="Image 1" descr="book1">    </p:cNvPr>
          <p:cNvPicPr>
            <a:picLocks noChangeAspect="1"/>
          </p:cNvPicPr>
          <p:nvPr/>
        </p:nvPicPr>
        <p:blipFill>
          <a:blip r:embed="rId3"/>
          <a:stretch>
            <a:fillRect/>
          </a:stretch>
        </p:blipFill>
        <p:spPr>
          <a:xfrm>
            <a:off x="4420833" y="2788920"/>
            <a:ext cx="3350029" cy="1188720"/>
          </a:xfrm>
          <a:prstGeom prst="rect">
            <a:avLst/>
          </a:prstGeom>
        </p:spPr>
      </p:pic>
      <p:sp>
        <p:nvSpPr>
          <p:cNvPr id="6" name="Text 1"/>
          <p:cNvSpPr txBox="1"/>
          <p:nvPr/>
        </p:nvSpPr>
        <p:spPr>
          <a:xfrm>
            <a:off x="1828800" y="3977640"/>
            <a:ext cx="8534095" cy="411480"/>
          </a:xfrm>
          <a:prstGeom prst="rect">
            <a:avLst/>
          </a:prstGeom>
          <a:noFill/>
          <a:ln/>
        </p:spPr>
        <p:txBody>
          <a:bodyPr wrap="square" lIns="0" tIns="0" rIns="0" bIns="0" rtlCol="0" anchor="t"/>
          <a:lstStyle/>
          <a:p>
            <a:pPr rtl="1" algn="ctr" indent="0" marL="0">
              <a:buNone/>
            </a:pPr>
            <a:r>
              <a:rPr lang="ar-SA" sz="1600" dirty="0">
                <a:solidFill>
                  <a:srgbClr val="E6E1D3"/>
                </a:solidFill>
                <a:latin typeface="Arial" pitchFamily="34" charset="0"/>
                <a:ea typeface="Arial" pitchFamily="34" charset="-122"/>
                <a:cs typeface="Arial" pitchFamily="34" charset="-120"/>
              </a:rPr>
              <a:t>ثلاث دول حكمت العالم الإسلامي ثلاثة عشر قرناً، من دمشق إلى بغداد إلى إسطنبول</a:t>
            </a:r>
            <a:endParaRPr lang="ar-SA" sz="1600" dirty="0"/>
          </a:p>
        </p:txBody>
      </p:sp>
      <p:sp>
        <p:nvSpPr>
          <p:cNvPr id="7" name="Text 2"/>
          <p:cNvSpPr txBox="1"/>
          <p:nvPr/>
        </p:nvSpPr>
        <p:spPr>
          <a:xfrm>
            <a:off x="7787488" y="4617720"/>
            <a:ext cx="3017520" cy="1005840"/>
          </a:xfrm>
          <a:prstGeom prst="roundRect">
            <a:avLst>
              <a:gd name="adj" fmla="val 7273"/>
            </a:avLst>
          </a:prstGeom>
          <a:solidFill>
            <a:srgbClr val="0E1726"/>
          </a:solidFill>
          <a:ln w="9525">
            <a:solidFill>
              <a:srgbClr val="A8822F"/>
            </a:solidFill>
          </a:ln>
        </p:spPr>
        <p:txBody>
          <a:bodyPr wrap="square" lIns="50800" tIns="127000" rIns="127000" bIns="50800" rtlCol="0" anchor="ctr"/>
          <a:lstStyle/>
          <a:p>
            <a:pPr rtl="1" algn="r" indent="0" marL="0">
              <a:buNone/>
            </a:pPr>
            <a:r>
              <a:rPr lang="ar-SA" sz="1000" b="1" dirty="0">
                <a:solidFill>
                  <a:srgbClr val="C8A24A"/>
                </a:solidFill>
                <a:latin typeface="Arial" pitchFamily="34" charset="0"/>
                <a:ea typeface="Arial" pitchFamily="34" charset="-122"/>
                <a:cs typeface="Arial" pitchFamily="34" charset="-120"/>
              </a:rPr>
              <a:t>الفصل الأول</a:t>
            </a:r>
            <a:endParaRPr lang="ar-SA" sz="1000" dirty="0"/>
          </a:p>
          <a:p>
            <a:pPr rtl="1" algn="r" indent="0" marL="0">
              <a:buNone/>
            </a:pPr>
            <a:r>
              <a:rPr lang="ar-SA" sz="1400" b="1" dirty="0">
                <a:solidFill>
                  <a:srgbClr val="FFFFFF"/>
                </a:solidFill>
                <a:latin typeface="Arial" pitchFamily="34" charset="0"/>
                <a:ea typeface="Arial" pitchFamily="34" charset="-122"/>
                <a:cs typeface="Arial" pitchFamily="34" charset="-120"/>
              </a:rPr>
              <a:t>الدولة الأموية</a:t>
            </a:r>
            <a:endParaRPr lang="ar-SA" sz="1000" dirty="0"/>
          </a:p>
          <a:p>
            <a:pPr rtl="1" algn="r" indent="0" marL="0">
              <a:buNone/>
            </a:pPr>
            <a:r>
              <a:rPr lang="ar-SA" sz="950" dirty="0">
                <a:solidFill>
                  <a:srgbClr val="AEB5C3"/>
                </a:solidFill>
                <a:latin typeface="Arial" pitchFamily="34" charset="0"/>
                <a:ea typeface="Arial" pitchFamily="34" charset="-122"/>
                <a:cs typeface="Arial" pitchFamily="34" charset="-120"/>
              </a:rPr>
              <a:t>661–750م، ثم الأندلس حتى 1031م</a:t>
            </a:r>
            <a:endParaRPr lang="ar-SA" sz="1000" dirty="0"/>
          </a:p>
        </p:txBody>
      </p:sp>
      <p:sp>
        <p:nvSpPr>
          <p:cNvPr id="8" name="Text 3"/>
          <p:cNvSpPr txBox="1"/>
          <p:nvPr/>
        </p:nvSpPr>
        <p:spPr>
          <a:xfrm>
            <a:off x="4587088" y="4617720"/>
            <a:ext cx="3017520" cy="1005840"/>
          </a:xfrm>
          <a:prstGeom prst="roundRect">
            <a:avLst>
              <a:gd name="adj" fmla="val 7273"/>
            </a:avLst>
          </a:prstGeom>
          <a:solidFill>
            <a:srgbClr val="0E1726"/>
          </a:solidFill>
          <a:ln w="9525">
            <a:solidFill>
              <a:srgbClr val="A8822F"/>
            </a:solidFill>
          </a:ln>
        </p:spPr>
        <p:txBody>
          <a:bodyPr wrap="square" lIns="50800" tIns="127000" rIns="127000" bIns="50800" rtlCol="0" anchor="ctr"/>
          <a:lstStyle/>
          <a:p>
            <a:pPr rtl="1" algn="r" indent="0" marL="0">
              <a:buNone/>
            </a:pPr>
            <a:r>
              <a:rPr lang="ar-SA" sz="1000" b="1" dirty="0">
                <a:solidFill>
                  <a:srgbClr val="C8A24A"/>
                </a:solidFill>
                <a:latin typeface="Arial" pitchFamily="34" charset="0"/>
                <a:ea typeface="Arial" pitchFamily="34" charset="-122"/>
                <a:cs typeface="Arial" pitchFamily="34" charset="-120"/>
              </a:rPr>
              <a:t>الفصل الثاني</a:t>
            </a:r>
            <a:endParaRPr lang="ar-SA" sz="1000" dirty="0"/>
          </a:p>
          <a:p>
            <a:pPr rtl="1" algn="r" indent="0" marL="0">
              <a:buNone/>
            </a:pPr>
            <a:r>
              <a:rPr lang="ar-SA" sz="1400" b="1" dirty="0">
                <a:solidFill>
                  <a:srgbClr val="FFFFFF"/>
                </a:solidFill>
                <a:latin typeface="Arial" pitchFamily="34" charset="0"/>
                <a:ea typeface="Arial" pitchFamily="34" charset="-122"/>
                <a:cs typeface="Arial" pitchFamily="34" charset="-120"/>
              </a:rPr>
              <a:t>الدولة العباسية</a:t>
            </a:r>
            <a:endParaRPr lang="ar-SA" sz="1000" dirty="0"/>
          </a:p>
          <a:p>
            <a:pPr rtl="1" algn="r" indent="0" marL="0">
              <a:buNone/>
            </a:pPr>
            <a:r>
              <a:rPr lang="ar-SA" sz="950" dirty="0">
                <a:solidFill>
                  <a:srgbClr val="AEB5C3"/>
                </a:solidFill>
                <a:latin typeface="Arial" pitchFamily="34" charset="0"/>
                <a:ea typeface="Arial" pitchFamily="34" charset="-122"/>
                <a:cs typeface="Arial" pitchFamily="34" charset="-120"/>
              </a:rPr>
              <a:t>750–1258م، ثم القاهرة حتى 1517م</a:t>
            </a:r>
            <a:endParaRPr lang="ar-SA" sz="1000" dirty="0"/>
          </a:p>
        </p:txBody>
      </p:sp>
      <p:sp>
        <p:nvSpPr>
          <p:cNvPr id="9" name="Text 4"/>
          <p:cNvSpPr txBox="1"/>
          <p:nvPr/>
        </p:nvSpPr>
        <p:spPr>
          <a:xfrm>
            <a:off x="1386688" y="4617720"/>
            <a:ext cx="3017520" cy="1005840"/>
          </a:xfrm>
          <a:prstGeom prst="roundRect">
            <a:avLst>
              <a:gd name="adj" fmla="val 7273"/>
            </a:avLst>
          </a:prstGeom>
          <a:solidFill>
            <a:srgbClr val="0E1726"/>
          </a:solidFill>
          <a:ln w="9525">
            <a:solidFill>
              <a:srgbClr val="A8822F"/>
            </a:solidFill>
          </a:ln>
        </p:spPr>
        <p:txBody>
          <a:bodyPr wrap="square" lIns="50800" tIns="127000" rIns="127000" bIns="50800" rtlCol="0" anchor="ctr"/>
          <a:lstStyle/>
          <a:p>
            <a:pPr rtl="1" algn="r" indent="0" marL="0">
              <a:buNone/>
            </a:pPr>
            <a:r>
              <a:rPr lang="ar-SA" sz="1000" b="1" dirty="0">
                <a:solidFill>
                  <a:srgbClr val="C8A24A"/>
                </a:solidFill>
                <a:latin typeface="Arial" pitchFamily="34" charset="0"/>
                <a:ea typeface="Arial" pitchFamily="34" charset="-122"/>
                <a:cs typeface="Arial" pitchFamily="34" charset="-120"/>
              </a:rPr>
              <a:t>الفصل الثالث</a:t>
            </a:r>
            <a:endParaRPr lang="ar-SA" sz="1000" dirty="0"/>
          </a:p>
          <a:p>
            <a:pPr rtl="1" algn="r" indent="0" marL="0">
              <a:buNone/>
            </a:pPr>
            <a:r>
              <a:rPr lang="ar-SA" sz="1400" b="1" dirty="0">
                <a:solidFill>
                  <a:srgbClr val="FFFFFF"/>
                </a:solidFill>
                <a:latin typeface="Arial" pitchFamily="34" charset="0"/>
                <a:ea typeface="Arial" pitchFamily="34" charset="-122"/>
                <a:cs typeface="Arial" pitchFamily="34" charset="-120"/>
              </a:rPr>
              <a:t>الدولة العثمانية</a:t>
            </a:r>
            <a:endParaRPr lang="ar-SA" sz="1000" dirty="0"/>
          </a:p>
          <a:p>
            <a:pPr rtl="1" algn="r" indent="0" marL="0">
              <a:buNone/>
            </a:pPr>
            <a:r>
              <a:rPr lang="ar-SA" sz="950" dirty="0">
                <a:solidFill>
                  <a:srgbClr val="AEB5C3"/>
                </a:solidFill>
                <a:latin typeface="Arial" pitchFamily="34" charset="0"/>
                <a:ea typeface="Arial" pitchFamily="34" charset="-122"/>
                <a:cs typeface="Arial" pitchFamily="34" charset="-120"/>
              </a:rPr>
              <a:t>1299–1922م</a:t>
            </a:r>
            <a:endParaRPr lang="ar-SA"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0"/>
          <p:cNvSpPr txBox="1"/>
          <p:nvPr/>
        </p:nvSpPr>
        <p:spPr>
          <a:xfrm>
            <a:off x="7985455" y="411480"/>
            <a:ext cx="3657600" cy="365760"/>
          </a:xfrm>
          <a:prstGeom prst="rect">
            <a:avLst/>
          </a:prstGeom>
          <a:noFill/>
          <a:ln/>
        </p:spPr>
        <p:txBody>
          <a:bodyPr wrap="square" lIns="0" tIns="0" rIns="0" bIns="0" rtlCol="0" anchor="t"/>
          <a:lstStyle/>
          <a:p>
            <a:pPr rtl="1" algn="r" indent="0" marL="0">
              <a:buNone/>
            </a:pPr>
            <a:r>
              <a:rPr lang="ar-SA" sz="1600" b="1" dirty="0">
                <a:solidFill>
                  <a:srgbClr val="C8A24A"/>
                </a:solidFill>
                <a:latin typeface="Arial" pitchFamily="34" charset="0"/>
                <a:ea typeface="Arial" pitchFamily="34" charset="-122"/>
                <a:cs typeface="Arial" pitchFamily="34" charset="-120"/>
              </a:rPr>
              <a:t>الفصل الأول</a:t>
            </a:r>
            <a:endParaRPr lang="ar-SA" sz="1600" dirty="0"/>
          </a:p>
        </p:txBody>
      </p:sp>
      <p:sp>
        <p:nvSpPr>
          <p:cNvPr id="4" name="Text 1"/>
          <p:cNvSpPr txBox="1"/>
          <p:nvPr/>
        </p:nvSpPr>
        <p:spPr>
          <a:xfrm>
            <a:off x="548640" y="429768"/>
            <a:ext cx="5486400" cy="365760"/>
          </a:xfrm>
          <a:prstGeom prst="rect">
            <a:avLst/>
          </a:prstGeom>
          <a:noFill/>
          <a:ln/>
        </p:spPr>
        <p:txBody>
          <a:bodyPr wrap="square" lIns="0" tIns="0" rIns="0" bIns="0" rtlCol="0" anchor="t"/>
          <a:lstStyle/>
          <a:p>
            <a:pPr rtl="1" algn="l" indent="0" marL="0">
              <a:buNone/>
            </a:pPr>
            <a:r>
              <a:rPr lang="ar-SA" sz="1150" dirty="0">
                <a:solidFill>
                  <a:srgbClr val="AEB5C3"/>
                </a:solidFill>
                <a:latin typeface="Arial" pitchFamily="34" charset="0"/>
                <a:ea typeface="Arial" pitchFamily="34" charset="-122"/>
                <a:cs typeface="Arial" pitchFamily="34" charset="-120"/>
              </a:rPr>
              <a:t>الكتاب الأول · القصة السياسية</a:t>
            </a:r>
            <a:endParaRPr lang="ar-SA" sz="1150" dirty="0"/>
          </a:p>
        </p:txBody>
      </p:sp>
      <p:sp>
        <p:nvSpPr>
          <p:cNvPr id="5" name="Shape 2"/>
          <p:cNvSpPr/>
          <p:nvPr/>
        </p:nvSpPr>
        <p:spPr>
          <a:xfrm>
            <a:off x="3474720" y="612648"/>
            <a:ext cx="5973775" cy="0"/>
          </a:xfrm>
          <a:prstGeom prst="line">
            <a:avLst/>
          </a:prstGeom>
          <a:noFill/>
          <a:ln w="9525">
            <a:solidFill>
              <a:srgbClr val="A8822F"/>
            </a:solidFill>
            <a:prstDash val="solid"/>
          </a:ln>
        </p:spPr>
      </p:sp>
      <p:pic>
        <p:nvPicPr>
          <p:cNvPr id="6" name="Image 0" descr="زخرفة هندسية">    </p:cNvPr>
          <p:cNvPicPr>
            <a:picLocks noChangeAspect="1"/>
          </p:cNvPicPr>
          <p:nvPr/>
        </p:nvPicPr>
        <p:blipFill>
          <a:blip r:embed="rId1"/>
          <a:stretch>
            <a:fillRect/>
          </a:stretch>
        </p:blipFill>
        <p:spPr>
          <a:xfrm>
            <a:off x="822960" y="1234440"/>
            <a:ext cx="3291840" cy="3291840"/>
          </a:xfrm>
          <a:prstGeom prst="rect">
            <a:avLst/>
          </a:prstGeom>
        </p:spPr>
      </p:pic>
      <p:pic>
        <p:nvPicPr>
          <p:cNvPr id="7" name="Image 1" descr="ch1">    </p:cNvPr>
          <p:cNvPicPr>
            <a:picLocks noChangeAspect="1"/>
          </p:cNvPicPr>
          <p:nvPr/>
        </p:nvPicPr>
        <p:blipFill>
          <a:blip r:embed="rId2"/>
          <a:stretch>
            <a:fillRect/>
          </a:stretch>
        </p:blipFill>
        <p:spPr>
          <a:xfrm>
            <a:off x="6255951" y="1325880"/>
            <a:ext cx="3490099" cy="1234440"/>
          </a:xfrm>
          <a:prstGeom prst="rect">
            <a:avLst/>
          </a:prstGeom>
        </p:spPr>
      </p:pic>
      <p:sp>
        <p:nvSpPr>
          <p:cNvPr id="8" name="Text 3"/>
          <p:cNvSpPr txBox="1"/>
          <p:nvPr/>
        </p:nvSpPr>
        <p:spPr>
          <a:xfrm>
            <a:off x="4251960" y="2697480"/>
            <a:ext cx="7498080" cy="457200"/>
          </a:xfrm>
          <a:prstGeom prst="rect">
            <a:avLst/>
          </a:prstGeom>
          <a:noFill/>
          <a:ln/>
        </p:spPr>
        <p:txBody>
          <a:bodyPr wrap="square" lIns="0" tIns="0" rIns="0" bIns="0" rtlCol="0" anchor="t"/>
          <a:lstStyle/>
          <a:p>
            <a:pPr rtl="1" algn="ctr" indent="0" marL="0">
              <a:buNone/>
            </a:pPr>
            <a:r>
              <a:rPr lang="ar-SA" sz="2000" dirty="0">
                <a:solidFill>
                  <a:srgbClr val="F3EBD6"/>
                </a:solidFill>
                <a:latin typeface="Arial" pitchFamily="34" charset="0"/>
                <a:ea typeface="Arial" pitchFamily="34" charset="-122"/>
                <a:cs typeface="Arial" pitchFamily="34" charset="-120"/>
              </a:rPr>
              <a:t>من مكة إلى قرطبة</a:t>
            </a:r>
            <a:endParaRPr lang="ar-SA" sz="2000" dirty="0"/>
          </a:p>
        </p:txBody>
      </p:sp>
      <p:sp>
        <p:nvSpPr>
          <p:cNvPr id="9" name="Text 4"/>
          <p:cNvSpPr txBox="1"/>
          <p:nvPr/>
        </p:nvSpPr>
        <p:spPr>
          <a:xfrm>
            <a:off x="5349240" y="3246120"/>
            <a:ext cx="5303520" cy="384048"/>
          </a:xfrm>
          <a:prstGeom prst="roundRect">
            <a:avLst>
              <a:gd name="adj" fmla="val 50000"/>
            </a:avLst>
          </a:prstGeom>
          <a:solidFill>
            <a:srgbClr val="C8A24A"/>
          </a:solidFill>
          <a:ln>
            <a:solidFill>
              <a:srgbClr val="C8A24A"/>
            </a:solidFill>
          </a:ln>
        </p:spPr>
        <p:txBody>
          <a:bodyPr wrap="square" lIns="0" tIns="0" rIns="0" bIns="0" rtlCol="0" anchor="ctr"/>
          <a:lstStyle/>
          <a:p>
            <a:pPr rtl="1" algn="ctr" indent="0" marL="0">
              <a:buNone/>
            </a:pPr>
            <a:r>
              <a:rPr lang="ar-SA" sz="1300" b="1" dirty="0">
                <a:solidFill>
                  <a:srgbClr val="0E1726"/>
                </a:solidFill>
                <a:latin typeface="Arial" pitchFamily="34" charset="0"/>
                <a:ea typeface="Arial" pitchFamily="34" charset="-122"/>
                <a:cs typeface="Arial" pitchFamily="34" charset="-120"/>
              </a:rPr>
              <a:t>41–132هـ · 661–750م، ثم الأندلس حتى 1031م</a:t>
            </a:r>
            <a:endParaRPr lang="ar-SA" sz="1300" dirty="0"/>
          </a:p>
        </p:txBody>
      </p:sp>
      <p:sp>
        <p:nvSpPr>
          <p:cNvPr id="10" name="Text 5"/>
          <p:cNvSpPr txBox="1"/>
          <p:nvPr/>
        </p:nvSpPr>
        <p:spPr>
          <a:xfrm>
            <a:off x="4251960" y="3794760"/>
            <a:ext cx="7498080" cy="1097280"/>
          </a:xfrm>
          <a:prstGeom prst="rect">
            <a:avLst/>
          </a:prstGeom>
          <a:noFill/>
          <a:ln/>
        </p:spPr>
        <p:txBody>
          <a:bodyPr wrap="square" lIns="76200" tIns="177800" rIns="177800" bIns="76200" rtlCol="0" anchor="ctr"/>
          <a:lstStyle/>
          <a:p>
            <a:pPr rtl="1" algn="ctr" indent="0" marL="0">
              <a:buNone/>
            </a:pPr>
            <a:r>
              <a:rPr lang="ar-SA" sz="1800" dirty="0">
                <a:solidFill>
                  <a:srgbClr val="FFFFFF"/>
                </a:solidFill>
                <a:latin typeface="Times New Roman" pitchFamily="34" charset="0"/>
                <a:ea typeface="Times New Roman" pitchFamily="34" charset="-122"/>
                <a:cs typeface="Times New Roman" pitchFamily="34" charset="-120"/>
              </a:rPr>
              <a:t>« لو أن بيني وبين الناس شعرة ما انقطعت: إن شدّوها أرخيتها، وإن أرخوها شددتها »</a:t>
            </a:r>
            <a:endParaRPr lang="ar-SA" sz="1800" dirty="0"/>
          </a:p>
          <a:p>
            <a:pPr rtl="1" algn="ctr" indent="0" marL="0">
              <a:spcBef>
                <a:spcPts val="400"/>
              </a:spcBef>
              <a:buNone/>
            </a:pPr>
            <a:r>
              <a:rPr lang="ar-SA" sz="1150" b="1" dirty="0">
                <a:solidFill>
                  <a:srgbClr val="C8A24A"/>
                </a:solidFill>
                <a:latin typeface="Arial" pitchFamily="34" charset="0"/>
                <a:ea typeface="Arial" pitchFamily="34" charset="-122"/>
                <a:cs typeface="Arial" pitchFamily="34" charset="-120"/>
              </a:rPr>
              <a:t>تُنسب إلى معاوية بن أبي سفيان</a:t>
            </a:r>
            <a:endParaRPr lang="ar-SA" sz="1800" dirty="0"/>
          </a:p>
        </p:txBody>
      </p:sp>
      <p:sp>
        <p:nvSpPr>
          <p:cNvPr id="11" name="Shape 6"/>
          <p:cNvSpPr/>
          <p:nvPr/>
        </p:nvSpPr>
        <p:spPr>
          <a:xfrm>
            <a:off x="8953348" y="5257800"/>
            <a:ext cx="2377440" cy="1143000"/>
          </a:xfrm>
          <a:prstGeom prst="roundRect">
            <a:avLst>
              <a:gd name="adj" fmla="val 6400"/>
            </a:avLst>
          </a:prstGeom>
          <a:solidFill>
            <a:srgbClr val="0E1726">
              <a:alpha val="90000"/>
            </a:srgbClr>
          </a:solidFill>
          <a:ln w="9525">
            <a:solidFill>
              <a:srgbClr val="A8822F"/>
            </a:solidFill>
            <a:prstDash val="solid"/>
          </a:ln>
        </p:spPr>
      </p:sp>
      <p:sp>
        <p:nvSpPr>
          <p:cNvPr id="12" name="Text 7"/>
          <p:cNvSpPr txBox="1"/>
          <p:nvPr/>
        </p:nvSpPr>
        <p:spPr>
          <a:xfrm>
            <a:off x="8953348" y="5303520"/>
            <a:ext cx="2377440" cy="594360"/>
          </a:xfrm>
          <a:prstGeom prst="rect">
            <a:avLst/>
          </a:prstGeom>
          <a:noFill/>
          <a:ln/>
        </p:spPr>
        <p:txBody>
          <a:bodyPr wrap="square" lIns="0" tIns="0" rIns="0" bIns="0" rtlCol="0" anchor="ctr"/>
          <a:lstStyle/>
          <a:p>
            <a:pPr rtl="1" algn="ctr" indent="0" marL="0">
              <a:buNone/>
            </a:pPr>
            <a:r>
              <a:rPr lang="ar-SA" sz="2600" b="1" dirty="0">
                <a:solidFill>
                  <a:srgbClr val="E6CF8B"/>
                </a:solidFill>
                <a:latin typeface="Arial" pitchFamily="34" charset="0"/>
                <a:ea typeface="Arial" pitchFamily="34" charset="-122"/>
                <a:cs typeface="Arial" pitchFamily="34" charset="-120"/>
              </a:rPr>
              <a:t>14</a:t>
            </a:r>
            <a:endParaRPr lang="ar-SA" sz="2600" dirty="0"/>
          </a:p>
        </p:txBody>
      </p:sp>
      <p:sp>
        <p:nvSpPr>
          <p:cNvPr id="13" name="Text 8"/>
          <p:cNvSpPr txBox="1"/>
          <p:nvPr/>
        </p:nvSpPr>
        <p:spPr>
          <a:xfrm>
            <a:off x="9044788" y="5897880"/>
            <a:ext cx="2194560" cy="411480"/>
          </a:xfrm>
          <a:prstGeom prst="rect">
            <a:avLst/>
          </a:prstGeom>
          <a:noFill/>
          <a:ln/>
        </p:spPr>
        <p:txBody>
          <a:bodyPr wrap="square" lIns="0" tIns="0" rIns="0" bIns="0" rtlCol="0" anchor="t"/>
          <a:lstStyle/>
          <a:p>
            <a:pPr rtl="1" algn="ctr" indent="0" marL="0">
              <a:buNone/>
            </a:pPr>
            <a:r>
              <a:rPr lang="ar-SA" sz="1150" dirty="0">
                <a:solidFill>
                  <a:srgbClr val="D7D3C7"/>
                </a:solidFill>
                <a:latin typeface="Arial" pitchFamily="34" charset="0"/>
                <a:ea typeface="Arial" pitchFamily="34" charset="-122"/>
                <a:cs typeface="Arial" pitchFamily="34" charset="-120"/>
              </a:rPr>
              <a:t>خليفة في دمشق</a:t>
            </a:r>
            <a:endParaRPr lang="ar-SA" sz="1150" dirty="0"/>
          </a:p>
        </p:txBody>
      </p:sp>
      <p:sp>
        <p:nvSpPr>
          <p:cNvPr id="14" name="Shape 9"/>
          <p:cNvSpPr/>
          <p:nvPr/>
        </p:nvSpPr>
        <p:spPr>
          <a:xfrm>
            <a:off x="6255868" y="5257800"/>
            <a:ext cx="2377440" cy="1143000"/>
          </a:xfrm>
          <a:prstGeom prst="roundRect">
            <a:avLst>
              <a:gd name="adj" fmla="val 6400"/>
            </a:avLst>
          </a:prstGeom>
          <a:solidFill>
            <a:srgbClr val="0E1726">
              <a:alpha val="90000"/>
            </a:srgbClr>
          </a:solidFill>
          <a:ln w="9525">
            <a:solidFill>
              <a:srgbClr val="A8822F"/>
            </a:solidFill>
            <a:prstDash val="solid"/>
          </a:ln>
        </p:spPr>
      </p:sp>
      <p:sp>
        <p:nvSpPr>
          <p:cNvPr id="15" name="Text 10"/>
          <p:cNvSpPr txBox="1"/>
          <p:nvPr/>
        </p:nvSpPr>
        <p:spPr>
          <a:xfrm>
            <a:off x="6255868" y="5303520"/>
            <a:ext cx="2377440" cy="594360"/>
          </a:xfrm>
          <a:prstGeom prst="rect">
            <a:avLst/>
          </a:prstGeom>
          <a:noFill/>
          <a:ln/>
        </p:spPr>
        <p:txBody>
          <a:bodyPr wrap="square" lIns="0" tIns="0" rIns="0" bIns="0" rtlCol="0" anchor="ctr"/>
          <a:lstStyle/>
          <a:p>
            <a:pPr rtl="1" algn="ctr" indent="0" marL="0">
              <a:buNone/>
            </a:pPr>
            <a:r>
              <a:rPr lang="ar-SA" sz="2600" b="1" dirty="0">
                <a:solidFill>
                  <a:srgbClr val="E6CF8B"/>
                </a:solidFill>
                <a:latin typeface="Arial" pitchFamily="34" charset="0"/>
                <a:ea typeface="Arial" pitchFamily="34" charset="-122"/>
                <a:cs typeface="Arial" pitchFamily="34" charset="-120"/>
              </a:rPr>
              <a:t>≈ 90</a:t>
            </a:r>
            <a:endParaRPr lang="ar-SA" sz="2600" dirty="0"/>
          </a:p>
        </p:txBody>
      </p:sp>
      <p:sp>
        <p:nvSpPr>
          <p:cNvPr id="16" name="Text 11"/>
          <p:cNvSpPr txBox="1"/>
          <p:nvPr/>
        </p:nvSpPr>
        <p:spPr>
          <a:xfrm>
            <a:off x="6347308" y="5897880"/>
            <a:ext cx="2194560" cy="411480"/>
          </a:xfrm>
          <a:prstGeom prst="rect">
            <a:avLst/>
          </a:prstGeom>
          <a:noFill/>
          <a:ln/>
        </p:spPr>
        <p:txBody>
          <a:bodyPr wrap="square" lIns="0" tIns="0" rIns="0" bIns="0" rtlCol="0" anchor="t"/>
          <a:lstStyle/>
          <a:p>
            <a:pPr rtl="1" algn="ctr" indent="0" marL="0">
              <a:buNone/>
            </a:pPr>
            <a:r>
              <a:rPr lang="ar-SA" sz="1150" dirty="0">
                <a:solidFill>
                  <a:srgbClr val="D7D3C7"/>
                </a:solidFill>
                <a:latin typeface="Arial" pitchFamily="34" charset="0"/>
                <a:ea typeface="Arial" pitchFamily="34" charset="-122"/>
                <a:cs typeface="Arial" pitchFamily="34" charset="-120"/>
              </a:rPr>
              <a:t>سنة في المشرق</a:t>
            </a:r>
            <a:endParaRPr lang="ar-SA" sz="1150" dirty="0"/>
          </a:p>
        </p:txBody>
      </p:sp>
      <p:sp>
        <p:nvSpPr>
          <p:cNvPr id="17" name="Shape 12"/>
          <p:cNvSpPr/>
          <p:nvPr/>
        </p:nvSpPr>
        <p:spPr>
          <a:xfrm>
            <a:off x="3558388" y="5257800"/>
            <a:ext cx="2377440" cy="1143000"/>
          </a:xfrm>
          <a:prstGeom prst="roundRect">
            <a:avLst>
              <a:gd name="adj" fmla="val 6400"/>
            </a:avLst>
          </a:prstGeom>
          <a:solidFill>
            <a:srgbClr val="0E1726">
              <a:alpha val="90000"/>
            </a:srgbClr>
          </a:solidFill>
          <a:ln w="9525">
            <a:solidFill>
              <a:srgbClr val="A8822F"/>
            </a:solidFill>
            <a:prstDash val="solid"/>
          </a:ln>
        </p:spPr>
      </p:sp>
      <p:sp>
        <p:nvSpPr>
          <p:cNvPr id="18" name="Text 13"/>
          <p:cNvSpPr txBox="1"/>
          <p:nvPr/>
        </p:nvSpPr>
        <p:spPr>
          <a:xfrm>
            <a:off x="3558388" y="5303520"/>
            <a:ext cx="2377440" cy="594360"/>
          </a:xfrm>
          <a:prstGeom prst="rect">
            <a:avLst/>
          </a:prstGeom>
          <a:noFill/>
          <a:ln/>
        </p:spPr>
        <p:txBody>
          <a:bodyPr wrap="square" lIns="0" tIns="0" rIns="0" bIns="0" rtlCol="0" anchor="ctr"/>
          <a:lstStyle/>
          <a:p>
            <a:pPr rtl="1" algn="ctr" indent="0" marL="0">
              <a:buNone/>
            </a:pPr>
            <a:r>
              <a:rPr lang="ar-SA" sz="2600" b="1" dirty="0">
                <a:solidFill>
                  <a:srgbClr val="E6CF8B"/>
                </a:solidFill>
                <a:latin typeface="Arial" pitchFamily="34" charset="0"/>
                <a:ea typeface="Arial" pitchFamily="34" charset="-122"/>
                <a:cs typeface="Arial" pitchFamily="34" charset="-120"/>
              </a:rPr>
              <a:t>دمشق</a:t>
            </a:r>
            <a:endParaRPr lang="ar-SA" sz="2600" dirty="0"/>
          </a:p>
        </p:txBody>
      </p:sp>
      <p:sp>
        <p:nvSpPr>
          <p:cNvPr id="19" name="Text 14"/>
          <p:cNvSpPr txBox="1"/>
          <p:nvPr/>
        </p:nvSpPr>
        <p:spPr>
          <a:xfrm>
            <a:off x="3649828" y="5897880"/>
            <a:ext cx="2194560" cy="411480"/>
          </a:xfrm>
          <a:prstGeom prst="rect">
            <a:avLst/>
          </a:prstGeom>
          <a:noFill/>
          <a:ln/>
        </p:spPr>
        <p:txBody>
          <a:bodyPr wrap="square" lIns="0" tIns="0" rIns="0" bIns="0" rtlCol="0" anchor="t"/>
          <a:lstStyle/>
          <a:p>
            <a:pPr rtl="1" algn="ctr" indent="0" marL="0">
              <a:buNone/>
            </a:pPr>
            <a:r>
              <a:rPr lang="ar-SA" sz="1150" dirty="0">
                <a:solidFill>
                  <a:srgbClr val="D7D3C7"/>
                </a:solidFill>
                <a:latin typeface="Arial" pitchFamily="34" charset="0"/>
                <a:ea typeface="Arial" pitchFamily="34" charset="-122"/>
                <a:cs typeface="Arial" pitchFamily="34" charset="-120"/>
              </a:rPr>
              <a:t>العاصمة</a:t>
            </a:r>
            <a:endParaRPr lang="ar-SA" sz="1150" dirty="0"/>
          </a:p>
        </p:txBody>
      </p:sp>
      <p:sp>
        <p:nvSpPr>
          <p:cNvPr id="20" name="Shape 15"/>
          <p:cNvSpPr/>
          <p:nvPr/>
        </p:nvSpPr>
        <p:spPr>
          <a:xfrm>
            <a:off x="860908" y="5257800"/>
            <a:ext cx="2377440" cy="1143000"/>
          </a:xfrm>
          <a:prstGeom prst="roundRect">
            <a:avLst>
              <a:gd name="adj" fmla="val 6400"/>
            </a:avLst>
          </a:prstGeom>
          <a:solidFill>
            <a:srgbClr val="0E1726">
              <a:alpha val="90000"/>
            </a:srgbClr>
          </a:solidFill>
          <a:ln w="9525">
            <a:solidFill>
              <a:srgbClr val="A8822F"/>
            </a:solidFill>
            <a:prstDash val="solid"/>
          </a:ln>
        </p:spPr>
      </p:sp>
      <p:sp>
        <p:nvSpPr>
          <p:cNvPr id="21" name="Text 16"/>
          <p:cNvSpPr txBox="1"/>
          <p:nvPr/>
        </p:nvSpPr>
        <p:spPr>
          <a:xfrm>
            <a:off x="860908" y="5303520"/>
            <a:ext cx="2377440" cy="594360"/>
          </a:xfrm>
          <a:prstGeom prst="rect">
            <a:avLst/>
          </a:prstGeom>
          <a:noFill/>
          <a:ln/>
        </p:spPr>
        <p:txBody>
          <a:bodyPr wrap="square" lIns="0" tIns="0" rIns="0" bIns="0" rtlCol="0" anchor="ctr"/>
          <a:lstStyle/>
          <a:p>
            <a:pPr rtl="1" algn="ctr" indent="0" marL="0">
              <a:buNone/>
            </a:pPr>
            <a:r>
              <a:rPr lang="ar-SA" sz="2600" b="1" dirty="0">
                <a:solidFill>
                  <a:srgbClr val="E6CF8B"/>
                </a:solidFill>
                <a:latin typeface="Arial" pitchFamily="34" charset="0"/>
                <a:ea typeface="Arial" pitchFamily="34" charset="-122"/>
                <a:cs typeface="Arial" pitchFamily="34" charset="-120"/>
              </a:rPr>
              <a:t>275</a:t>
            </a:r>
            <a:endParaRPr lang="ar-SA" sz="2600" dirty="0"/>
          </a:p>
        </p:txBody>
      </p:sp>
      <p:sp>
        <p:nvSpPr>
          <p:cNvPr id="22" name="Text 17"/>
          <p:cNvSpPr txBox="1"/>
          <p:nvPr/>
        </p:nvSpPr>
        <p:spPr>
          <a:xfrm>
            <a:off x="952348" y="5897880"/>
            <a:ext cx="2194560" cy="411480"/>
          </a:xfrm>
          <a:prstGeom prst="rect">
            <a:avLst/>
          </a:prstGeom>
          <a:noFill/>
          <a:ln/>
        </p:spPr>
        <p:txBody>
          <a:bodyPr wrap="square" lIns="0" tIns="0" rIns="0" bIns="0" rtlCol="0" anchor="t"/>
          <a:lstStyle/>
          <a:p>
            <a:pPr rtl="1" algn="ctr" indent="0" marL="0">
              <a:buNone/>
            </a:pPr>
            <a:r>
              <a:rPr lang="ar-SA" sz="1150" dirty="0">
                <a:solidFill>
                  <a:srgbClr val="D7D3C7"/>
                </a:solidFill>
                <a:latin typeface="Arial" pitchFamily="34" charset="0"/>
                <a:ea typeface="Arial" pitchFamily="34" charset="-122"/>
                <a:cs typeface="Arial" pitchFamily="34" charset="-120"/>
              </a:rPr>
              <a:t>سنة أخرى في الأندلس</a:t>
            </a:r>
            <a:endParaRPr lang="ar-SA"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الأول · الدولة الأموية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الخلفاء الأربعة عشر في خط زمني واحد</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Shape 3"/>
          <p:cNvSpPr/>
          <p:nvPr/>
        </p:nvSpPr>
        <p:spPr>
          <a:xfrm>
            <a:off x="9285182" y="1463040"/>
            <a:ext cx="2357873" cy="457200"/>
          </a:xfrm>
          <a:prstGeom prst="rect">
            <a:avLst/>
          </a:prstGeom>
          <a:solidFill>
            <a:srgbClr val="1F6F5C"/>
          </a:solidFill>
          <a:ln w="12700">
            <a:solidFill>
              <a:srgbClr val="FFFFFF"/>
            </a:solidFill>
            <a:prstDash val="solid"/>
          </a:ln>
        </p:spPr>
      </p:sp>
      <p:sp>
        <p:nvSpPr>
          <p:cNvPr id="7" name="Text 4"/>
          <p:cNvSpPr txBox="1"/>
          <p:nvPr/>
        </p:nvSpPr>
        <p:spPr>
          <a:xfrm>
            <a:off x="9285182" y="1463040"/>
            <a:ext cx="2357873" cy="457200"/>
          </a:xfrm>
          <a:prstGeom prst="rect">
            <a:avLst/>
          </a:prstGeom>
          <a:noFill/>
          <a:ln/>
        </p:spPr>
        <p:txBody>
          <a:bodyPr wrap="square" lIns="0" tIns="0" rIns="0" bIns="0" rtlCol="0" anchor="ctr"/>
          <a:lstStyle/>
          <a:p>
            <a:pPr rtl="1" algn="ctr" indent="0" marL="0">
              <a:buNone/>
            </a:pPr>
            <a:r>
              <a:rPr lang="ar-SA" sz="1100" b="1" dirty="0">
                <a:solidFill>
                  <a:srgbClr val="FFFFFF"/>
                </a:solidFill>
                <a:latin typeface="Arial" pitchFamily="34" charset="0"/>
                <a:ea typeface="Arial" pitchFamily="34" charset="-122"/>
                <a:cs typeface="Arial" pitchFamily="34" charset="-120"/>
              </a:rPr>
              <a:t>معاوية</a:t>
            </a:r>
            <a:endParaRPr lang="ar-SA" sz="1100" dirty="0"/>
          </a:p>
        </p:txBody>
      </p:sp>
      <p:sp>
        <p:nvSpPr>
          <p:cNvPr id="8" name="Shape 5"/>
          <p:cNvSpPr/>
          <p:nvPr/>
        </p:nvSpPr>
        <p:spPr>
          <a:xfrm>
            <a:off x="8912886" y="1463040"/>
            <a:ext cx="372296" cy="457200"/>
          </a:xfrm>
          <a:prstGeom prst="rect">
            <a:avLst/>
          </a:prstGeom>
          <a:solidFill>
            <a:srgbClr val="1F6F5C"/>
          </a:solidFill>
          <a:ln w="12700">
            <a:solidFill>
              <a:srgbClr val="FFFFFF"/>
            </a:solidFill>
            <a:prstDash val="solid"/>
          </a:ln>
        </p:spPr>
      </p:sp>
      <p:sp>
        <p:nvSpPr>
          <p:cNvPr id="9" name="Shape 6"/>
          <p:cNvSpPr/>
          <p:nvPr/>
        </p:nvSpPr>
        <p:spPr>
          <a:xfrm>
            <a:off x="8838427" y="1463040"/>
            <a:ext cx="74459" cy="457200"/>
          </a:xfrm>
          <a:prstGeom prst="rect">
            <a:avLst/>
          </a:prstGeom>
          <a:solidFill>
            <a:srgbClr val="1F6F5C"/>
          </a:solidFill>
          <a:ln w="12700">
            <a:solidFill>
              <a:srgbClr val="FFFFFF"/>
            </a:solidFill>
            <a:prstDash val="solid"/>
          </a:ln>
        </p:spPr>
      </p:sp>
      <p:sp>
        <p:nvSpPr>
          <p:cNvPr id="10" name="Shape 7"/>
          <p:cNvSpPr/>
          <p:nvPr/>
        </p:nvSpPr>
        <p:spPr>
          <a:xfrm>
            <a:off x="8714328" y="1463040"/>
            <a:ext cx="124099" cy="457200"/>
          </a:xfrm>
          <a:prstGeom prst="rect">
            <a:avLst/>
          </a:prstGeom>
          <a:solidFill>
            <a:srgbClr val="1F6F5C"/>
          </a:solidFill>
          <a:ln w="12700">
            <a:solidFill>
              <a:srgbClr val="FFFFFF"/>
            </a:solidFill>
            <a:prstDash val="solid"/>
          </a:ln>
        </p:spPr>
      </p:sp>
      <p:sp>
        <p:nvSpPr>
          <p:cNvPr id="11" name="Shape 8"/>
          <p:cNvSpPr/>
          <p:nvPr/>
        </p:nvSpPr>
        <p:spPr>
          <a:xfrm>
            <a:off x="6232356" y="1463040"/>
            <a:ext cx="2481972" cy="457200"/>
          </a:xfrm>
          <a:prstGeom prst="rect">
            <a:avLst/>
          </a:prstGeom>
          <a:solidFill>
            <a:srgbClr val="1F6F5C"/>
          </a:solidFill>
          <a:ln w="12700">
            <a:solidFill>
              <a:srgbClr val="FFFFFF"/>
            </a:solidFill>
            <a:prstDash val="solid"/>
          </a:ln>
        </p:spPr>
      </p:sp>
      <p:sp>
        <p:nvSpPr>
          <p:cNvPr id="12" name="Text 9"/>
          <p:cNvSpPr txBox="1"/>
          <p:nvPr/>
        </p:nvSpPr>
        <p:spPr>
          <a:xfrm>
            <a:off x="6232356" y="1463040"/>
            <a:ext cx="2481972" cy="457200"/>
          </a:xfrm>
          <a:prstGeom prst="rect">
            <a:avLst/>
          </a:prstGeom>
          <a:noFill/>
          <a:ln/>
        </p:spPr>
        <p:txBody>
          <a:bodyPr wrap="square" lIns="0" tIns="0" rIns="0" bIns="0" rtlCol="0" anchor="ctr"/>
          <a:lstStyle/>
          <a:p>
            <a:pPr rtl="1" algn="ctr" indent="0" marL="0">
              <a:buNone/>
            </a:pPr>
            <a:r>
              <a:rPr lang="ar-SA" sz="1100" b="1" dirty="0">
                <a:solidFill>
                  <a:srgbClr val="FFFFFF"/>
                </a:solidFill>
                <a:latin typeface="Arial" pitchFamily="34" charset="0"/>
                <a:ea typeface="Arial" pitchFamily="34" charset="-122"/>
                <a:cs typeface="Arial" pitchFamily="34" charset="-120"/>
              </a:rPr>
              <a:t>عبد الملك</a:t>
            </a:r>
            <a:endParaRPr lang="ar-SA" sz="1100" dirty="0"/>
          </a:p>
        </p:txBody>
      </p:sp>
      <p:sp>
        <p:nvSpPr>
          <p:cNvPr id="13" name="Shape 10"/>
          <p:cNvSpPr/>
          <p:nvPr/>
        </p:nvSpPr>
        <p:spPr>
          <a:xfrm>
            <a:off x="4991370" y="1463040"/>
            <a:ext cx="1240986" cy="457200"/>
          </a:xfrm>
          <a:prstGeom prst="rect">
            <a:avLst/>
          </a:prstGeom>
          <a:solidFill>
            <a:srgbClr val="1F6F5C"/>
          </a:solidFill>
          <a:ln w="12700">
            <a:solidFill>
              <a:srgbClr val="FFFFFF"/>
            </a:solidFill>
            <a:prstDash val="solid"/>
          </a:ln>
        </p:spPr>
      </p:sp>
      <p:sp>
        <p:nvSpPr>
          <p:cNvPr id="14" name="Text 11"/>
          <p:cNvSpPr txBox="1"/>
          <p:nvPr/>
        </p:nvSpPr>
        <p:spPr>
          <a:xfrm>
            <a:off x="4991370" y="1463040"/>
            <a:ext cx="1240986" cy="457200"/>
          </a:xfrm>
          <a:prstGeom prst="rect">
            <a:avLst/>
          </a:prstGeom>
          <a:noFill/>
          <a:ln/>
        </p:spPr>
        <p:txBody>
          <a:bodyPr wrap="square" lIns="0" tIns="0" rIns="0" bIns="0" rtlCol="0" anchor="ctr"/>
          <a:lstStyle/>
          <a:p>
            <a:pPr rtl="1" algn="ctr" indent="0" marL="0">
              <a:buNone/>
            </a:pPr>
            <a:r>
              <a:rPr lang="ar-SA" sz="1100" b="1" dirty="0">
                <a:solidFill>
                  <a:srgbClr val="FFFFFF"/>
                </a:solidFill>
                <a:latin typeface="Arial" pitchFamily="34" charset="0"/>
                <a:ea typeface="Arial" pitchFamily="34" charset="-122"/>
                <a:cs typeface="Arial" pitchFamily="34" charset="-120"/>
              </a:rPr>
              <a:t>الوليد</a:t>
            </a:r>
            <a:endParaRPr lang="ar-SA" sz="1100" dirty="0"/>
          </a:p>
        </p:txBody>
      </p:sp>
      <p:sp>
        <p:nvSpPr>
          <p:cNvPr id="15" name="Shape 12"/>
          <p:cNvSpPr/>
          <p:nvPr/>
        </p:nvSpPr>
        <p:spPr>
          <a:xfrm>
            <a:off x="4743173" y="1463040"/>
            <a:ext cx="248197" cy="457200"/>
          </a:xfrm>
          <a:prstGeom prst="rect">
            <a:avLst/>
          </a:prstGeom>
          <a:solidFill>
            <a:srgbClr val="1F6F5C"/>
          </a:solidFill>
          <a:ln w="12700">
            <a:solidFill>
              <a:srgbClr val="FFFFFF"/>
            </a:solidFill>
            <a:prstDash val="solid"/>
          </a:ln>
        </p:spPr>
      </p:sp>
      <p:sp>
        <p:nvSpPr>
          <p:cNvPr id="16" name="Shape 13"/>
          <p:cNvSpPr/>
          <p:nvPr/>
        </p:nvSpPr>
        <p:spPr>
          <a:xfrm>
            <a:off x="4370877" y="1463040"/>
            <a:ext cx="372296" cy="457200"/>
          </a:xfrm>
          <a:prstGeom prst="rect">
            <a:avLst/>
          </a:prstGeom>
          <a:solidFill>
            <a:srgbClr val="1F6F5C"/>
          </a:solidFill>
          <a:ln w="12700">
            <a:solidFill>
              <a:srgbClr val="FFFFFF"/>
            </a:solidFill>
            <a:prstDash val="solid"/>
          </a:ln>
        </p:spPr>
      </p:sp>
      <p:sp>
        <p:nvSpPr>
          <p:cNvPr id="17" name="Shape 14"/>
          <p:cNvSpPr/>
          <p:nvPr/>
        </p:nvSpPr>
        <p:spPr>
          <a:xfrm>
            <a:off x="3874483" y="1463040"/>
            <a:ext cx="496394" cy="457200"/>
          </a:xfrm>
          <a:prstGeom prst="rect">
            <a:avLst/>
          </a:prstGeom>
          <a:solidFill>
            <a:srgbClr val="1F6F5C"/>
          </a:solidFill>
          <a:ln w="12700">
            <a:solidFill>
              <a:srgbClr val="FFFFFF"/>
            </a:solidFill>
            <a:prstDash val="solid"/>
          </a:ln>
        </p:spPr>
      </p:sp>
      <p:sp>
        <p:nvSpPr>
          <p:cNvPr id="18" name="Shape 15"/>
          <p:cNvSpPr/>
          <p:nvPr/>
        </p:nvSpPr>
        <p:spPr>
          <a:xfrm>
            <a:off x="1516609" y="1463040"/>
            <a:ext cx="2357873" cy="457200"/>
          </a:xfrm>
          <a:prstGeom prst="rect">
            <a:avLst/>
          </a:prstGeom>
          <a:solidFill>
            <a:srgbClr val="1F6F5C"/>
          </a:solidFill>
          <a:ln w="12700">
            <a:solidFill>
              <a:srgbClr val="FFFFFF"/>
            </a:solidFill>
            <a:prstDash val="solid"/>
          </a:ln>
        </p:spPr>
      </p:sp>
      <p:sp>
        <p:nvSpPr>
          <p:cNvPr id="19" name="Text 16"/>
          <p:cNvSpPr txBox="1"/>
          <p:nvPr/>
        </p:nvSpPr>
        <p:spPr>
          <a:xfrm>
            <a:off x="1516609" y="1463040"/>
            <a:ext cx="2357873" cy="457200"/>
          </a:xfrm>
          <a:prstGeom prst="rect">
            <a:avLst/>
          </a:prstGeom>
          <a:noFill/>
          <a:ln/>
        </p:spPr>
        <p:txBody>
          <a:bodyPr wrap="square" lIns="0" tIns="0" rIns="0" bIns="0" rtlCol="0" anchor="ctr"/>
          <a:lstStyle/>
          <a:p>
            <a:pPr rtl="1" algn="ctr" indent="0" marL="0">
              <a:buNone/>
            </a:pPr>
            <a:r>
              <a:rPr lang="ar-SA" sz="1100" b="1" dirty="0">
                <a:solidFill>
                  <a:srgbClr val="FFFFFF"/>
                </a:solidFill>
                <a:latin typeface="Arial" pitchFamily="34" charset="0"/>
                <a:ea typeface="Arial" pitchFamily="34" charset="-122"/>
                <a:cs typeface="Arial" pitchFamily="34" charset="-120"/>
              </a:rPr>
              <a:t>هشام</a:t>
            </a:r>
            <a:endParaRPr lang="ar-SA" sz="1100" dirty="0"/>
          </a:p>
        </p:txBody>
      </p:sp>
      <p:sp>
        <p:nvSpPr>
          <p:cNvPr id="20" name="Shape 17"/>
          <p:cNvSpPr/>
          <p:nvPr/>
        </p:nvSpPr>
        <p:spPr>
          <a:xfrm>
            <a:off x="1392511" y="1463040"/>
            <a:ext cx="124099" cy="457200"/>
          </a:xfrm>
          <a:prstGeom prst="rect">
            <a:avLst/>
          </a:prstGeom>
          <a:solidFill>
            <a:srgbClr val="B5443F"/>
          </a:solidFill>
          <a:ln w="12700">
            <a:solidFill>
              <a:srgbClr val="FFFFFF"/>
            </a:solidFill>
            <a:prstDash val="solid"/>
          </a:ln>
        </p:spPr>
      </p:sp>
      <p:sp>
        <p:nvSpPr>
          <p:cNvPr id="21" name="Shape 18"/>
          <p:cNvSpPr/>
          <p:nvPr/>
        </p:nvSpPr>
        <p:spPr>
          <a:xfrm>
            <a:off x="1330461" y="1463040"/>
            <a:ext cx="62049" cy="457200"/>
          </a:xfrm>
          <a:prstGeom prst="rect">
            <a:avLst/>
          </a:prstGeom>
          <a:solidFill>
            <a:srgbClr val="B5443F"/>
          </a:solidFill>
          <a:ln w="12700">
            <a:solidFill>
              <a:srgbClr val="FFFFFF"/>
            </a:solidFill>
            <a:prstDash val="solid"/>
          </a:ln>
        </p:spPr>
      </p:sp>
      <p:sp>
        <p:nvSpPr>
          <p:cNvPr id="22" name="Shape 19"/>
          <p:cNvSpPr/>
          <p:nvPr/>
        </p:nvSpPr>
        <p:spPr>
          <a:xfrm>
            <a:off x="1293232" y="1463040"/>
            <a:ext cx="37230" cy="457200"/>
          </a:xfrm>
          <a:prstGeom prst="rect">
            <a:avLst/>
          </a:prstGeom>
          <a:solidFill>
            <a:srgbClr val="B5443F"/>
          </a:solidFill>
          <a:ln w="12700">
            <a:solidFill>
              <a:srgbClr val="FFFFFF"/>
            </a:solidFill>
            <a:prstDash val="solid"/>
          </a:ln>
        </p:spPr>
      </p:sp>
      <p:sp>
        <p:nvSpPr>
          <p:cNvPr id="23" name="Shape 20"/>
          <p:cNvSpPr/>
          <p:nvPr/>
        </p:nvSpPr>
        <p:spPr>
          <a:xfrm>
            <a:off x="548640" y="1463040"/>
            <a:ext cx="744592" cy="457200"/>
          </a:xfrm>
          <a:prstGeom prst="rect">
            <a:avLst/>
          </a:prstGeom>
          <a:solidFill>
            <a:srgbClr val="B5443F"/>
          </a:solidFill>
          <a:ln w="12700">
            <a:solidFill>
              <a:srgbClr val="FFFFFF"/>
            </a:solidFill>
            <a:prstDash val="solid"/>
          </a:ln>
        </p:spPr>
      </p:sp>
      <p:sp>
        <p:nvSpPr>
          <p:cNvPr id="24" name="Text 21"/>
          <p:cNvSpPr txBox="1"/>
          <p:nvPr/>
        </p:nvSpPr>
        <p:spPr>
          <a:xfrm>
            <a:off x="548640" y="1463040"/>
            <a:ext cx="744592" cy="457200"/>
          </a:xfrm>
          <a:prstGeom prst="rect">
            <a:avLst/>
          </a:prstGeom>
          <a:noFill/>
          <a:ln/>
        </p:spPr>
        <p:txBody>
          <a:bodyPr wrap="square" lIns="0" tIns="0" rIns="0" bIns="0" rtlCol="0" anchor="ctr"/>
          <a:lstStyle/>
          <a:p>
            <a:pPr rtl="1" algn="ctr" indent="0" marL="0">
              <a:buNone/>
            </a:pPr>
            <a:r>
              <a:rPr lang="ar-SA" sz="1100" b="1" dirty="0">
                <a:solidFill>
                  <a:srgbClr val="FFFFFF"/>
                </a:solidFill>
                <a:latin typeface="Arial" pitchFamily="34" charset="0"/>
                <a:ea typeface="Arial" pitchFamily="34" charset="-122"/>
                <a:cs typeface="Arial" pitchFamily="34" charset="-120"/>
              </a:rPr>
              <a:t>مروان 2</a:t>
            </a:r>
            <a:endParaRPr lang="ar-SA" sz="1100" dirty="0"/>
          </a:p>
        </p:txBody>
      </p:sp>
      <p:sp>
        <p:nvSpPr>
          <p:cNvPr id="25" name="Text 22"/>
          <p:cNvSpPr txBox="1"/>
          <p:nvPr/>
        </p:nvSpPr>
        <p:spPr>
          <a:xfrm>
            <a:off x="11094415"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661م</a:t>
            </a:r>
            <a:endParaRPr lang="ar-SA" sz="1000" dirty="0"/>
          </a:p>
        </p:txBody>
      </p:sp>
      <p:sp>
        <p:nvSpPr>
          <p:cNvPr id="26" name="Text 23"/>
          <p:cNvSpPr txBox="1"/>
          <p:nvPr/>
        </p:nvSpPr>
        <p:spPr>
          <a:xfrm>
            <a:off x="8116049"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685م</a:t>
            </a:r>
            <a:endParaRPr lang="ar-SA" sz="1000" dirty="0"/>
          </a:p>
        </p:txBody>
      </p:sp>
      <p:sp>
        <p:nvSpPr>
          <p:cNvPr id="27" name="Text 24"/>
          <p:cNvSpPr txBox="1"/>
          <p:nvPr/>
        </p:nvSpPr>
        <p:spPr>
          <a:xfrm>
            <a:off x="5634077"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705م</a:t>
            </a:r>
            <a:endParaRPr lang="ar-SA" sz="1000" dirty="0"/>
          </a:p>
        </p:txBody>
      </p:sp>
      <p:sp>
        <p:nvSpPr>
          <p:cNvPr id="28" name="Text 25"/>
          <p:cNvSpPr txBox="1"/>
          <p:nvPr/>
        </p:nvSpPr>
        <p:spPr>
          <a:xfrm>
            <a:off x="3276203"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724م</a:t>
            </a:r>
            <a:endParaRPr lang="ar-SA" sz="1000" dirty="0"/>
          </a:p>
        </p:txBody>
      </p:sp>
      <p:sp>
        <p:nvSpPr>
          <p:cNvPr id="29" name="Text 26"/>
          <p:cNvSpPr txBox="1"/>
          <p:nvPr/>
        </p:nvSpPr>
        <p:spPr>
          <a:xfrm>
            <a:off x="918330"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743م</a:t>
            </a:r>
            <a:endParaRPr lang="ar-SA" sz="1000" dirty="0"/>
          </a:p>
        </p:txBody>
      </p:sp>
      <p:sp>
        <p:nvSpPr>
          <p:cNvPr id="30" name="Text 27"/>
          <p:cNvSpPr txBox="1"/>
          <p:nvPr/>
        </p:nvSpPr>
        <p:spPr>
          <a:xfrm>
            <a:off x="0"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750م</a:t>
            </a:r>
            <a:endParaRPr lang="ar-SA" sz="1000" dirty="0"/>
          </a:p>
        </p:txBody>
      </p:sp>
      <p:sp>
        <p:nvSpPr>
          <p:cNvPr id="31" name="Text 28"/>
          <p:cNvSpPr txBox="1"/>
          <p:nvPr/>
        </p:nvSpPr>
        <p:spPr>
          <a:xfrm>
            <a:off x="8992895" y="2423160"/>
            <a:ext cx="2650160" cy="3794760"/>
          </a:xfrm>
          <a:prstGeom prst="roundRect">
            <a:avLst>
              <a:gd name="adj" fmla="val 2760"/>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العهد السفياني</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١. معاوية بن أبي سفيان · 41–60هـ</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٢. يزيد بن معاوية · 60–64هـ</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٣. معاوية الثاني · أشهر قليلة</a:t>
            </a:r>
            <a:endParaRPr lang="ar-SA" sz="1730" dirty="0"/>
          </a:p>
        </p:txBody>
      </p:sp>
      <p:sp>
        <p:nvSpPr>
          <p:cNvPr id="32" name="Text 29"/>
          <p:cNvSpPr txBox="1"/>
          <p:nvPr/>
        </p:nvSpPr>
        <p:spPr>
          <a:xfrm>
            <a:off x="6178144" y="2423160"/>
            <a:ext cx="2650160" cy="3794760"/>
          </a:xfrm>
          <a:prstGeom prst="roundRect">
            <a:avLst>
              <a:gd name="adj" fmla="val 2760"/>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العهد المرواني</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٤. مروان بن الحكم · 64–65هـ</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٥. عبد الملك بن مروان · 65–86هـ</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٦. الوليد الأول · 86–96هـ</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٧. سليمان · 96–99هـ</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٨. عمر بن عبد العزيز · 99–101هـ</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٩. يزيد الثاني · 101–105هـ</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١٠. هشام بن عبد الملك · 105–125هـ</a:t>
            </a:r>
            <a:endParaRPr lang="ar-SA" sz="1730" dirty="0"/>
          </a:p>
        </p:txBody>
      </p:sp>
      <p:sp>
        <p:nvSpPr>
          <p:cNvPr id="33" name="Text 30"/>
          <p:cNvSpPr txBox="1"/>
          <p:nvPr/>
        </p:nvSpPr>
        <p:spPr>
          <a:xfrm>
            <a:off x="3363392" y="2423160"/>
            <a:ext cx="2650160" cy="3794760"/>
          </a:xfrm>
          <a:prstGeom prst="roundRect">
            <a:avLst>
              <a:gd name="adj" fmla="val 2760"/>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الانهيار</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١١. الوليد الثاني · 125–126هـ</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١٢. يزيد الثالث · 126هـ</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١٣. إبراهيم بن الوليد · 126–127هـ</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١٤. مروان الثاني · 127–132هـ</a:t>
            </a:r>
            <a:endParaRPr lang="ar-SA" sz="1730" dirty="0"/>
          </a:p>
        </p:txBody>
      </p:sp>
      <p:sp>
        <p:nvSpPr>
          <p:cNvPr id="34" name="Text 31"/>
          <p:cNvSpPr txBox="1"/>
          <p:nvPr/>
        </p:nvSpPr>
        <p:spPr>
          <a:xfrm>
            <a:off x="548640" y="2423160"/>
            <a:ext cx="2650160" cy="3794760"/>
          </a:xfrm>
          <a:prstGeom prst="roundRect">
            <a:avLst>
              <a:gd name="adj" fmla="val 2760"/>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الفصل الأندلسي</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إمارة قرطبة · 138–316هـ</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خلافة قرطبة · 316–422هـ</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من عبد الرحمن الداخل إلى ملوك الطوائف</a:t>
            </a:r>
            <a:endParaRPr lang="ar-SA" sz="173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5</a:t>
            </a:fld>
            <a:endParaRPr lang="ar-SA"/>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الأول · الدولة الأموية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الفتنة الكبرى: الطريق إلى العرش</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548640" y="1417320"/>
            <a:ext cx="11094415" cy="685800"/>
          </a:xfrm>
          <a:prstGeom prst="rect">
            <a:avLst/>
          </a:prstGeom>
          <a:noFill/>
          <a:ln/>
        </p:spPr>
        <p:txBody>
          <a:bodyPr wrap="square" lIns="0" tIns="0" rIns="0" bIns="0" rtlCol="0" anchor="t"/>
          <a:lstStyle/>
          <a:p>
            <a:pPr rtl="1" algn="r" indent="0" marL="0">
              <a:buNone/>
            </a:pPr>
            <a:r>
              <a:rPr lang="ar-SA" sz="1500" dirty="0">
                <a:solidFill>
                  <a:srgbClr val="5A5D66"/>
                </a:solidFill>
                <a:latin typeface="Arial" pitchFamily="34" charset="0"/>
                <a:ea typeface="Arial" pitchFamily="34" charset="-122"/>
                <a:cs typeface="Arial" pitchFamily="34" charset="-120"/>
              </a:rPr>
              <a:t>بنو أمية بطنٌ من قريش، أبناء عمومة بني هاشم. حكم معاوية الشام عشرين سنة والياً، فبنى جيشاً وولاءً صلباً. ومقتل الخليفة الأموي عثمان سنة 35هـ كان الشرارة.</a:t>
            </a:r>
            <a:endParaRPr lang="ar-SA" sz="1500" dirty="0"/>
          </a:p>
        </p:txBody>
      </p:sp>
      <p:sp>
        <p:nvSpPr>
          <p:cNvPr id="7" name="Shape 4"/>
          <p:cNvSpPr/>
          <p:nvPr/>
        </p:nvSpPr>
        <p:spPr>
          <a:xfrm>
            <a:off x="9658259" y="2651760"/>
            <a:ext cx="1984797" cy="2103120"/>
          </a:xfrm>
          <a:prstGeom prst="roundRect">
            <a:avLst>
              <a:gd name="adj" fmla="val 3686"/>
            </a:avLst>
          </a:prstGeom>
          <a:solidFill>
            <a:srgbClr val="E3F1EC"/>
          </a:solidFill>
          <a:ln w="9525">
            <a:solidFill>
              <a:srgbClr val="1F6F5C"/>
            </a:solidFill>
            <a:prstDash val="solid"/>
          </a:ln>
        </p:spPr>
      </p:sp>
      <p:sp>
        <p:nvSpPr>
          <p:cNvPr id="8" name="Shape 5"/>
          <p:cNvSpPr/>
          <p:nvPr/>
        </p:nvSpPr>
        <p:spPr>
          <a:xfrm>
            <a:off x="10376337" y="2377440"/>
            <a:ext cx="548640" cy="548640"/>
          </a:xfrm>
          <a:prstGeom prst="ellipse">
            <a:avLst/>
          </a:prstGeom>
          <a:solidFill>
            <a:srgbClr val="1F6F5C"/>
          </a:solidFill>
          <a:ln w="19050">
            <a:solidFill>
              <a:srgbClr val="FFFFFF"/>
            </a:solidFill>
            <a:prstDash val="solid"/>
          </a:ln>
        </p:spPr>
      </p:sp>
      <p:sp>
        <p:nvSpPr>
          <p:cNvPr id="9" name="Text 6"/>
          <p:cNvSpPr txBox="1"/>
          <p:nvPr/>
        </p:nvSpPr>
        <p:spPr>
          <a:xfrm>
            <a:off x="10376337" y="23774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١</a:t>
            </a:r>
            <a:endParaRPr lang="ar-SA" sz="1600" dirty="0"/>
          </a:p>
        </p:txBody>
      </p:sp>
      <p:sp>
        <p:nvSpPr>
          <p:cNvPr id="10" name="Text 7"/>
          <p:cNvSpPr txBox="1"/>
          <p:nvPr/>
        </p:nvSpPr>
        <p:spPr>
          <a:xfrm>
            <a:off x="9767987" y="3035808"/>
            <a:ext cx="1765341" cy="1600200"/>
          </a:xfrm>
          <a:prstGeom prst="rect">
            <a:avLst/>
          </a:prstGeom>
          <a:noFill/>
          <a:ln/>
        </p:spPr>
        <p:txBody>
          <a:bodyPr wrap="square" lIns="0" tIns="0" rIns="0" bIns="0" rtlCol="0" anchor="t"/>
          <a:lstStyle/>
          <a:p>
            <a:pPr rtl="1" algn="ctr" indent="0" marL="0">
              <a:buNone/>
            </a:pPr>
            <a:r>
              <a:rPr lang="ar-SA" sz="1600" b="1" dirty="0">
                <a:solidFill>
                  <a:srgbClr val="134A3D"/>
                </a:solidFill>
                <a:latin typeface="Arial" pitchFamily="34" charset="0"/>
                <a:ea typeface="Arial" pitchFamily="34" charset="-122"/>
                <a:cs typeface="Arial" pitchFamily="34" charset="-120"/>
              </a:rPr>
              <a:t>صفّين</a:t>
            </a:r>
            <a:endParaRPr lang="ar-SA" sz="1400" dirty="0"/>
          </a:p>
          <a:p>
            <a:pPr rtl="1" algn="ctr" indent="0" marL="0">
              <a:spcBef>
                <a:spcPts val="400"/>
              </a:spcBef>
              <a:buNone/>
            </a:pPr>
            <a:r>
              <a:rPr lang="ar-SA" sz="1400" dirty="0">
                <a:solidFill>
                  <a:srgbClr val="134A3D"/>
                </a:solidFill>
                <a:latin typeface="Arial" pitchFamily="34" charset="0"/>
                <a:ea typeface="Arial" pitchFamily="34" charset="-122"/>
                <a:cs typeface="Arial" pitchFamily="34" charset="-120"/>
              </a:rPr>
              <a:t>37هـ/657م: رفع جيش الشام المصاحف على الرماح</a:t>
            </a:r>
            <a:endParaRPr lang="ar-SA" sz="1400" dirty="0"/>
          </a:p>
        </p:txBody>
      </p:sp>
      <p:sp>
        <p:nvSpPr>
          <p:cNvPr id="11" name="Shape 8"/>
          <p:cNvSpPr/>
          <p:nvPr/>
        </p:nvSpPr>
        <p:spPr>
          <a:xfrm>
            <a:off x="9411371" y="3566160"/>
            <a:ext cx="201168" cy="201168"/>
          </a:xfrm>
          <a:prstGeom prst="leftArrow">
            <a:avLst/>
          </a:prstGeom>
          <a:solidFill>
            <a:srgbClr val="C8A24A"/>
          </a:solidFill>
          <a:ln w="12700">
            <a:solidFill>
              <a:srgbClr val="C8A24A"/>
            </a:solidFill>
            <a:prstDash val="solid"/>
          </a:ln>
        </p:spPr>
      </p:sp>
      <p:sp>
        <p:nvSpPr>
          <p:cNvPr id="12" name="Shape 9"/>
          <p:cNvSpPr/>
          <p:nvPr/>
        </p:nvSpPr>
        <p:spPr>
          <a:xfrm>
            <a:off x="7380854" y="2651760"/>
            <a:ext cx="1984797" cy="2103120"/>
          </a:xfrm>
          <a:prstGeom prst="roundRect">
            <a:avLst>
              <a:gd name="adj" fmla="val 3686"/>
            </a:avLst>
          </a:prstGeom>
          <a:solidFill>
            <a:srgbClr val="E3F1EC"/>
          </a:solidFill>
          <a:ln w="9525">
            <a:solidFill>
              <a:srgbClr val="1F6F5C"/>
            </a:solidFill>
            <a:prstDash val="solid"/>
          </a:ln>
        </p:spPr>
      </p:sp>
      <p:sp>
        <p:nvSpPr>
          <p:cNvPr id="13" name="Shape 10"/>
          <p:cNvSpPr/>
          <p:nvPr/>
        </p:nvSpPr>
        <p:spPr>
          <a:xfrm>
            <a:off x="8098932" y="2377440"/>
            <a:ext cx="548640" cy="548640"/>
          </a:xfrm>
          <a:prstGeom prst="ellipse">
            <a:avLst/>
          </a:prstGeom>
          <a:solidFill>
            <a:srgbClr val="1F6F5C"/>
          </a:solidFill>
          <a:ln w="19050">
            <a:solidFill>
              <a:srgbClr val="FFFFFF"/>
            </a:solidFill>
            <a:prstDash val="solid"/>
          </a:ln>
        </p:spPr>
      </p:sp>
      <p:sp>
        <p:nvSpPr>
          <p:cNvPr id="14" name="Text 11"/>
          <p:cNvSpPr txBox="1"/>
          <p:nvPr/>
        </p:nvSpPr>
        <p:spPr>
          <a:xfrm>
            <a:off x="8098932" y="23774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٢</a:t>
            </a:r>
            <a:endParaRPr lang="ar-SA" sz="1600" dirty="0"/>
          </a:p>
        </p:txBody>
      </p:sp>
      <p:sp>
        <p:nvSpPr>
          <p:cNvPr id="15" name="Text 12"/>
          <p:cNvSpPr txBox="1"/>
          <p:nvPr/>
        </p:nvSpPr>
        <p:spPr>
          <a:xfrm>
            <a:off x="7490582" y="3035808"/>
            <a:ext cx="1765341" cy="1600200"/>
          </a:xfrm>
          <a:prstGeom prst="rect">
            <a:avLst/>
          </a:prstGeom>
          <a:noFill/>
          <a:ln/>
        </p:spPr>
        <p:txBody>
          <a:bodyPr wrap="square" lIns="0" tIns="0" rIns="0" bIns="0" rtlCol="0" anchor="t"/>
          <a:lstStyle/>
          <a:p>
            <a:pPr rtl="1" algn="ctr" indent="0" marL="0">
              <a:buNone/>
            </a:pPr>
            <a:r>
              <a:rPr lang="ar-SA" sz="1600" b="1" dirty="0">
                <a:solidFill>
                  <a:srgbClr val="134A3D"/>
                </a:solidFill>
                <a:latin typeface="Arial" pitchFamily="34" charset="0"/>
                <a:ea typeface="Arial" pitchFamily="34" charset="-122"/>
                <a:cs typeface="Arial" pitchFamily="34" charset="-120"/>
              </a:rPr>
              <a:t>التحكيم</a:t>
            </a:r>
            <a:endParaRPr lang="ar-SA" sz="1400" dirty="0"/>
          </a:p>
          <a:p>
            <a:pPr rtl="1" algn="ctr" indent="0" marL="0">
              <a:spcBef>
                <a:spcPts val="400"/>
              </a:spcBef>
              <a:buNone/>
            </a:pPr>
            <a:r>
              <a:rPr lang="ar-SA" sz="1400" dirty="0">
                <a:solidFill>
                  <a:srgbClr val="134A3D"/>
                </a:solidFill>
                <a:latin typeface="Arial" pitchFamily="34" charset="0"/>
                <a:ea typeface="Arial" pitchFamily="34" charset="-122"/>
                <a:cs typeface="Arial" pitchFamily="34" charset="-120"/>
              </a:rPr>
              <a:t>أبو موسى الأشعري وعمرو بن العاص، دون حسم</a:t>
            </a:r>
            <a:endParaRPr lang="ar-SA" sz="1400" dirty="0"/>
          </a:p>
        </p:txBody>
      </p:sp>
      <p:sp>
        <p:nvSpPr>
          <p:cNvPr id="16" name="Shape 13"/>
          <p:cNvSpPr/>
          <p:nvPr/>
        </p:nvSpPr>
        <p:spPr>
          <a:xfrm>
            <a:off x="7133966" y="3566160"/>
            <a:ext cx="201168" cy="201168"/>
          </a:xfrm>
          <a:prstGeom prst="leftArrow">
            <a:avLst/>
          </a:prstGeom>
          <a:solidFill>
            <a:srgbClr val="C8A24A"/>
          </a:solidFill>
          <a:ln w="12700">
            <a:solidFill>
              <a:srgbClr val="C8A24A"/>
            </a:solidFill>
            <a:prstDash val="solid"/>
          </a:ln>
        </p:spPr>
      </p:sp>
      <p:sp>
        <p:nvSpPr>
          <p:cNvPr id="17" name="Shape 14"/>
          <p:cNvSpPr/>
          <p:nvPr/>
        </p:nvSpPr>
        <p:spPr>
          <a:xfrm>
            <a:off x="5103449" y="2651760"/>
            <a:ext cx="1984797" cy="2103120"/>
          </a:xfrm>
          <a:prstGeom prst="roundRect">
            <a:avLst>
              <a:gd name="adj" fmla="val 3686"/>
            </a:avLst>
          </a:prstGeom>
          <a:solidFill>
            <a:srgbClr val="E3F1EC"/>
          </a:solidFill>
          <a:ln w="9525">
            <a:solidFill>
              <a:srgbClr val="1F6F5C"/>
            </a:solidFill>
            <a:prstDash val="solid"/>
          </a:ln>
        </p:spPr>
      </p:sp>
      <p:sp>
        <p:nvSpPr>
          <p:cNvPr id="18" name="Shape 15"/>
          <p:cNvSpPr/>
          <p:nvPr/>
        </p:nvSpPr>
        <p:spPr>
          <a:xfrm>
            <a:off x="5821528" y="2377440"/>
            <a:ext cx="548640" cy="548640"/>
          </a:xfrm>
          <a:prstGeom prst="ellipse">
            <a:avLst/>
          </a:prstGeom>
          <a:solidFill>
            <a:srgbClr val="1F6F5C"/>
          </a:solidFill>
          <a:ln w="19050">
            <a:solidFill>
              <a:srgbClr val="FFFFFF"/>
            </a:solidFill>
            <a:prstDash val="solid"/>
          </a:ln>
        </p:spPr>
      </p:sp>
      <p:sp>
        <p:nvSpPr>
          <p:cNvPr id="19" name="Text 16"/>
          <p:cNvSpPr txBox="1"/>
          <p:nvPr/>
        </p:nvSpPr>
        <p:spPr>
          <a:xfrm>
            <a:off x="5821528" y="23774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٣</a:t>
            </a:r>
            <a:endParaRPr lang="ar-SA" sz="1600" dirty="0"/>
          </a:p>
        </p:txBody>
      </p:sp>
      <p:sp>
        <p:nvSpPr>
          <p:cNvPr id="20" name="Text 17"/>
          <p:cNvSpPr txBox="1"/>
          <p:nvPr/>
        </p:nvSpPr>
        <p:spPr>
          <a:xfrm>
            <a:off x="5213177" y="3035808"/>
            <a:ext cx="1765341" cy="1600200"/>
          </a:xfrm>
          <a:prstGeom prst="rect">
            <a:avLst/>
          </a:prstGeom>
          <a:noFill/>
          <a:ln/>
        </p:spPr>
        <p:txBody>
          <a:bodyPr wrap="square" lIns="0" tIns="0" rIns="0" bIns="0" rtlCol="0" anchor="t"/>
          <a:lstStyle/>
          <a:p>
            <a:pPr rtl="1" algn="ctr" indent="0" marL="0">
              <a:buNone/>
            </a:pPr>
            <a:r>
              <a:rPr lang="ar-SA" sz="1600" b="1" dirty="0">
                <a:solidFill>
                  <a:srgbClr val="134A3D"/>
                </a:solidFill>
                <a:latin typeface="Arial" pitchFamily="34" charset="0"/>
                <a:ea typeface="Arial" pitchFamily="34" charset="-122"/>
                <a:cs typeface="Arial" pitchFamily="34" charset="-120"/>
              </a:rPr>
              <a:t>الخوارج</a:t>
            </a:r>
            <a:endParaRPr lang="ar-SA" sz="1400" dirty="0"/>
          </a:p>
          <a:p>
            <a:pPr rtl="1" algn="ctr" indent="0" marL="0">
              <a:spcBef>
                <a:spcPts val="400"/>
              </a:spcBef>
              <a:buNone/>
            </a:pPr>
            <a:r>
              <a:rPr lang="ar-SA" sz="1400" dirty="0">
                <a:solidFill>
                  <a:srgbClr val="134A3D"/>
                </a:solidFill>
                <a:latin typeface="Arial" pitchFamily="34" charset="0"/>
                <a:ea typeface="Arial" pitchFamily="34" charset="-122"/>
                <a:cs typeface="Arial" pitchFamily="34" charset="-120"/>
              </a:rPr>
              <a:t>رفضوا التحكيم، فقاتلهم علي في النهروان</a:t>
            </a:r>
            <a:endParaRPr lang="ar-SA" sz="1400" dirty="0"/>
          </a:p>
        </p:txBody>
      </p:sp>
      <p:sp>
        <p:nvSpPr>
          <p:cNvPr id="21" name="Shape 18"/>
          <p:cNvSpPr/>
          <p:nvPr/>
        </p:nvSpPr>
        <p:spPr>
          <a:xfrm>
            <a:off x="4856561" y="3566160"/>
            <a:ext cx="201168" cy="201168"/>
          </a:xfrm>
          <a:prstGeom prst="leftArrow">
            <a:avLst/>
          </a:prstGeom>
          <a:solidFill>
            <a:srgbClr val="C8A24A"/>
          </a:solidFill>
          <a:ln w="12700">
            <a:solidFill>
              <a:srgbClr val="C8A24A"/>
            </a:solidFill>
            <a:prstDash val="solid"/>
          </a:ln>
        </p:spPr>
      </p:sp>
      <p:sp>
        <p:nvSpPr>
          <p:cNvPr id="22" name="Shape 19"/>
          <p:cNvSpPr/>
          <p:nvPr/>
        </p:nvSpPr>
        <p:spPr>
          <a:xfrm>
            <a:off x="2826045" y="2651760"/>
            <a:ext cx="1984797" cy="2103120"/>
          </a:xfrm>
          <a:prstGeom prst="roundRect">
            <a:avLst>
              <a:gd name="adj" fmla="val 3686"/>
            </a:avLst>
          </a:prstGeom>
          <a:solidFill>
            <a:srgbClr val="E3F1EC"/>
          </a:solidFill>
          <a:ln w="9525">
            <a:solidFill>
              <a:srgbClr val="1F6F5C"/>
            </a:solidFill>
            <a:prstDash val="solid"/>
          </a:ln>
        </p:spPr>
      </p:sp>
      <p:sp>
        <p:nvSpPr>
          <p:cNvPr id="23" name="Shape 20"/>
          <p:cNvSpPr/>
          <p:nvPr/>
        </p:nvSpPr>
        <p:spPr>
          <a:xfrm>
            <a:off x="3544123" y="2377440"/>
            <a:ext cx="548640" cy="548640"/>
          </a:xfrm>
          <a:prstGeom prst="ellipse">
            <a:avLst/>
          </a:prstGeom>
          <a:solidFill>
            <a:srgbClr val="1F6F5C"/>
          </a:solidFill>
          <a:ln w="19050">
            <a:solidFill>
              <a:srgbClr val="FFFFFF"/>
            </a:solidFill>
            <a:prstDash val="solid"/>
          </a:ln>
        </p:spPr>
      </p:sp>
      <p:sp>
        <p:nvSpPr>
          <p:cNvPr id="24" name="Text 21"/>
          <p:cNvSpPr txBox="1"/>
          <p:nvPr/>
        </p:nvSpPr>
        <p:spPr>
          <a:xfrm>
            <a:off x="3544123" y="23774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٤</a:t>
            </a:r>
            <a:endParaRPr lang="ar-SA" sz="1600" dirty="0"/>
          </a:p>
        </p:txBody>
      </p:sp>
      <p:sp>
        <p:nvSpPr>
          <p:cNvPr id="25" name="Text 22"/>
          <p:cNvSpPr txBox="1"/>
          <p:nvPr/>
        </p:nvSpPr>
        <p:spPr>
          <a:xfrm>
            <a:off x="2935773" y="3035808"/>
            <a:ext cx="1765341" cy="1600200"/>
          </a:xfrm>
          <a:prstGeom prst="rect">
            <a:avLst/>
          </a:prstGeom>
          <a:noFill/>
          <a:ln/>
        </p:spPr>
        <p:txBody>
          <a:bodyPr wrap="square" lIns="0" tIns="0" rIns="0" bIns="0" rtlCol="0" anchor="t"/>
          <a:lstStyle/>
          <a:p>
            <a:pPr rtl="1" algn="ctr" indent="0" marL="0">
              <a:buNone/>
            </a:pPr>
            <a:r>
              <a:rPr lang="ar-SA" sz="1600" b="1" dirty="0">
                <a:solidFill>
                  <a:srgbClr val="134A3D"/>
                </a:solidFill>
                <a:latin typeface="Arial" pitchFamily="34" charset="0"/>
                <a:ea typeface="Arial" pitchFamily="34" charset="-122"/>
                <a:cs typeface="Arial" pitchFamily="34" charset="-120"/>
              </a:rPr>
              <a:t>اغتيال علي</a:t>
            </a:r>
            <a:endParaRPr lang="ar-SA" sz="1400" dirty="0"/>
          </a:p>
          <a:p>
            <a:pPr rtl="1" algn="ctr" indent="0" marL="0">
              <a:spcBef>
                <a:spcPts val="400"/>
              </a:spcBef>
              <a:buNone/>
            </a:pPr>
            <a:r>
              <a:rPr lang="ar-SA" sz="1400" dirty="0">
                <a:solidFill>
                  <a:srgbClr val="134A3D"/>
                </a:solidFill>
                <a:latin typeface="Arial" pitchFamily="34" charset="0"/>
                <a:ea typeface="Arial" pitchFamily="34" charset="-122"/>
                <a:cs typeface="Arial" pitchFamily="34" charset="-120"/>
              </a:rPr>
              <a:t>في الكوفة، رمضان 40هـ/661م</a:t>
            </a:r>
            <a:endParaRPr lang="ar-SA" sz="1400" dirty="0"/>
          </a:p>
        </p:txBody>
      </p:sp>
      <p:sp>
        <p:nvSpPr>
          <p:cNvPr id="26" name="Shape 23"/>
          <p:cNvSpPr/>
          <p:nvPr/>
        </p:nvSpPr>
        <p:spPr>
          <a:xfrm>
            <a:off x="2579157" y="3566160"/>
            <a:ext cx="201168" cy="201168"/>
          </a:xfrm>
          <a:prstGeom prst="leftArrow">
            <a:avLst/>
          </a:prstGeom>
          <a:solidFill>
            <a:srgbClr val="C8A24A"/>
          </a:solidFill>
          <a:ln w="12700">
            <a:solidFill>
              <a:srgbClr val="C8A24A"/>
            </a:solidFill>
            <a:prstDash val="solid"/>
          </a:ln>
        </p:spPr>
      </p:sp>
      <p:sp>
        <p:nvSpPr>
          <p:cNvPr id="27" name="Shape 24"/>
          <p:cNvSpPr/>
          <p:nvPr/>
        </p:nvSpPr>
        <p:spPr>
          <a:xfrm>
            <a:off x="548640" y="2651760"/>
            <a:ext cx="1984797" cy="2103120"/>
          </a:xfrm>
          <a:prstGeom prst="roundRect">
            <a:avLst>
              <a:gd name="adj" fmla="val 3686"/>
            </a:avLst>
          </a:prstGeom>
          <a:solidFill>
            <a:srgbClr val="E3F1EC"/>
          </a:solidFill>
          <a:ln w="9525">
            <a:solidFill>
              <a:srgbClr val="1F6F5C"/>
            </a:solidFill>
            <a:prstDash val="solid"/>
          </a:ln>
        </p:spPr>
      </p:sp>
      <p:sp>
        <p:nvSpPr>
          <p:cNvPr id="28" name="Shape 25"/>
          <p:cNvSpPr/>
          <p:nvPr/>
        </p:nvSpPr>
        <p:spPr>
          <a:xfrm>
            <a:off x="1266718" y="2377440"/>
            <a:ext cx="548640" cy="548640"/>
          </a:xfrm>
          <a:prstGeom prst="ellipse">
            <a:avLst/>
          </a:prstGeom>
          <a:solidFill>
            <a:srgbClr val="1F6F5C"/>
          </a:solidFill>
          <a:ln w="19050">
            <a:solidFill>
              <a:srgbClr val="FFFFFF"/>
            </a:solidFill>
            <a:prstDash val="solid"/>
          </a:ln>
        </p:spPr>
      </p:sp>
      <p:sp>
        <p:nvSpPr>
          <p:cNvPr id="29" name="Text 26"/>
          <p:cNvSpPr txBox="1"/>
          <p:nvPr/>
        </p:nvSpPr>
        <p:spPr>
          <a:xfrm>
            <a:off x="1266718" y="23774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٥</a:t>
            </a:r>
            <a:endParaRPr lang="ar-SA" sz="1600" dirty="0"/>
          </a:p>
        </p:txBody>
      </p:sp>
      <p:sp>
        <p:nvSpPr>
          <p:cNvPr id="30" name="Text 27"/>
          <p:cNvSpPr txBox="1"/>
          <p:nvPr/>
        </p:nvSpPr>
        <p:spPr>
          <a:xfrm>
            <a:off x="658368" y="3035808"/>
            <a:ext cx="1765341" cy="1600200"/>
          </a:xfrm>
          <a:prstGeom prst="rect">
            <a:avLst/>
          </a:prstGeom>
          <a:noFill/>
          <a:ln/>
        </p:spPr>
        <p:txBody>
          <a:bodyPr wrap="square" lIns="0" tIns="0" rIns="0" bIns="0" rtlCol="0" anchor="t"/>
          <a:lstStyle/>
          <a:p>
            <a:pPr rtl="1" algn="ctr" indent="0" marL="0">
              <a:buNone/>
            </a:pPr>
            <a:r>
              <a:rPr lang="ar-SA" sz="1600" b="1" dirty="0">
                <a:solidFill>
                  <a:srgbClr val="134A3D"/>
                </a:solidFill>
                <a:latin typeface="Arial" pitchFamily="34" charset="0"/>
                <a:ea typeface="Arial" pitchFamily="34" charset="-122"/>
                <a:cs typeface="Arial" pitchFamily="34" charset="-120"/>
              </a:rPr>
              <a:t>عام الجماعة</a:t>
            </a:r>
            <a:endParaRPr lang="ar-SA" sz="1400" dirty="0"/>
          </a:p>
          <a:p>
            <a:pPr rtl="1" algn="ctr" indent="0" marL="0">
              <a:spcBef>
                <a:spcPts val="400"/>
              </a:spcBef>
              <a:buNone/>
            </a:pPr>
            <a:r>
              <a:rPr lang="ar-SA" sz="1400" dirty="0">
                <a:solidFill>
                  <a:srgbClr val="134A3D"/>
                </a:solidFill>
                <a:latin typeface="Arial" pitchFamily="34" charset="0"/>
                <a:ea typeface="Arial" pitchFamily="34" charset="-122"/>
                <a:cs typeface="Arial" pitchFamily="34" charset="-120"/>
              </a:rPr>
              <a:t>41هـ: تنازل الحسن لمعاوية حقناً للدماء</a:t>
            </a:r>
            <a:endParaRPr lang="ar-SA" sz="1400" dirty="0"/>
          </a:p>
        </p:txBody>
      </p:sp>
      <p:sp>
        <p:nvSpPr>
          <p:cNvPr id="31" name="Text 28"/>
          <p:cNvSpPr txBox="1"/>
          <p:nvPr/>
        </p:nvSpPr>
        <p:spPr>
          <a:xfrm>
            <a:off x="548640" y="5166360"/>
            <a:ext cx="11094415" cy="777240"/>
          </a:xfrm>
          <a:prstGeom prst="roundRect">
            <a:avLst>
              <a:gd name="adj" fmla="val 9412"/>
            </a:avLst>
          </a:prstGeom>
          <a:solidFill>
            <a:srgbClr val="FBF7EE"/>
          </a:solidFill>
          <a:ln w="9525">
            <a:solidFill>
              <a:srgbClr val="E4DCC8"/>
            </a:solidFill>
          </a:ln>
        </p:spPr>
        <p:txBody>
          <a:bodyPr wrap="square" lIns="76200" tIns="177800" rIns="177800" bIns="76200" rtlCol="0" anchor="ctr"/>
          <a:lstStyle/>
          <a:p>
            <a:pPr rtl="1" algn="ctr" indent="0" marL="0">
              <a:buNone/>
            </a:pPr>
            <a:r>
              <a:rPr lang="ar-SA" sz="1700" dirty="0">
                <a:solidFill>
                  <a:srgbClr val="0E1726"/>
                </a:solidFill>
                <a:latin typeface="Times New Roman" pitchFamily="34" charset="0"/>
                <a:ea typeface="Times New Roman" pitchFamily="34" charset="-122"/>
                <a:cs typeface="Times New Roman" pitchFamily="34" charset="-120"/>
              </a:rPr>
              <a:t>« وبهذا بدأت الدولة الأموية رسمياً، وعاصمتها دمشق »</a:t>
            </a:r>
            <a:endParaRPr lang="ar-SA" sz="17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6</a:t>
            </a:fld>
            <a:endParaRPr lang="ar-S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الأول · العهد السفياني (41–64هـ)</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التأسيس ثم الجرح</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6156655" y="1463040"/>
            <a:ext cx="5486400" cy="4709160"/>
          </a:xfrm>
          <a:prstGeom prst="roundRect">
            <a:avLst>
              <a:gd name="adj" fmla="val 1553"/>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2070" b="1" dirty="0">
                <a:solidFill>
                  <a:srgbClr val="134A3D"/>
                </a:solidFill>
                <a:latin typeface="Arial" pitchFamily="34" charset="0"/>
                <a:ea typeface="Arial" pitchFamily="34" charset="-122"/>
                <a:cs typeface="Arial" pitchFamily="34" charset="-120"/>
              </a:rPr>
              <a:t>معاوية: رجل الدولة</a:t>
            </a:r>
            <a:endParaRPr lang="ar-SA" sz="2070" dirty="0"/>
          </a:p>
          <a:p>
            <a:pPr rtl="1" algn="r" marL="177800" indent="-177800">
              <a:spcBef>
                <a:spcPts val="500"/>
              </a:spcBef>
              <a:buSzPct val="100000"/>
              <a:buChar char="◆"/>
            </a:pPr>
            <a:r>
              <a:rPr lang="ar-SA" sz="1620" dirty="0">
                <a:solidFill>
                  <a:srgbClr val="134A3D"/>
                </a:solidFill>
                <a:latin typeface="Arial" pitchFamily="34" charset="0"/>
                <a:ea typeface="Arial" pitchFamily="34" charset="-122"/>
                <a:cs typeface="Arial" pitchFamily="34" charset="-120"/>
              </a:rPr>
              <a:t>شعرة معاوية: لا تنقطع، يرخيها إن شدّوا ويشدّها إن أرخوا</a:t>
            </a:r>
            <a:endParaRPr lang="ar-SA" sz="2070" dirty="0"/>
          </a:p>
          <a:p>
            <a:pPr rtl="1" algn="r" marL="177800" indent="-177800">
              <a:spcBef>
                <a:spcPts val="500"/>
              </a:spcBef>
              <a:buSzPct val="100000"/>
              <a:buChar char="◆"/>
            </a:pPr>
            <a:r>
              <a:rPr lang="ar-SA" sz="1620" dirty="0">
                <a:solidFill>
                  <a:srgbClr val="134A3D"/>
                </a:solidFill>
                <a:latin typeface="Arial" pitchFamily="34" charset="0"/>
                <a:ea typeface="Arial" pitchFamily="34" charset="-122"/>
                <a:cs typeface="Arial" pitchFamily="34" charset="-120"/>
              </a:rPr>
              <a:t>ديوان الخاتم والبريد والحرس الخاص</a:t>
            </a:r>
            <a:endParaRPr lang="ar-SA" sz="2070" dirty="0"/>
          </a:p>
          <a:p>
            <a:pPr rtl="1" algn="r" marL="177800" indent="-177800">
              <a:spcBef>
                <a:spcPts val="500"/>
              </a:spcBef>
              <a:buSzPct val="100000"/>
              <a:buChar char="◆"/>
            </a:pPr>
            <a:r>
              <a:rPr lang="ar-SA" sz="1620" dirty="0">
                <a:solidFill>
                  <a:srgbClr val="134A3D"/>
                </a:solidFill>
                <a:latin typeface="Arial" pitchFamily="34" charset="0"/>
                <a:ea typeface="Arial" pitchFamily="34" charset="-122"/>
                <a:cs typeface="Arial" pitchFamily="34" charset="-120"/>
              </a:rPr>
              <a:t>أسطول بحري قوي، وحملات على القسطنطينية</a:t>
            </a:r>
            <a:endParaRPr lang="ar-SA" sz="2070" dirty="0"/>
          </a:p>
          <a:p>
            <a:pPr rtl="1" algn="r" marL="177800" indent="-177800">
              <a:spcBef>
                <a:spcPts val="500"/>
              </a:spcBef>
              <a:buSzPct val="100000"/>
              <a:buChar char="◆"/>
            </a:pPr>
            <a:r>
              <a:rPr lang="ar-SA" sz="1620" dirty="0">
                <a:solidFill>
                  <a:srgbClr val="134A3D"/>
                </a:solidFill>
                <a:latin typeface="Arial" pitchFamily="34" charset="0"/>
                <a:ea typeface="Arial" pitchFamily="34" charset="-122"/>
                <a:cs typeface="Arial" pitchFamily="34" charset="-120"/>
              </a:rPr>
              <a:t>عقبة بن نافع يؤسس القيروان سنة 50هـ/670م</a:t>
            </a:r>
            <a:endParaRPr lang="ar-SA" sz="2070" dirty="0"/>
          </a:p>
          <a:p>
            <a:pPr rtl="1" algn="r" marL="177800" indent="-177800">
              <a:spcBef>
                <a:spcPts val="500"/>
              </a:spcBef>
              <a:buSzPct val="100000"/>
              <a:buChar char="◆"/>
            </a:pPr>
            <a:r>
              <a:rPr lang="ar-SA" sz="1620" dirty="0">
                <a:solidFill>
                  <a:srgbClr val="134A3D"/>
                </a:solidFill>
                <a:latin typeface="Arial" pitchFamily="34" charset="0"/>
                <a:ea typeface="Arial" pitchFamily="34" charset="-122"/>
                <a:cs typeface="Arial" pitchFamily="34" charset="-120"/>
              </a:rPr>
              <a:t>أخطر قراراته: البيعة لابنه يزيد، فتحولت الخلافة إلى ملك وراثي</a:t>
            </a:r>
            <a:endParaRPr lang="ar-SA" sz="2070" dirty="0"/>
          </a:p>
        </p:txBody>
      </p:sp>
      <p:sp>
        <p:nvSpPr>
          <p:cNvPr id="7" name="Text 4"/>
          <p:cNvSpPr txBox="1"/>
          <p:nvPr/>
        </p:nvSpPr>
        <p:spPr>
          <a:xfrm>
            <a:off x="548640" y="1463040"/>
            <a:ext cx="5440680" cy="3246120"/>
          </a:xfrm>
          <a:prstGeom prst="roundRect">
            <a:avLst>
              <a:gd name="adj" fmla="val 2254"/>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2070" b="1" dirty="0">
                <a:solidFill>
                  <a:srgbClr val="6E1C1D"/>
                </a:solidFill>
                <a:latin typeface="Arial" pitchFamily="34" charset="0"/>
                <a:ea typeface="Arial" pitchFamily="34" charset="-122"/>
                <a:cs typeface="Arial" pitchFamily="34" charset="-120"/>
              </a:rPr>
              <a:t>يزيد: ثلاث سنوات من المآسي</a:t>
            </a:r>
            <a:endParaRPr lang="ar-SA" sz="2070" dirty="0"/>
          </a:p>
          <a:p>
            <a:pPr rtl="1" algn="r" marL="177800" indent="-177800">
              <a:spcBef>
                <a:spcPts val="500"/>
              </a:spcBef>
              <a:buSzPct val="100000"/>
              <a:buChar char="◆"/>
            </a:pPr>
            <a:r>
              <a:rPr lang="ar-SA" sz="1620" dirty="0">
                <a:solidFill>
                  <a:srgbClr val="6E1C1D"/>
                </a:solidFill>
                <a:latin typeface="Arial" pitchFamily="34" charset="0"/>
                <a:ea typeface="Arial" pitchFamily="34" charset="-122"/>
                <a:cs typeface="Arial" pitchFamily="34" charset="-120"/>
              </a:rPr>
              <a:t>كربلاء، 10 محرم 61هـ: مقتل الحسين وأهل بيته</a:t>
            </a:r>
            <a:endParaRPr lang="ar-SA" sz="2070" dirty="0"/>
          </a:p>
          <a:p>
            <a:pPr rtl="1" algn="r" marL="177800" indent="-177800">
              <a:spcBef>
                <a:spcPts val="500"/>
              </a:spcBef>
              <a:buSzPct val="100000"/>
              <a:buChar char="◆"/>
            </a:pPr>
            <a:r>
              <a:rPr lang="ar-SA" sz="1620" dirty="0">
                <a:solidFill>
                  <a:srgbClr val="6E1C1D"/>
                </a:solidFill>
                <a:latin typeface="Arial" pitchFamily="34" charset="0"/>
                <a:ea typeface="Arial" pitchFamily="34" charset="-122"/>
                <a:cs typeface="Arial" pitchFamily="34" charset="-120"/>
              </a:rPr>
              <a:t>وقعة الحرّة 63هـ: استباحة المدينة</a:t>
            </a:r>
            <a:endParaRPr lang="ar-SA" sz="2070" dirty="0"/>
          </a:p>
          <a:p>
            <a:pPr rtl="1" algn="r" marL="177800" indent="-177800">
              <a:spcBef>
                <a:spcPts val="500"/>
              </a:spcBef>
              <a:buSzPct val="100000"/>
              <a:buChar char="◆"/>
            </a:pPr>
            <a:r>
              <a:rPr lang="ar-SA" sz="1620" dirty="0">
                <a:solidFill>
                  <a:srgbClr val="6E1C1D"/>
                </a:solidFill>
                <a:latin typeface="Arial" pitchFamily="34" charset="0"/>
                <a:ea typeface="Arial" pitchFamily="34" charset="-122"/>
                <a:cs typeface="Arial" pitchFamily="34" charset="-120"/>
              </a:rPr>
              <a:t>حصار مكة 64هـ واحتراق الكعبة، ثم موت يزيد فجأة</a:t>
            </a:r>
            <a:endParaRPr lang="ar-SA" sz="2070" dirty="0"/>
          </a:p>
        </p:txBody>
      </p:sp>
      <p:sp>
        <p:nvSpPr>
          <p:cNvPr id="8" name="Text 5"/>
          <p:cNvSpPr txBox="1"/>
          <p:nvPr/>
        </p:nvSpPr>
        <p:spPr>
          <a:xfrm>
            <a:off x="548640" y="4846320"/>
            <a:ext cx="5440680" cy="1325880"/>
          </a:xfrm>
          <a:prstGeom prst="roundRect">
            <a:avLst>
              <a:gd name="adj" fmla="val 5517"/>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730" b="1" dirty="0">
                <a:solidFill>
                  <a:srgbClr val="44423D"/>
                </a:solidFill>
                <a:latin typeface="Arial" pitchFamily="34" charset="0"/>
                <a:ea typeface="Arial" pitchFamily="34" charset="-122"/>
                <a:cs typeface="Arial" pitchFamily="34" charset="-120"/>
              </a:rPr>
              <a:t>معاوية الثاني</a:t>
            </a:r>
            <a:endParaRPr lang="ar-SA" sz="1730" dirty="0"/>
          </a:p>
          <a:p>
            <a:pPr rtl="1" algn="r" indent="0" marL="0">
              <a:spcBef>
                <a:spcPts val="300"/>
              </a:spcBef>
              <a:buNone/>
            </a:pPr>
            <a:r>
              <a:rPr lang="ar-SA" sz="1500" dirty="0">
                <a:solidFill>
                  <a:srgbClr val="44423D"/>
                </a:solidFill>
                <a:latin typeface="Arial" pitchFamily="34" charset="0"/>
                <a:ea typeface="Arial" pitchFamily="34" charset="-122"/>
                <a:cs typeface="Arial" pitchFamily="34" charset="-120"/>
              </a:rPr>
              <a:t>حكم أشهراً واعتزل، فانهار البيت السفياني وبويع ابن الزبير في الحجاز والعراق ومصر</a:t>
            </a:r>
            <a:endParaRPr lang="ar-SA" sz="173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7</a:t>
            </a:fld>
            <a:endParaRPr lang="ar-SA"/>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الأول · العهد المرواني (64–125هـ)</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الإنقاذ ثم الذروة: عبد الملك والوليد</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548640" y="1417320"/>
            <a:ext cx="11094415" cy="457200"/>
          </a:xfrm>
          <a:prstGeom prst="rect">
            <a:avLst/>
          </a:prstGeom>
          <a:noFill/>
          <a:ln/>
        </p:spPr>
        <p:txBody>
          <a:bodyPr wrap="square" lIns="0" tIns="0" rIns="0" bIns="0" rtlCol="0" anchor="t"/>
          <a:lstStyle/>
          <a:p>
            <a:pPr rtl="1" algn="r" indent="0" marL="0">
              <a:buNone/>
            </a:pPr>
            <a:r>
              <a:rPr lang="ar-SA" sz="1400" b="1" dirty="0">
                <a:solidFill>
                  <a:srgbClr val="134A3D"/>
                </a:solidFill>
                <a:latin typeface="Arial" pitchFamily="34" charset="0"/>
                <a:ea typeface="Arial" pitchFamily="34" charset="-122"/>
                <a:cs typeface="Arial" pitchFamily="34" charset="-120"/>
              </a:rPr>
              <a:t>مروان بن الحكم </a:t>
            </a:r>
            <a:endParaRPr lang="ar-SA" sz="1400" dirty="0"/>
          </a:p>
          <a:p>
            <a:pPr rtl="1" algn="r" indent="0" marL="0">
              <a:buNone/>
            </a:pPr>
            <a:r>
              <a:rPr lang="ar-SA" sz="1400" dirty="0">
                <a:solidFill>
                  <a:srgbClr val="1B1D22"/>
                </a:solidFill>
                <a:latin typeface="Arial" pitchFamily="34" charset="0"/>
                <a:ea typeface="Arial" pitchFamily="34" charset="-122"/>
                <a:cs typeface="Arial" pitchFamily="34" charset="-120"/>
              </a:rPr>
              <a:t>اختاره زعماء الشام في الجابية، وانتصر في مرج راهط 64هـ، لكنها زرعت عداوة قيس واليمن</a:t>
            </a:r>
            <a:endParaRPr lang="ar-SA" sz="1400" dirty="0"/>
          </a:p>
        </p:txBody>
      </p:sp>
      <p:sp>
        <p:nvSpPr>
          <p:cNvPr id="7" name="Text 4"/>
          <p:cNvSpPr txBox="1"/>
          <p:nvPr/>
        </p:nvSpPr>
        <p:spPr>
          <a:xfrm>
            <a:off x="8054645" y="1965960"/>
            <a:ext cx="3588410" cy="1417320"/>
          </a:xfrm>
          <a:prstGeom prst="roundRect">
            <a:avLst>
              <a:gd name="adj" fmla="val 5161"/>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توحيد الدولة</a:t>
            </a:r>
            <a:endParaRPr lang="ar-SA" sz="1730" dirty="0"/>
          </a:p>
          <a:p>
            <a:pPr rtl="1" algn="r" indent="0" marL="0">
              <a:spcBef>
                <a:spcPts val="300"/>
              </a:spcBef>
              <a:buNone/>
            </a:pPr>
            <a:r>
              <a:rPr lang="ar-SA" sz="1500" dirty="0">
                <a:solidFill>
                  <a:srgbClr val="134A3D"/>
                </a:solidFill>
                <a:latin typeface="Arial" pitchFamily="34" charset="0"/>
                <a:ea typeface="Arial" pitchFamily="34" charset="-122"/>
                <a:cs typeface="Arial" pitchFamily="34" charset="-120"/>
              </a:rPr>
              <a:t>سقوط مصعب ثم عبد الله بن الزبير سنة 73هـ على يد الحجاج</a:t>
            </a:r>
            <a:endParaRPr lang="ar-SA" sz="1730" dirty="0"/>
          </a:p>
        </p:txBody>
      </p:sp>
      <p:sp>
        <p:nvSpPr>
          <p:cNvPr id="8" name="Text 5"/>
          <p:cNvSpPr txBox="1"/>
          <p:nvPr/>
        </p:nvSpPr>
        <p:spPr>
          <a:xfrm>
            <a:off x="4301642" y="1965960"/>
            <a:ext cx="3588410" cy="1417320"/>
          </a:xfrm>
          <a:prstGeom prst="roundRect">
            <a:avLst>
              <a:gd name="adj" fmla="val 5161"/>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الحجاج في العراق</a:t>
            </a:r>
            <a:endParaRPr lang="ar-SA" sz="1730" dirty="0"/>
          </a:p>
          <a:p>
            <a:pPr rtl="1" algn="r" indent="0" marL="0">
              <a:spcBef>
                <a:spcPts val="300"/>
              </a:spcBef>
              <a:buNone/>
            </a:pPr>
            <a:r>
              <a:rPr lang="ar-SA" sz="1500" dirty="0">
                <a:solidFill>
                  <a:srgbClr val="134A3D"/>
                </a:solidFill>
                <a:latin typeface="Arial" pitchFamily="34" charset="0"/>
                <a:ea typeface="Arial" pitchFamily="34" charset="-122"/>
                <a:cs typeface="Arial" pitchFamily="34" charset="-120"/>
              </a:rPr>
              <a:t>قمع الخوارج وابن الأشعث، وبنى واسط، ونُقّط المصحف</a:t>
            </a:r>
            <a:endParaRPr lang="ar-SA" sz="1730" dirty="0"/>
          </a:p>
        </p:txBody>
      </p:sp>
      <p:sp>
        <p:nvSpPr>
          <p:cNvPr id="9" name="Text 6"/>
          <p:cNvSpPr txBox="1"/>
          <p:nvPr/>
        </p:nvSpPr>
        <p:spPr>
          <a:xfrm>
            <a:off x="548640" y="1965960"/>
            <a:ext cx="3588410" cy="1417320"/>
          </a:xfrm>
          <a:prstGeom prst="roundRect">
            <a:avLst>
              <a:gd name="adj" fmla="val 5161"/>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الإصلاحات الكبرى</a:t>
            </a:r>
            <a:endParaRPr lang="ar-SA" sz="1730" dirty="0"/>
          </a:p>
          <a:p>
            <a:pPr rtl="1" algn="r" indent="0" marL="0">
              <a:spcBef>
                <a:spcPts val="300"/>
              </a:spcBef>
              <a:buNone/>
            </a:pPr>
            <a:r>
              <a:rPr lang="ar-SA" sz="1500" dirty="0">
                <a:solidFill>
                  <a:srgbClr val="134A3D"/>
                </a:solidFill>
                <a:latin typeface="Arial" pitchFamily="34" charset="0"/>
                <a:ea typeface="Arial" pitchFamily="34" charset="-122"/>
                <a:cs typeface="Arial" pitchFamily="34" charset="-120"/>
              </a:rPr>
              <a:t>تعريب الدواوين، الدينار الإسلامي 77هـ، قبة الصخرة 72هـ</a:t>
            </a:r>
            <a:endParaRPr lang="ar-SA" sz="1730" dirty="0"/>
          </a:p>
        </p:txBody>
      </p:sp>
      <p:sp>
        <p:nvSpPr>
          <p:cNvPr id="10" name="Text 7"/>
          <p:cNvSpPr txBox="1"/>
          <p:nvPr/>
        </p:nvSpPr>
        <p:spPr>
          <a:xfrm>
            <a:off x="548640" y="3566160"/>
            <a:ext cx="11094415" cy="411480"/>
          </a:xfrm>
          <a:prstGeom prst="rect">
            <a:avLst/>
          </a:prstGeom>
          <a:noFill/>
          <a:ln/>
        </p:spPr>
        <p:txBody>
          <a:bodyPr wrap="square" lIns="0" tIns="0" rIns="0" bIns="0" rtlCol="0" anchor="t"/>
          <a:lstStyle/>
          <a:p>
            <a:pPr rtl="1" algn="r" indent="0" marL="0">
              <a:buNone/>
            </a:pPr>
            <a:r>
              <a:rPr lang="ar-SA" sz="1700" b="1" dirty="0">
                <a:solidFill>
                  <a:srgbClr val="0E1726"/>
                </a:solidFill>
                <a:latin typeface="Arial" pitchFamily="34" charset="0"/>
                <a:ea typeface="Arial" pitchFamily="34" charset="-122"/>
                <a:cs typeface="Arial" pitchFamily="34" charset="-120"/>
              </a:rPr>
              <a:t>الوليد بن عبد الملك: ثلاث جبهات في وقت واحد</a:t>
            </a:r>
            <a:endParaRPr lang="ar-SA" sz="17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4023360"/>
          <a:ext cx="11094415" cy="914400"/>
        </p:xfrm>
        <a:graphic>
          <a:graphicData uri="http://schemas.openxmlformats.org/drawingml/2006/table">
            <a:tbl>
              <a:tblPr/>
              <a:tblGrid>
                <a:gridCol w="3703320"/>
                <a:gridCol w="3694176"/>
                <a:gridCol w="3694176"/>
              </a:tblGrid>
              <a:tr h="640080">
                <a:tc>
                  <a:txBody>
                    <a:bodyPr/>
                    <a:lstStyle/>
                    <a:p>
                      <a:pPr rtl="1" algn="r" indent="0" marL="0">
                        <a:buNone/>
                      </a:pPr>
                      <a:r>
                        <a:rPr lang="ar-SA" sz="1530" b="1" dirty="0">
                          <a:solidFill>
                            <a:srgbClr val="E6CF8B"/>
                          </a:solidFill>
                          <a:latin typeface="Arial" pitchFamily="34" charset="0"/>
                          <a:ea typeface="Arial" pitchFamily="34" charset="-122"/>
                          <a:cs typeface="Arial" pitchFamily="34" charset="-120"/>
                        </a:rPr>
                        <a:t>المغرب والأندلس</a:t>
                      </a:r>
                      <a:endParaRPr lang="ar-SA" sz="153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530" b="1" dirty="0">
                          <a:solidFill>
                            <a:srgbClr val="E6CF8B"/>
                          </a:solidFill>
                          <a:latin typeface="Arial" pitchFamily="34" charset="0"/>
                          <a:ea typeface="Arial" pitchFamily="34" charset="-122"/>
                          <a:cs typeface="Arial" pitchFamily="34" charset="-120"/>
                        </a:rPr>
                        <a:t>الهند</a:t>
                      </a:r>
                      <a:endParaRPr lang="ar-SA" sz="153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530" b="1" dirty="0">
                          <a:solidFill>
                            <a:srgbClr val="E6CF8B"/>
                          </a:solidFill>
                          <a:latin typeface="Arial" pitchFamily="34" charset="0"/>
                          <a:ea typeface="Arial" pitchFamily="34" charset="-122"/>
                          <a:cs typeface="Arial" pitchFamily="34" charset="-120"/>
                        </a:rPr>
                        <a:t>المشرق</a:t>
                      </a:r>
                      <a:endParaRPr lang="ar-SA" sz="153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640080">
                <a:tc>
                  <a:txBody>
                    <a:bodyPr/>
                    <a:lstStyle/>
                    <a:p>
                      <a:pPr rtl="1" algn="r" indent="0" marL="0">
                        <a:buNone/>
                      </a:pPr>
                      <a:r>
                        <a:rPr lang="ar-SA" sz="1530" dirty="0">
                          <a:solidFill>
                            <a:srgbClr val="1B1D22"/>
                          </a:solidFill>
                          <a:latin typeface="Arial" pitchFamily="34" charset="0"/>
                          <a:ea typeface="Arial" pitchFamily="34" charset="-122"/>
                          <a:cs typeface="Arial" pitchFamily="34" charset="-120"/>
                        </a:rPr>
                        <a:t>طارق بن زياد يعبر المضيق (92هـ/711م)، ثم يكمل موسى بن نصير الفتح</a:t>
                      </a:r>
                      <a:endParaRPr lang="ar-SA" sz="153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530" dirty="0">
                          <a:solidFill>
                            <a:srgbClr val="1B1D22"/>
                          </a:solidFill>
                          <a:latin typeface="Arial" pitchFamily="34" charset="0"/>
                          <a:ea typeface="Arial" pitchFamily="34" charset="-122"/>
                          <a:cs typeface="Arial" pitchFamily="34" charset="-120"/>
                        </a:rPr>
                        <a:t>محمد بن القاسم، في السابعة عشرة، يفتح السند (92هـ/711م)</a:t>
                      </a:r>
                      <a:endParaRPr lang="ar-SA" sz="153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530" dirty="0">
                          <a:solidFill>
                            <a:srgbClr val="1B1D22"/>
                          </a:solidFill>
                          <a:latin typeface="Arial" pitchFamily="34" charset="0"/>
                          <a:ea typeface="Arial" pitchFamily="34" charset="-122"/>
                          <a:cs typeface="Arial" pitchFamily="34" charset="-120"/>
                        </a:rPr>
                        <a:t>قتيبة بن مسلم يفتح بخارى وسمرقند (93هـ/712م) ويبلغ حدود الصين</a:t>
                      </a:r>
                      <a:endParaRPr lang="ar-SA" sz="153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bl>
          </a:graphicData>
        </a:graphic>
      </p:graphicFrame>
      <p:sp>
        <p:nvSpPr>
          <p:cNvPr id="12" name="Text 8"/>
          <p:cNvSpPr txBox="1"/>
          <p:nvPr/>
        </p:nvSpPr>
        <p:spPr>
          <a:xfrm>
            <a:off x="548640" y="5715000"/>
            <a:ext cx="11094415" cy="411480"/>
          </a:xfrm>
          <a:prstGeom prst="rect">
            <a:avLst/>
          </a:prstGeom>
          <a:noFill/>
          <a:ln/>
        </p:spPr>
        <p:txBody>
          <a:bodyPr wrap="square" lIns="0" tIns="0" rIns="0" bIns="0" rtlCol="0" anchor="t"/>
          <a:lstStyle/>
          <a:p>
            <a:pPr rtl="1" algn="r" indent="0" marL="0">
              <a:buNone/>
            </a:pPr>
            <a:r>
              <a:rPr lang="ar-SA" sz="1350" dirty="0">
                <a:solidFill>
                  <a:srgbClr val="5A5D66"/>
                </a:solidFill>
                <a:latin typeface="Arial" pitchFamily="34" charset="0"/>
                <a:ea typeface="Arial" pitchFamily="34" charset="-122"/>
                <a:cs typeface="Arial" pitchFamily="34" charset="-120"/>
              </a:rPr>
              <a:t>وفي العمران: الجامع الأموي في دمشق، وتوسعة المسجد النبوي، ومن أوائل البيمارستانات (88هـ/707م)</a:t>
            </a:r>
            <a:endParaRPr lang="ar-SA" sz="135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8</a:t>
            </a:fld>
            <a:endParaRPr lang="ar-SA"/>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الأول · العهد المرواني</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من عمر بن عبد العزيز إلى هشام: آخر الأقوياء</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7985455" y="1463040"/>
            <a:ext cx="3657600" cy="2194560"/>
          </a:xfrm>
          <a:prstGeom prst="roundRect">
            <a:avLst>
              <a:gd name="adj" fmla="val 3333"/>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780" b="1" dirty="0">
                <a:solidFill>
                  <a:srgbClr val="44423D"/>
                </a:solidFill>
                <a:latin typeface="Arial" pitchFamily="34" charset="0"/>
                <a:ea typeface="Arial" pitchFamily="34" charset="-122"/>
                <a:cs typeface="Arial" pitchFamily="34" charset="-120"/>
              </a:rPr>
              <a:t>سليمان بن عبد الملك</a:t>
            </a:r>
            <a:endParaRPr lang="ar-SA" sz="1780" dirty="0"/>
          </a:p>
          <a:p>
            <a:pPr rtl="1" algn="r" marL="177800" indent="-177800">
              <a:spcBef>
                <a:spcPts val="500"/>
              </a:spcBef>
              <a:buSzPct val="100000"/>
              <a:buChar char="◆"/>
            </a:pPr>
            <a:r>
              <a:rPr lang="ar-SA" sz="1500" dirty="0">
                <a:solidFill>
                  <a:srgbClr val="44423D"/>
                </a:solidFill>
                <a:latin typeface="Arial" pitchFamily="34" charset="0"/>
                <a:ea typeface="Arial" pitchFamily="34" charset="-122"/>
                <a:cs typeface="Arial" pitchFamily="34" charset="-120"/>
              </a:rPr>
              <a:t>أكبر حملة على القسطنطينية 98–99هـ وفشلها</a:t>
            </a:r>
            <a:endParaRPr lang="ar-SA" sz="1780" dirty="0"/>
          </a:p>
          <a:p>
            <a:pPr rtl="1" algn="r" marL="177800" indent="-177800">
              <a:spcBef>
                <a:spcPts val="500"/>
              </a:spcBef>
              <a:buSzPct val="100000"/>
              <a:buChar char="◆"/>
            </a:pPr>
            <a:r>
              <a:rPr lang="ar-SA" sz="1500" dirty="0">
                <a:solidFill>
                  <a:srgbClr val="44423D"/>
                </a:solidFill>
                <a:latin typeface="Arial" pitchFamily="34" charset="0"/>
                <a:ea typeface="Arial" pitchFamily="34" charset="-122"/>
                <a:cs typeface="Arial" pitchFamily="34" charset="-120"/>
              </a:rPr>
              <a:t>وأهم قراراته: استخلاف عمر بن عبد العزيز</a:t>
            </a:r>
            <a:endParaRPr lang="ar-SA" sz="1780" dirty="0"/>
          </a:p>
        </p:txBody>
      </p:sp>
      <p:sp>
        <p:nvSpPr>
          <p:cNvPr id="7" name="Text 4"/>
          <p:cNvSpPr txBox="1"/>
          <p:nvPr/>
        </p:nvSpPr>
        <p:spPr>
          <a:xfrm>
            <a:off x="7985455" y="3794760"/>
            <a:ext cx="3657600" cy="2377440"/>
          </a:xfrm>
          <a:prstGeom prst="roundRect">
            <a:avLst>
              <a:gd name="adj" fmla="val 3077"/>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780" b="1" dirty="0">
                <a:solidFill>
                  <a:srgbClr val="44423D"/>
                </a:solidFill>
                <a:latin typeface="Arial" pitchFamily="34" charset="0"/>
                <a:ea typeface="Arial" pitchFamily="34" charset="-122"/>
                <a:cs typeface="Arial" pitchFamily="34" charset="-120"/>
              </a:rPr>
              <a:t>يزيد الثاني</a:t>
            </a:r>
            <a:endParaRPr lang="ar-SA" sz="1780" dirty="0"/>
          </a:p>
          <a:p>
            <a:pPr rtl="1" algn="r" marL="177800" indent="-177800">
              <a:spcBef>
                <a:spcPts val="500"/>
              </a:spcBef>
              <a:buSzPct val="100000"/>
              <a:buChar char="◆"/>
            </a:pPr>
            <a:r>
              <a:rPr lang="ar-SA" sz="1500" dirty="0">
                <a:solidFill>
                  <a:srgbClr val="44423D"/>
                </a:solidFill>
                <a:latin typeface="Arial" pitchFamily="34" charset="0"/>
                <a:ea typeface="Arial" pitchFamily="34" charset="-122"/>
                <a:cs typeface="Arial" pitchFamily="34" charset="-120"/>
              </a:rPr>
              <a:t>تراجع عن إصلاحات عمر وانشغل باللهو</a:t>
            </a:r>
            <a:endParaRPr lang="ar-SA" sz="1780" dirty="0"/>
          </a:p>
          <a:p>
            <a:pPr rtl="1" algn="r" marL="177800" indent="-177800">
              <a:spcBef>
                <a:spcPts val="500"/>
              </a:spcBef>
              <a:buSzPct val="100000"/>
              <a:buChar char="◆"/>
            </a:pPr>
            <a:r>
              <a:rPr lang="ar-SA" sz="1500" dirty="0">
                <a:solidFill>
                  <a:srgbClr val="44423D"/>
                </a:solidFill>
                <a:latin typeface="Arial" pitchFamily="34" charset="0"/>
                <a:ea typeface="Arial" pitchFamily="34" charset="-122"/>
                <a:cs typeface="Arial" pitchFamily="34" charset="-120"/>
              </a:rPr>
              <a:t>ثورة يزيد بن المهلب، واحتدام صراع القيسية واليمانية</a:t>
            </a:r>
            <a:endParaRPr lang="ar-SA" sz="1780" dirty="0"/>
          </a:p>
        </p:txBody>
      </p:sp>
      <p:sp>
        <p:nvSpPr>
          <p:cNvPr id="8" name="Text 5"/>
          <p:cNvSpPr txBox="1"/>
          <p:nvPr/>
        </p:nvSpPr>
        <p:spPr>
          <a:xfrm>
            <a:off x="4190695" y="1463040"/>
            <a:ext cx="3611880" cy="4709160"/>
          </a:xfrm>
          <a:prstGeom prst="roundRect">
            <a:avLst>
              <a:gd name="adj" fmla="val 2025"/>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80" b="1" dirty="0">
                <a:solidFill>
                  <a:srgbClr val="6B5118"/>
                </a:solidFill>
                <a:latin typeface="Arial" pitchFamily="34" charset="0"/>
                <a:ea typeface="Arial" pitchFamily="34" charset="-122"/>
                <a:cs typeface="Arial" pitchFamily="34" charset="-120"/>
              </a:rPr>
              <a:t>عمر بن عبد العزيز: خامس الراشدين</a:t>
            </a:r>
            <a:endParaRPr lang="ar-SA" sz="178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ردّ المظالم وبدأ بأهل بيته</a:t>
            </a:r>
            <a:endParaRPr lang="ar-SA" sz="178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أسقط الجزية عن الموالي الذين أسلموا</a:t>
            </a:r>
            <a:endParaRPr lang="ar-SA" sz="178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أوقف سبّ علي على المنابر</a:t>
            </a:r>
            <a:endParaRPr lang="ar-SA" sz="178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أمر بتدوين الحديث رسمياً</a:t>
            </a:r>
            <a:endParaRPr lang="ar-SA" sz="178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سحب الجيش من أسوار القسطنطينية</a:t>
            </a:r>
            <a:endParaRPr lang="ar-SA" sz="178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سنتان ونصف فقط، صارت رمزاً للعدل</a:t>
            </a:r>
            <a:endParaRPr lang="ar-SA" sz="1780" dirty="0"/>
          </a:p>
        </p:txBody>
      </p:sp>
      <p:sp>
        <p:nvSpPr>
          <p:cNvPr id="9" name="Text 6"/>
          <p:cNvSpPr txBox="1"/>
          <p:nvPr/>
        </p:nvSpPr>
        <p:spPr>
          <a:xfrm>
            <a:off x="548640" y="1463040"/>
            <a:ext cx="3611880" cy="4709160"/>
          </a:xfrm>
          <a:prstGeom prst="roundRect">
            <a:avLst>
              <a:gd name="adj" fmla="val 2025"/>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80" b="1" dirty="0">
                <a:solidFill>
                  <a:srgbClr val="6E1C1D"/>
                </a:solidFill>
                <a:latin typeface="Arial" pitchFamily="34" charset="0"/>
                <a:ea typeface="Arial" pitchFamily="34" charset="-122"/>
                <a:cs typeface="Arial" pitchFamily="34" charset="-120"/>
              </a:rPr>
              <a:t>هشام: الدولة تنزف على كل الجبهات</a:t>
            </a:r>
            <a:endParaRPr lang="ar-SA" sz="178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فرنسا: بلاط الشهداء 114هـ/732م</a:t>
            </a:r>
            <a:endParaRPr lang="ar-SA" sz="178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المغرب: ثورة البربر الكبرى 122هـ/740م</a:t>
            </a:r>
            <a:endParaRPr lang="ar-SA" sz="178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القوقاز: حروب الخزر</a:t>
            </a:r>
            <a:endParaRPr lang="ar-SA" sz="178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ما وراء النهر: معارك ضد الترك</a:t>
            </a:r>
            <a:endParaRPr lang="ar-SA" sz="178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الكوفة: ثورة زيد بن علي 122هـ</a:t>
            </a:r>
            <a:endParaRPr lang="ar-SA" sz="178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9</a:t>
            </a:fld>
            <a:endParaRPr lang="ar-SA"/>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الأول · السقوط (125–132هـ)</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سبع سنوات تهدم قرناً</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992895" y="1463040"/>
            <a:ext cx="2650160" cy="1143000"/>
          </a:xfrm>
          <a:prstGeom prst="roundRect">
            <a:avLst>
              <a:gd name="adj" fmla="val 6400"/>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الوليد الثاني</a:t>
            </a:r>
            <a:endParaRPr lang="ar-SA" sz="1730" dirty="0"/>
          </a:p>
          <a:p>
            <a:pPr rtl="1" algn="r" indent="0" marL="0">
              <a:spcBef>
                <a:spcPts val="300"/>
              </a:spcBef>
              <a:buNone/>
            </a:pPr>
            <a:r>
              <a:rPr lang="ar-SA" sz="1500" dirty="0">
                <a:solidFill>
                  <a:srgbClr val="6E1C1D"/>
                </a:solidFill>
                <a:latin typeface="Arial" pitchFamily="34" charset="0"/>
                <a:ea typeface="Arial" pitchFamily="34" charset="-122"/>
                <a:cs typeface="Arial" pitchFamily="34" charset="-120"/>
              </a:rPr>
              <a:t>قتله أبناء عمومته سنة 126هـ</a:t>
            </a:r>
            <a:endParaRPr lang="ar-SA" sz="1730" dirty="0"/>
          </a:p>
        </p:txBody>
      </p:sp>
      <p:sp>
        <p:nvSpPr>
          <p:cNvPr id="7" name="Text 4"/>
          <p:cNvSpPr txBox="1"/>
          <p:nvPr/>
        </p:nvSpPr>
        <p:spPr>
          <a:xfrm>
            <a:off x="6178144" y="1463040"/>
            <a:ext cx="2650160" cy="1143000"/>
          </a:xfrm>
          <a:prstGeom prst="roundRect">
            <a:avLst>
              <a:gd name="adj" fmla="val 6400"/>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يزيد الثالث "الناقص"</a:t>
            </a:r>
            <a:endParaRPr lang="ar-SA" sz="1730" dirty="0"/>
          </a:p>
          <a:p>
            <a:pPr rtl="1" algn="r" indent="0" marL="0">
              <a:spcBef>
                <a:spcPts val="300"/>
              </a:spcBef>
              <a:buNone/>
            </a:pPr>
            <a:r>
              <a:rPr lang="ar-SA" sz="1500" dirty="0">
                <a:solidFill>
                  <a:srgbClr val="6E1C1D"/>
                </a:solidFill>
                <a:latin typeface="Arial" pitchFamily="34" charset="0"/>
                <a:ea typeface="Arial" pitchFamily="34" charset="-122"/>
                <a:cs typeface="Arial" pitchFamily="34" charset="-120"/>
              </a:rPr>
              <a:t>أنقص عطاء الجند، ومات بعد ستة أشهر</a:t>
            </a:r>
            <a:endParaRPr lang="ar-SA" sz="1730" dirty="0"/>
          </a:p>
        </p:txBody>
      </p:sp>
      <p:sp>
        <p:nvSpPr>
          <p:cNvPr id="8" name="Text 5"/>
          <p:cNvSpPr txBox="1"/>
          <p:nvPr/>
        </p:nvSpPr>
        <p:spPr>
          <a:xfrm>
            <a:off x="3363392" y="1463040"/>
            <a:ext cx="2650160" cy="1143000"/>
          </a:xfrm>
          <a:prstGeom prst="roundRect">
            <a:avLst>
              <a:gd name="adj" fmla="val 6400"/>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إبراهيم بن الوليد</a:t>
            </a:r>
            <a:endParaRPr lang="ar-SA" sz="1730" dirty="0"/>
          </a:p>
          <a:p>
            <a:pPr rtl="1" algn="r" indent="0" marL="0">
              <a:spcBef>
                <a:spcPts val="300"/>
              </a:spcBef>
              <a:buNone/>
            </a:pPr>
            <a:r>
              <a:rPr lang="ar-SA" sz="1500" dirty="0">
                <a:solidFill>
                  <a:srgbClr val="6E1C1D"/>
                </a:solidFill>
                <a:latin typeface="Arial" pitchFamily="34" charset="0"/>
                <a:ea typeface="Arial" pitchFamily="34" charset="-122"/>
                <a:cs typeface="Arial" pitchFamily="34" charset="-120"/>
              </a:rPr>
              <a:t>لم تكتمل بيعته</a:t>
            </a:r>
            <a:endParaRPr lang="ar-SA" sz="1730" dirty="0"/>
          </a:p>
        </p:txBody>
      </p:sp>
      <p:sp>
        <p:nvSpPr>
          <p:cNvPr id="9" name="Text 6"/>
          <p:cNvSpPr txBox="1"/>
          <p:nvPr/>
        </p:nvSpPr>
        <p:spPr>
          <a:xfrm>
            <a:off x="548640" y="1463040"/>
            <a:ext cx="2650160" cy="1143000"/>
          </a:xfrm>
          <a:prstGeom prst="roundRect">
            <a:avLst>
              <a:gd name="adj" fmla="val 6400"/>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مروان الثاني</a:t>
            </a:r>
            <a:endParaRPr lang="ar-SA" sz="1730" dirty="0"/>
          </a:p>
          <a:p>
            <a:pPr rtl="1" algn="r" indent="0" marL="0">
              <a:spcBef>
                <a:spcPts val="300"/>
              </a:spcBef>
              <a:buNone/>
            </a:pPr>
            <a:r>
              <a:rPr lang="ar-SA" sz="1500" dirty="0">
                <a:solidFill>
                  <a:srgbClr val="6E1C1D"/>
                </a:solidFill>
                <a:latin typeface="Arial" pitchFamily="34" charset="0"/>
                <a:ea typeface="Arial" pitchFamily="34" charset="-122"/>
                <a:cs typeface="Arial" pitchFamily="34" charset="-120"/>
              </a:rPr>
              <a:t>قائد فذ جاء متأخراً، وعاصمته حرّان</a:t>
            </a:r>
            <a:endParaRPr lang="ar-SA" sz="1730" dirty="0"/>
          </a:p>
        </p:txBody>
      </p:sp>
      <p:sp>
        <p:nvSpPr>
          <p:cNvPr id="10" name="Text 7"/>
          <p:cNvSpPr txBox="1"/>
          <p:nvPr/>
        </p:nvSpPr>
        <p:spPr>
          <a:xfrm>
            <a:off x="548640" y="2788920"/>
            <a:ext cx="11094415" cy="411480"/>
          </a:xfrm>
          <a:prstGeom prst="rect">
            <a:avLst/>
          </a:prstGeom>
          <a:noFill/>
          <a:ln/>
        </p:spPr>
        <p:txBody>
          <a:bodyPr wrap="square" lIns="0" tIns="0" rIns="0" bIns="0" rtlCol="0" anchor="t"/>
          <a:lstStyle/>
          <a:p>
            <a:pPr rtl="1" algn="r" indent="0" marL="0">
              <a:buNone/>
            </a:pPr>
            <a:r>
              <a:rPr lang="ar-SA" sz="1700" b="1" dirty="0">
                <a:solidFill>
                  <a:srgbClr val="0E1726"/>
                </a:solidFill>
                <a:latin typeface="Arial" pitchFamily="34" charset="0"/>
                <a:ea typeface="Arial" pitchFamily="34" charset="-122"/>
                <a:cs typeface="Arial" pitchFamily="34" charset="-120"/>
              </a:rPr>
              <a:t>الثورة العباسية: دعوة سرية تنتصر</a:t>
            </a:r>
            <a:endParaRPr lang="ar-SA" sz="1700" dirty="0"/>
          </a:p>
        </p:txBody>
      </p:sp>
      <p:sp>
        <p:nvSpPr>
          <p:cNvPr id="11" name="Shape 8"/>
          <p:cNvSpPr/>
          <p:nvPr/>
        </p:nvSpPr>
        <p:spPr>
          <a:xfrm>
            <a:off x="10037826" y="3566160"/>
            <a:ext cx="1605229" cy="1691640"/>
          </a:xfrm>
          <a:prstGeom prst="roundRect">
            <a:avLst>
              <a:gd name="adj" fmla="val 4557"/>
            </a:avLst>
          </a:prstGeom>
          <a:solidFill>
            <a:srgbClr val="E5EDF6"/>
          </a:solidFill>
          <a:ln w="9525">
            <a:solidFill>
              <a:srgbClr val="1E4D7B"/>
            </a:solidFill>
            <a:prstDash val="solid"/>
          </a:ln>
        </p:spPr>
      </p:sp>
      <p:sp>
        <p:nvSpPr>
          <p:cNvPr id="12" name="Shape 9"/>
          <p:cNvSpPr/>
          <p:nvPr/>
        </p:nvSpPr>
        <p:spPr>
          <a:xfrm>
            <a:off x="10566121" y="3291840"/>
            <a:ext cx="548640" cy="548640"/>
          </a:xfrm>
          <a:prstGeom prst="ellipse">
            <a:avLst/>
          </a:prstGeom>
          <a:solidFill>
            <a:srgbClr val="1E4D7B"/>
          </a:solidFill>
          <a:ln w="19050">
            <a:solidFill>
              <a:srgbClr val="FFFFFF"/>
            </a:solidFill>
            <a:prstDash val="solid"/>
          </a:ln>
        </p:spPr>
      </p:sp>
      <p:sp>
        <p:nvSpPr>
          <p:cNvPr id="13" name="Text 10"/>
          <p:cNvSpPr txBox="1"/>
          <p:nvPr/>
        </p:nvSpPr>
        <p:spPr>
          <a:xfrm>
            <a:off x="10566121" y="32918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١</a:t>
            </a:r>
            <a:endParaRPr lang="ar-SA" sz="1600" dirty="0"/>
          </a:p>
        </p:txBody>
      </p:sp>
      <p:sp>
        <p:nvSpPr>
          <p:cNvPr id="14" name="Text 11"/>
          <p:cNvSpPr txBox="1"/>
          <p:nvPr/>
        </p:nvSpPr>
        <p:spPr>
          <a:xfrm>
            <a:off x="10147554" y="3950208"/>
            <a:ext cx="1385773" cy="1188720"/>
          </a:xfrm>
          <a:prstGeom prst="rect">
            <a:avLst/>
          </a:prstGeom>
          <a:noFill/>
          <a:ln/>
        </p:spPr>
        <p:txBody>
          <a:bodyPr wrap="square" lIns="0" tIns="0" rIns="0" bIns="0" rtlCol="0" anchor="t"/>
          <a:lstStyle/>
          <a:p>
            <a:pPr rtl="1" algn="ctr" indent="0" marL="0">
              <a:buNone/>
            </a:pPr>
            <a:r>
              <a:rPr lang="ar-SA" sz="1600" b="1" dirty="0">
                <a:solidFill>
                  <a:srgbClr val="143456"/>
                </a:solidFill>
                <a:latin typeface="Arial" pitchFamily="34" charset="0"/>
                <a:ea typeface="Arial" pitchFamily="34" charset="-122"/>
                <a:cs typeface="Arial" pitchFamily="34" charset="-120"/>
              </a:rPr>
              <a:t>الحميمة</a:t>
            </a:r>
            <a:endParaRPr lang="ar-SA" sz="1400" dirty="0"/>
          </a:p>
          <a:p>
            <a:pPr rtl="1" algn="ctr" indent="0" marL="0">
              <a:spcBef>
                <a:spcPts val="400"/>
              </a:spcBef>
              <a:buNone/>
            </a:pPr>
            <a:r>
              <a:rPr lang="ar-SA" sz="1400" dirty="0">
                <a:solidFill>
                  <a:srgbClr val="143456"/>
                </a:solidFill>
                <a:latin typeface="Arial" pitchFamily="34" charset="0"/>
                <a:ea typeface="Arial" pitchFamily="34" charset="-122"/>
                <a:cs typeface="Arial" pitchFamily="34" charset="-120"/>
              </a:rPr>
              <a:t>دعوة بني العباس السرية</a:t>
            </a:r>
            <a:endParaRPr lang="ar-SA" sz="1400" dirty="0"/>
          </a:p>
        </p:txBody>
      </p:sp>
      <p:sp>
        <p:nvSpPr>
          <p:cNvPr id="15" name="Shape 12"/>
          <p:cNvSpPr/>
          <p:nvPr/>
        </p:nvSpPr>
        <p:spPr>
          <a:xfrm>
            <a:off x="9790938" y="4274820"/>
            <a:ext cx="201168" cy="201168"/>
          </a:xfrm>
          <a:prstGeom prst="leftArrow">
            <a:avLst/>
          </a:prstGeom>
          <a:solidFill>
            <a:srgbClr val="C8A24A"/>
          </a:solidFill>
          <a:ln w="12700">
            <a:solidFill>
              <a:srgbClr val="C8A24A"/>
            </a:solidFill>
            <a:prstDash val="solid"/>
          </a:ln>
        </p:spPr>
      </p:sp>
      <p:sp>
        <p:nvSpPr>
          <p:cNvPr id="16" name="Shape 13"/>
          <p:cNvSpPr/>
          <p:nvPr/>
        </p:nvSpPr>
        <p:spPr>
          <a:xfrm>
            <a:off x="8139989" y="3566160"/>
            <a:ext cx="1605229" cy="1691640"/>
          </a:xfrm>
          <a:prstGeom prst="roundRect">
            <a:avLst>
              <a:gd name="adj" fmla="val 4557"/>
            </a:avLst>
          </a:prstGeom>
          <a:solidFill>
            <a:srgbClr val="E5EDF6"/>
          </a:solidFill>
          <a:ln w="9525">
            <a:solidFill>
              <a:srgbClr val="1E4D7B"/>
            </a:solidFill>
            <a:prstDash val="solid"/>
          </a:ln>
        </p:spPr>
      </p:sp>
      <p:sp>
        <p:nvSpPr>
          <p:cNvPr id="17" name="Shape 14"/>
          <p:cNvSpPr/>
          <p:nvPr/>
        </p:nvSpPr>
        <p:spPr>
          <a:xfrm>
            <a:off x="8668283" y="3291840"/>
            <a:ext cx="548640" cy="548640"/>
          </a:xfrm>
          <a:prstGeom prst="ellipse">
            <a:avLst/>
          </a:prstGeom>
          <a:solidFill>
            <a:srgbClr val="1E4D7B"/>
          </a:solidFill>
          <a:ln w="19050">
            <a:solidFill>
              <a:srgbClr val="FFFFFF"/>
            </a:solidFill>
            <a:prstDash val="solid"/>
          </a:ln>
        </p:spPr>
      </p:sp>
      <p:sp>
        <p:nvSpPr>
          <p:cNvPr id="18" name="Text 15"/>
          <p:cNvSpPr txBox="1"/>
          <p:nvPr/>
        </p:nvSpPr>
        <p:spPr>
          <a:xfrm>
            <a:off x="8668283" y="32918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٢</a:t>
            </a:r>
            <a:endParaRPr lang="ar-SA" sz="1600" dirty="0"/>
          </a:p>
        </p:txBody>
      </p:sp>
      <p:sp>
        <p:nvSpPr>
          <p:cNvPr id="19" name="Text 16"/>
          <p:cNvSpPr txBox="1"/>
          <p:nvPr/>
        </p:nvSpPr>
        <p:spPr>
          <a:xfrm>
            <a:off x="8249717" y="3950208"/>
            <a:ext cx="1385773" cy="1188720"/>
          </a:xfrm>
          <a:prstGeom prst="rect">
            <a:avLst/>
          </a:prstGeom>
          <a:noFill/>
          <a:ln/>
        </p:spPr>
        <p:txBody>
          <a:bodyPr wrap="square" lIns="0" tIns="0" rIns="0" bIns="0" rtlCol="0" anchor="t"/>
          <a:lstStyle/>
          <a:p>
            <a:pPr rtl="1" algn="ctr" indent="0" marL="0">
              <a:buNone/>
            </a:pPr>
            <a:r>
              <a:rPr lang="ar-SA" sz="1600" b="1" dirty="0">
                <a:solidFill>
                  <a:srgbClr val="143456"/>
                </a:solidFill>
                <a:latin typeface="Arial" pitchFamily="34" charset="0"/>
                <a:ea typeface="Arial" pitchFamily="34" charset="-122"/>
                <a:cs typeface="Arial" pitchFamily="34" charset="-120"/>
              </a:rPr>
              <a:t>"الرضا من آل محمد"</a:t>
            </a:r>
            <a:endParaRPr lang="ar-SA" sz="1400" dirty="0"/>
          </a:p>
          <a:p>
            <a:pPr rtl="1" algn="ctr" indent="0" marL="0">
              <a:spcBef>
                <a:spcPts val="400"/>
              </a:spcBef>
              <a:buNone/>
            </a:pPr>
            <a:r>
              <a:rPr lang="ar-SA" sz="1400" dirty="0">
                <a:solidFill>
                  <a:srgbClr val="143456"/>
                </a:solidFill>
                <a:latin typeface="Arial" pitchFamily="34" charset="0"/>
                <a:ea typeface="Arial" pitchFamily="34" charset="-122"/>
                <a:cs typeface="Arial" pitchFamily="34" charset="-120"/>
              </a:rPr>
              <a:t>شعار يجمع الشيعة والموالي</a:t>
            </a:r>
            <a:endParaRPr lang="ar-SA" sz="1400" dirty="0"/>
          </a:p>
        </p:txBody>
      </p:sp>
      <p:sp>
        <p:nvSpPr>
          <p:cNvPr id="20" name="Shape 17"/>
          <p:cNvSpPr/>
          <p:nvPr/>
        </p:nvSpPr>
        <p:spPr>
          <a:xfrm>
            <a:off x="7893101" y="4274820"/>
            <a:ext cx="201168" cy="201168"/>
          </a:xfrm>
          <a:prstGeom prst="leftArrow">
            <a:avLst/>
          </a:prstGeom>
          <a:solidFill>
            <a:srgbClr val="C8A24A"/>
          </a:solidFill>
          <a:ln w="12700">
            <a:solidFill>
              <a:srgbClr val="C8A24A"/>
            </a:solidFill>
            <a:prstDash val="solid"/>
          </a:ln>
        </p:spPr>
      </p:sp>
      <p:sp>
        <p:nvSpPr>
          <p:cNvPr id="21" name="Shape 18"/>
          <p:cNvSpPr/>
          <p:nvPr/>
        </p:nvSpPr>
        <p:spPr>
          <a:xfrm>
            <a:off x="6242152" y="3566160"/>
            <a:ext cx="1605229" cy="1691640"/>
          </a:xfrm>
          <a:prstGeom prst="roundRect">
            <a:avLst>
              <a:gd name="adj" fmla="val 4557"/>
            </a:avLst>
          </a:prstGeom>
          <a:solidFill>
            <a:srgbClr val="E5EDF6"/>
          </a:solidFill>
          <a:ln w="9525">
            <a:solidFill>
              <a:srgbClr val="1E4D7B"/>
            </a:solidFill>
            <a:prstDash val="solid"/>
          </a:ln>
        </p:spPr>
      </p:sp>
      <p:sp>
        <p:nvSpPr>
          <p:cNvPr id="22" name="Shape 19"/>
          <p:cNvSpPr/>
          <p:nvPr/>
        </p:nvSpPr>
        <p:spPr>
          <a:xfrm>
            <a:off x="6770446" y="3291840"/>
            <a:ext cx="548640" cy="548640"/>
          </a:xfrm>
          <a:prstGeom prst="ellipse">
            <a:avLst/>
          </a:prstGeom>
          <a:solidFill>
            <a:srgbClr val="1E4D7B"/>
          </a:solidFill>
          <a:ln w="19050">
            <a:solidFill>
              <a:srgbClr val="FFFFFF"/>
            </a:solidFill>
            <a:prstDash val="solid"/>
          </a:ln>
        </p:spPr>
      </p:sp>
      <p:sp>
        <p:nvSpPr>
          <p:cNvPr id="23" name="Text 20"/>
          <p:cNvSpPr txBox="1"/>
          <p:nvPr/>
        </p:nvSpPr>
        <p:spPr>
          <a:xfrm>
            <a:off x="6770446" y="32918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٣</a:t>
            </a:r>
            <a:endParaRPr lang="ar-SA" sz="1600" dirty="0"/>
          </a:p>
        </p:txBody>
      </p:sp>
      <p:sp>
        <p:nvSpPr>
          <p:cNvPr id="24" name="Text 21"/>
          <p:cNvSpPr txBox="1"/>
          <p:nvPr/>
        </p:nvSpPr>
        <p:spPr>
          <a:xfrm>
            <a:off x="6351880" y="3950208"/>
            <a:ext cx="1385773" cy="1188720"/>
          </a:xfrm>
          <a:prstGeom prst="rect">
            <a:avLst/>
          </a:prstGeom>
          <a:noFill/>
          <a:ln/>
        </p:spPr>
        <p:txBody>
          <a:bodyPr wrap="square" lIns="0" tIns="0" rIns="0" bIns="0" rtlCol="0" anchor="t"/>
          <a:lstStyle/>
          <a:p>
            <a:pPr rtl="1" algn="ctr" indent="0" marL="0">
              <a:buNone/>
            </a:pPr>
            <a:r>
              <a:rPr lang="ar-SA" sz="1600" b="1" dirty="0">
                <a:solidFill>
                  <a:srgbClr val="143456"/>
                </a:solidFill>
                <a:latin typeface="Arial" pitchFamily="34" charset="0"/>
                <a:ea typeface="Arial" pitchFamily="34" charset="-122"/>
                <a:cs typeface="Arial" pitchFamily="34" charset="-120"/>
              </a:rPr>
              <a:t>مرو 129هـ</a:t>
            </a:r>
            <a:endParaRPr lang="ar-SA" sz="1400" dirty="0"/>
          </a:p>
          <a:p>
            <a:pPr rtl="1" algn="ctr" indent="0" marL="0">
              <a:spcBef>
                <a:spcPts val="400"/>
              </a:spcBef>
              <a:buNone/>
            </a:pPr>
            <a:r>
              <a:rPr lang="ar-SA" sz="1400" dirty="0">
                <a:solidFill>
                  <a:srgbClr val="143456"/>
                </a:solidFill>
                <a:latin typeface="Arial" pitchFamily="34" charset="0"/>
                <a:ea typeface="Arial" pitchFamily="34" charset="-122"/>
                <a:cs typeface="Arial" pitchFamily="34" charset="-120"/>
              </a:rPr>
              <a:t>أبو مسلم يرفع الرايات السود</a:t>
            </a:r>
            <a:endParaRPr lang="ar-SA" sz="1400" dirty="0"/>
          </a:p>
        </p:txBody>
      </p:sp>
      <p:sp>
        <p:nvSpPr>
          <p:cNvPr id="25" name="Shape 22"/>
          <p:cNvSpPr/>
          <p:nvPr/>
        </p:nvSpPr>
        <p:spPr>
          <a:xfrm>
            <a:off x="5995264" y="4274820"/>
            <a:ext cx="201168" cy="201168"/>
          </a:xfrm>
          <a:prstGeom prst="leftArrow">
            <a:avLst/>
          </a:prstGeom>
          <a:solidFill>
            <a:srgbClr val="C8A24A"/>
          </a:solidFill>
          <a:ln w="12700">
            <a:solidFill>
              <a:srgbClr val="C8A24A"/>
            </a:solidFill>
            <a:prstDash val="solid"/>
          </a:ln>
        </p:spPr>
      </p:sp>
      <p:sp>
        <p:nvSpPr>
          <p:cNvPr id="26" name="Shape 23"/>
          <p:cNvSpPr/>
          <p:nvPr/>
        </p:nvSpPr>
        <p:spPr>
          <a:xfrm>
            <a:off x="4344314" y="3566160"/>
            <a:ext cx="1605229" cy="1691640"/>
          </a:xfrm>
          <a:prstGeom prst="roundRect">
            <a:avLst>
              <a:gd name="adj" fmla="val 4557"/>
            </a:avLst>
          </a:prstGeom>
          <a:solidFill>
            <a:srgbClr val="E5EDF6"/>
          </a:solidFill>
          <a:ln w="9525">
            <a:solidFill>
              <a:srgbClr val="1E4D7B"/>
            </a:solidFill>
            <a:prstDash val="solid"/>
          </a:ln>
        </p:spPr>
      </p:sp>
      <p:sp>
        <p:nvSpPr>
          <p:cNvPr id="27" name="Shape 24"/>
          <p:cNvSpPr/>
          <p:nvPr/>
        </p:nvSpPr>
        <p:spPr>
          <a:xfrm>
            <a:off x="4872609" y="3291840"/>
            <a:ext cx="548640" cy="548640"/>
          </a:xfrm>
          <a:prstGeom prst="ellipse">
            <a:avLst/>
          </a:prstGeom>
          <a:solidFill>
            <a:srgbClr val="1E4D7B"/>
          </a:solidFill>
          <a:ln w="19050">
            <a:solidFill>
              <a:srgbClr val="FFFFFF"/>
            </a:solidFill>
            <a:prstDash val="solid"/>
          </a:ln>
        </p:spPr>
      </p:sp>
      <p:sp>
        <p:nvSpPr>
          <p:cNvPr id="28" name="Text 25"/>
          <p:cNvSpPr txBox="1"/>
          <p:nvPr/>
        </p:nvSpPr>
        <p:spPr>
          <a:xfrm>
            <a:off x="4872609" y="32918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٤</a:t>
            </a:r>
            <a:endParaRPr lang="ar-SA" sz="1600" dirty="0"/>
          </a:p>
        </p:txBody>
      </p:sp>
      <p:sp>
        <p:nvSpPr>
          <p:cNvPr id="29" name="Text 26"/>
          <p:cNvSpPr txBox="1"/>
          <p:nvPr/>
        </p:nvSpPr>
        <p:spPr>
          <a:xfrm>
            <a:off x="4454042" y="3950208"/>
            <a:ext cx="1385773" cy="1188720"/>
          </a:xfrm>
          <a:prstGeom prst="rect">
            <a:avLst/>
          </a:prstGeom>
          <a:noFill/>
          <a:ln/>
        </p:spPr>
        <p:txBody>
          <a:bodyPr wrap="square" lIns="0" tIns="0" rIns="0" bIns="0" rtlCol="0" anchor="t"/>
          <a:lstStyle/>
          <a:p>
            <a:pPr rtl="1" algn="ctr" indent="0" marL="0">
              <a:buNone/>
            </a:pPr>
            <a:r>
              <a:rPr lang="ar-SA" sz="1600" b="1" dirty="0">
                <a:solidFill>
                  <a:srgbClr val="143456"/>
                </a:solidFill>
                <a:latin typeface="Arial" pitchFamily="34" charset="0"/>
                <a:ea typeface="Arial" pitchFamily="34" charset="-122"/>
                <a:cs typeface="Arial" pitchFamily="34" charset="-120"/>
              </a:rPr>
              <a:t>الكوفة 132هـ</a:t>
            </a:r>
            <a:endParaRPr lang="ar-SA" sz="1400" dirty="0"/>
          </a:p>
          <a:p>
            <a:pPr rtl="1" algn="ctr" indent="0" marL="0">
              <a:spcBef>
                <a:spcPts val="400"/>
              </a:spcBef>
              <a:buNone/>
            </a:pPr>
            <a:r>
              <a:rPr lang="ar-SA" sz="1400" dirty="0">
                <a:solidFill>
                  <a:srgbClr val="143456"/>
                </a:solidFill>
                <a:latin typeface="Arial" pitchFamily="34" charset="0"/>
                <a:ea typeface="Arial" pitchFamily="34" charset="-122"/>
                <a:cs typeface="Arial" pitchFamily="34" charset="-120"/>
              </a:rPr>
              <a:t>بيعة أبي العباس السفاح</a:t>
            </a:r>
            <a:endParaRPr lang="ar-SA" sz="1400" dirty="0"/>
          </a:p>
        </p:txBody>
      </p:sp>
      <p:sp>
        <p:nvSpPr>
          <p:cNvPr id="30" name="Shape 27"/>
          <p:cNvSpPr/>
          <p:nvPr/>
        </p:nvSpPr>
        <p:spPr>
          <a:xfrm>
            <a:off x="4097426" y="4274820"/>
            <a:ext cx="201168" cy="201168"/>
          </a:xfrm>
          <a:prstGeom prst="leftArrow">
            <a:avLst/>
          </a:prstGeom>
          <a:solidFill>
            <a:srgbClr val="C8A24A"/>
          </a:solidFill>
          <a:ln w="12700">
            <a:solidFill>
              <a:srgbClr val="C8A24A"/>
            </a:solidFill>
            <a:prstDash val="solid"/>
          </a:ln>
        </p:spPr>
      </p:sp>
      <p:sp>
        <p:nvSpPr>
          <p:cNvPr id="31" name="Shape 28"/>
          <p:cNvSpPr/>
          <p:nvPr/>
        </p:nvSpPr>
        <p:spPr>
          <a:xfrm>
            <a:off x="2446477" y="3566160"/>
            <a:ext cx="1605229" cy="1691640"/>
          </a:xfrm>
          <a:prstGeom prst="roundRect">
            <a:avLst>
              <a:gd name="adj" fmla="val 4557"/>
            </a:avLst>
          </a:prstGeom>
          <a:solidFill>
            <a:srgbClr val="E5EDF6"/>
          </a:solidFill>
          <a:ln w="9525">
            <a:solidFill>
              <a:srgbClr val="1E4D7B"/>
            </a:solidFill>
            <a:prstDash val="solid"/>
          </a:ln>
        </p:spPr>
      </p:sp>
      <p:sp>
        <p:nvSpPr>
          <p:cNvPr id="32" name="Shape 29"/>
          <p:cNvSpPr/>
          <p:nvPr/>
        </p:nvSpPr>
        <p:spPr>
          <a:xfrm>
            <a:off x="2974772" y="3291840"/>
            <a:ext cx="548640" cy="548640"/>
          </a:xfrm>
          <a:prstGeom prst="ellipse">
            <a:avLst/>
          </a:prstGeom>
          <a:solidFill>
            <a:srgbClr val="1E4D7B"/>
          </a:solidFill>
          <a:ln w="19050">
            <a:solidFill>
              <a:srgbClr val="FFFFFF"/>
            </a:solidFill>
            <a:prstDash val="solid"/>
          </a:ln>
        </p:spPr>
      </p:sp>
      <p:sp>
        <p:nvSpPr>
          <p:cNvPr id="33" name="Text 30"/>
          <p:cNvSpPr txBox="1"/>
          <p:nvPr/>
        </p:nvSpPr>
        <p:spPr>
          <a:xfrm>
            <a:off x="2974772" y="32918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٥</a:t>
            </a:r>
            <a:endParaRPr lang="ar-SA" sz="1600" dirty="0"/>
          </a:p>
        </p:txBody>
      </p:sp>
      <p:sp>
        <p:nvSpPr>
          <p:cNvPr id="34" name="Text 31"/>
          <p:cNvSpPr txBox="1"/>
          <p:nvPr/>
        </p:nvSpPr>
        <p:spPr>
          <a:xfrm>
            <a:off x="2556205" y="3950208"/>
            <a:ext cx="1385773" cy="1188720"/>
          </a:xfrm>
          <a:prstGeom prst="rect">
            <a:avLst/>
          </a:prstGeom>
          <a:noFill/>
          <a:ln/>
        </p:spPr>
        <p:txBody>
          <a:bodyPr wrap="square" lIns="0" tIns="0" rIns="0" bIns="0" rtlCol="0" anchor="t"/>
          <a:lstStyle/>
          <a:p>
            <a:pPr rtl="1" algn="ctr" indent="0" marL="0">
              <a:buNone/>
            </a:pPr>
            <a:r>
              <a:rPr lang="ar-SA" sz="1600" b="1" dirty="0">
                <a:solidFill>
                  <a:srgbClr val="143456"/>
                </a:solidFill>
                <a:latin typeface="Arial" pitchFamily="34" charset="0"/>
                <a:ea typeface="Arial" pitchFamily="34" charset="-122"/>
                <a:cs typeface="Arial" pitchFamily="34" charset="-120"/>
              </a:rPr>
              <a:t>الزاب الكبرى</a:t>
            </a:r>
            <a:endParaRPr lang="ar-SA" sz="1400" dirty="0"/>
          </a:p>
          <a:p>
            <a:pPr rtl="1" algn="ctr" indent="0" marL="0">
              <a:spcBef>
                <a:spcPts val="400"/>
              </a:spcBef>
              <a:buNone/>
            </a:pPr>
            <a:r>
              <a:rPr lang="ar-SA" sz="1400" dirty="0">
                <a:solidFill>
                  <a:srgbClr val="143456"/>
                </a:solidFill>
                <a:latin typeface="Arial" pitchFamily="34" charset="0"/>
                <a:ea typeface="Arial" pitchFamily="34" charset="-122"/>
                <a:cs typeface="Arial" pitchFamily="34" charset="-120"/>
              </a:rPr>
              <a:t>هزيمة مروان، يناير 750م</a:t>
            </a:r>
            <a:endParaRPr lang="ar-SA" sz="1400" dirty="0"/>
          </a:p>
        </p:txBody>
      </p:sp>
      <p:sp>
        <p:nvSpPr>
          <p:cNvPr id="35" name="Shape 32"/>
          <p:cNvSpPr/>
          <p:nvPr/>
        </p:nvSpPr>
        <p:spPr>
          <a:xfrm>
            <a:off x="2199589" y="4274820"/>
            <a:ext cx="201168" cy="201168"/>
          </a:xfrm>
          <a:prstGeom prst="leftArrow">
            <a:avLst/>
          </a:prstGeom>
          <a:solidFill>
            <a:srgbClr val="C8A24A"/>
          </a:solidFill>
          <a:ln w="12700">
            <a:solidFill>
              <a:srgbClr val="C8A24A"/>
            </a:solidFill>
            <a:prstDash val="solid"/>
          </a:ln>
        </p:spPr>
      </p:sp>
      <p:sp>
        <p:nvSpPr>
          <p:cNvPr id="36" name="Shape 33"/>
          <p:cNvSpPr/>
          <p:nvPr/>
        </p:nvSpPr>
        <p:spPr>
          <a:xfrm>
            <a:off x="548640" y="3566160"/>
            <a:ext cx="1605229" cy="1691640"/>
          </a:xfrm>
          <a:prstGeom prst="roundRect">
            <a:avLst>
              <a:gd name="adj" fmla="val 4557"/>
            </a:avLst>
          </a:prstGeom>
          <a:solidFill>
            <a:srgbClr val="E5EDF6"/>
          </a:solidFill>
          <a:ln w="9525">
            <a:solidFill>
              <a:srgbClr val="1E4D7B"/>
            </a:solidFill>
            <a:prstDash val="solid"/>
          </a:ln>
        </p:spPr>
      </p:sp>
      <p:sp>
        <p:nvSpPr>
          <p:cNvPr id="37" name="Shape 34"/>
          <p:cNvSpPr/>
          <p:nvPr/>
        </p:nvSpPr>
        <p:spPr>
          <a:xfrm>
            <a:off x="1076935" y="3291840"/>
            <a:ext cx="548640" cy="548640"/>
          </a:xfrm>
          <a:prstGeom prst="ellipse">
            <a:avLst/>
          </a:prstGeom>
          <a:solidFill>
            <a:srgbClr val="1E4D7B"/>
          </a:solidFill>
          <a:ln w="19050">
            <a:solidFill>
              <a:srgbClr val="FFFFFF"/>
            </a:solidFill>
            <a:prstDash val="solid"/>
          </a:ln>
        </p:spPr>
      </p:sp>
      <p:sp>
        <p:nvSpPr>
          <p:cNvPr id="38" name="Text 35"/>
          <p:cNvSpPr txBox="1"/>
          <p:nvPr/>
        </p:nvSpPr>
        <p:spPr>
          <a:xfrm>
            <a:off x="1076935" y="32918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٦</a:t>
            </a:r>
            <a:endParaRPr lang="ar-SA" sz="1600" dirty="0"/>
          </a:p>
        </p:txBody>
      </p:sp>
      <p:sp>
        <p:nvSpPr>
          <p:cNvPr id="39" name="Text 36"/>
          <p:cNvSpPr txBox="1"/>
          <p:nvPr/>
        </p:nvSpPr>
        <p:spPr>
          <a:xfrm>
            <a:off x="658368" y="3950208"/>
            <a:ext cx="1385773" cy="1188720"/>
          </a:xfrm>
          <a:prstGeom prst="rect">
            <a:avLst/>
          </a:prstGeom>
          <a:noFill/>
          <a:ln/>
        </p:spPr>
        <p:txBody>
          <a:bodyPr wrap="square" lIns="0" tIns="0" rIns="0" bIns="0" rtlCol="0" anchor="t"/>
          <a:lstStyle/>
          <a:p>
            <a:pPr rtl="1" algn="ctr" indent="0" marL="0">
              <a:buNone/>
            </a:pPr>
            <a:r>
              <a:rPr lang="ar-SA" sz="1600" b="1" dirty="0">
                <a:solidFill>
                  <a:srgbClr val="143456"/>
                </a:solidFill>
                <a:latin typeface="Arial" pitchFamily="34" charset="0"/>
                <a:ea typeface="Arial" pitchFamily="34" charset="-122"/>
                <a:cs typeface="Arial" pitchFamily="34" charset="-120"/>
              </a:rPr>
              <a:t>بوصير</a:t>
            </a:r>
            <a:endParaRPr lang="ar-SA" sz="1400" dirty="0"/>
          </a:p>
          <a:p>
            <a:pPr rtl="1" algn="ctr" indent="0" marL="0">
              <a:spcBef>
                <a:spcPts val="400"/>
              </a:spcBef>
              <a:buNone/>
            </a:pPr>
            <a:r>
              <a:rPr lang="ar-SA" sz="1400" dirty="0">
                <a:solidFill>
                  <a:srgbClr val="143456"/>
                </a:solidFill>
                <a:latin typeface="Arial" pitchFamily="34" charset="0"/>
                <a:ea typeface="Arial" pitchFamily="34" charset="-122"/>
                <a:cs typeface="Arial" pitchFamily="34" charset="-120"/>
              </a:rPr>
              <a:t>مقتل مروان في مصر</a:t>
            </a:r>
            <a:endParaRPr lang="ar-SA" sz="1400" dirty="0"/>
          </a:p>
        </p:txBody>
      </p:sp>
      <p:sp>
        <p:nvSpPr>
          <p:cNvPr id="40" name="Text 37"/>
          <p:cNvSpPr txBox="1"/>
          <p:nvPr/>
        </p:nvSpPr>
        <p:spPr>
          <a:xfrm>
            <a:off x="548640" y="5486400"/>
            <a:ext cx="11094415" cy="548640"/>
          </a:xfrm>
          <a:prstGeom prst="rect">
            <a:avLst/>
          </a:prstGeom>
          <a:noFill/>
          <a:ln/>
        </p:spPr>
        <p:txBody>
          <a:bodyPr wrap="square" lIns="0" tIns="0" rIns="0" bIns="0" rtlCol="0" anchor="t"/>
          <a:lstStyle/>
          <a:p>
            <a:pPr rtl="1" algn="r" indent="0" marL="0">
              <a:buNone/>
            </a:pPr>
            <a:r>
              <a:rPr lang="ar-SA" sz="1350" dirty="0">
                <a:solidFill>
                  <a:srgbClr val="6E1C1D"/>
                </a:solidFill>
                <a:latin typeface="Arial" pitchFamily="34" charset="0"/>
                <a:ea typeface="Arial" pitchFamily="34" charset="-122"/>
                <a:cs typeface="Arial" pitchFamily="34" charset="-120"/>
              </a:rPr>
              <a:t>ثم مذبحة نهر أبي فطرس: قُتل الأمراء الأمويون بعد الأمان، ونُبشت قبور خلفائهم إلا قبر عمر بن عبد العزيز</a:t>
            </a:r>
            <a:endParaRPr lang="ar-SA" sz="135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10</a:t>
            </a:fld>
            <a:endParaRPr lang="ar-SA"/>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الأول · صقر قريش</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الفصل الثاني: الأندلس (138–422هـ / 756–1031م)</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5973775" y="1463040"/>
            <a:ext cx="5669280" cy="4663440"/>
          </a:xfrm>
          <a:prstGeom prst="roundRect">
            <a:avLst>
              <a:gd name="adj" fmla="val 1569"/>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2070" b="1" dirty="0">
                <a:solidFill>
                  <a:srgbClr val="143456"/>
                </a:solidFill>
                <a:latin typeface="Arial" pitchFamily="34" charset="0"/>
                <a:ea typeface="Arial" pitchFamily="34" charset="-122"/>
                <a:cs typeface="Arial" pitchFamily="34" charset="-120"/>
              </a:rPr>
              <a:t>عبد الرحمن الداخل: النجاة</a:t>
            </a:r>
            <a:endParaRPr lang="ar-SA" sz="2070" dirty="0"/>
          </a:p>
          <a:p>
            <a:pPr rtl="1" algn="r" marL="177800" indent="-177800">
              <a:spcBef>
                <a:spcPts val="500"/>
              </a:spcBef>
              <a:buSzPct val="100000"/>
              <a:buChar char="◆"/>
            </a:pPr>
            <a:r>
              <a:rPr lang="ar-SA" sz="1680" dirty="0">
                <a:solidFill>
                  <a:srgbClr val="143456"/>
                </a:solidFill>
                <a:latin typeface="Arial" pitchFamily="34" charset="0"/>
                <a:ea typeface="Arial" pitchFamily="34" charset="-122"/>
                <a:cs typeface="Arial" pitchFamily="34" charset="-120"/>
              </a:rPr>
              <a:t>نجا من المذبحة شاباً في التاسعة عشرة</a:t>
            </a:r>
            <a:endParaRPr lang="ar-SA" sz="2070" dirty="0"/>
          </a:p>
          <a:p>
            <a:pPr rtl="1" algn="r" marL="177800" indent="-177800">
              <a:spcBef>
                <a:spcPts val="500"/>
              </a:spcBef>
              <a:buSzPct val="100000"/>
              <a:buChar char="◆"/>
            </a:pPr>
            <a:r>
              <a:rPr lang="ar-SA" sz="1680" dirty="0">
                <a:solidFill>
                  <a:srgbClr val="143456"/>
                </a:solidFill>
                <a:latin typeface="Arial" pitchFamily="34" charset="0"/>
                <a:ea typeface="Arial" pitchFamily="34" charset="-122"/>
                <a:cs typeface="Arial" pitchFamily="34" charset="-120"/>
              </a:rPr>
              <a:t>عبر الفرات سباحةً وقُتل أخوه أمام عينيه</a:t>
            </a:r>
            <a:endParaRPr lang="ar-SA" sz="2070" dirty="0"/>
          </a:p>
          <a:p>
            <a:pPr rtl="1" algn="r" marL="177800" indent="-177800">
              <a:spcBef>
                <a:spcPts val="500"/>
              </a:spcBef>
              <a:buSzPct val="100000"/>
              <a:buChar char="◆"/>
            </a:pPr>
            <a:r>
              <a:rPr lang="ar-SA" sz="1680" dirty="0">
                <a:solidFill>
                  <a:srgbClr val="143456"/>
                </a:solidFill>
                <a:latin typeface="Arial" pitchFamily="34" charset="0"/>
                <a:ea typeface="Arial" pitchFamily="34" charset="-122"/>
                <a:cs typeface="Arial" pitchFamily="34" charset="-120"/>
              </a:rPr>
              <a:t>تنقّل متخفياً، واحتمى بأخواله من قبيلة نفزة</a:t>
            </a:r>
            <a:endParaRPr lang="ar-SA" sz="2070" dirty="0"/>
          </a:p>
          <a:p>
            <a:pPr rtl="1" algn="r" marL="177800" indent="-177800">
              <a:spcBef>
                <a:spcPts val="500"/>
              </a:spcBef>
              <a:buSzPct val="100000"/>
              <a:buChar char="◆"/>
            </a:pPr>
            <a:r>
              <a:rPr lang="ar-SA" sz="1680" dirty="0">
                <a:solidFill>
                  <a:srgbClr val="143456"/>
                </a:solidFill>
                <a:latin typeface="Arial" pitchFamily="34" charset="0"/>
                <a:ea typeface="Arial" pitchFamily="34" charset="-122"/>
                <a:cs typeface="Arial" pitchFamily="34" charset="-120"/>
              </a:rPr>
              <a:t>دخل قرطبة سنة 138هـ بعد معركة المصارة</a:t>
            </a:r>
            <a:endParaRPr lang="ar-SA" sz="2070" dirty="0"/>
          </a:p>
          <a:p>
            <a:pPr rtl="1" algn="r" marL="177800" indent="-177800">
              <a:spcBef>
                <a:spcPts val="500"/>
              </a:spcBef>
              <a:buSzPct val="100000"/>
              <a:buChar char="◆"/>
            </a:pPr>
            <a:r>
              <a:rPr lang="ar-SA" sz="1680" dirty="0">
                <a:solidFill>
                  <a:srgbClr val="143456"/>
                </a:solidFill>
                <a:latin typeface="Arial" pitchFamily="34" charset="0"/>
                <a:ea typeface="Arial" pitchFamily="34" charset="-122"/>
                <a:cs typeface="Arial" pitchFamily="34" charset="-120"/>
              </a:rPr>
              <a:t>سمّاه عدوه أبو جعفر المنصور "صقر قريش"</a:t>
            </a:r>
            <a:endParaRPr lang="ar-SA" sz="2070" dirty="0"/>
          </a:p>
        </p:txBody>
      </p:sp>
      <p:sp>
        <p:nvSpPr>
          <p:cNvPr id="7" name="Shape 4"/>
          <p:cNvSpPr/>
          <p:nvPr/>
        </p:nvSpPr>
        <p:spPr>
          <a:xfrm>
            <a:off x="5059375" y="1645920"/>
            <a:ext cx="502920" cy="502920"/>
          </a:xfrm>
          <a:prstGeom prst="ellipse">
            <a:avLst/>
          </a:prstGeom>
          <a:solidFill>
            <a:srgbClr val="1E4D7B"/>
          </a:solidFill>
          <a:ln w="12700">
            <a:solidFill>
              <a:srgbClr val="FFFFFF"/>
            </a:solidFill>
            <a:prstDash val="solid"/>
          </a:ln>
        </p:spPr>
      </p:sp>
      <p:sp>
        <p:nvSpPr>
          <p:cNvPr id="8" name="Shape 5"/>
          <p:cNvSpPr/>
          <p:nvPr/>
        </p:nvSpPr>
        <p:spPr>
          <a:xfrm>
            <a:off x="5310835" y="2148840"/>
            <a:ext cx="0" cy="457200"/>
          </a:xfrm>
          <a:prstGeom prst="line">
            <a:avLst/>
          </a:prstGeom>
          <a:noFill/>
          <a:ln w="15875">
            <a:solidFill>
              <a:srgbClr val="1E4D7B"/>
            </a:solidFill>
            <a:prstDash val="solid"/>
          </a:ln>
        </p:spPr>
      </p:sp>
      <p:sp>
        <p:nvSpPr>
          <p:cNvPr id="9" name="Text 6"/>
          <p:cNvSpPr txBox="1"/>
          <p:nvPr/>
        </p:nvSpPr>
        <p:spPr>
          <a:xfrm>
            <a:off x="548640" y="1572768"/>
            <a:ext cx="4373575" cy="777240"/>
          </a:xfrm>
          <a:prstGeom prst="rect">
            <a:avLst/>
          </a:prstGeom>
          <a:noFill/>
          <a:ln/>
        </p:spPr>
        <p:txBody>
          <a:bodyPr wrap="square" lIns="0" tIns="0" rIns="0" bIns="0" rtlCol="0" anchor="t"/>
          <a:lstStyle/>
          <a:p>
            <a:pPr rtl="1" algn="r" indent="0" marL="0">
              <a:buNone/>
            </a:pPr>
            <a:r>
              <a:rPr lang="ar-SA" sz="1450" b="1" dirty="0">
                <a:solidFill>
                  <a:srgbClr val="143456"/>
                </a:solidFill>
                <a:latin typeface="Arial" pitchFamily="34" charset="0"/>
                <a:ea typeface="Arial" pitchFamily="34" charset="-122"/>
                <a:cs typeface="Arial" pitchFamily="34" charset="-120"/>
              </a:rPr>
              <a:t>إمارة قرطبة · 756م</a:t>
            </a:r>
            <a:endParaRPr lang="ar-SA" sz="1400" dirty="0"/>
          </a:p>
          <a:p>
            <a:pPr rtl="1" algn="r" indent="0" marL="0">
              <a:buNone/>
            </a:pPr>
            <a:r>
              <a:rPr lang="ar-SA" sz="1250" dirty="0">
                <a:solidFill>
                  <a:srgbClr val="5A5D66"/>
                </a:solidFill>
                <a:latin typeface="Arial" pitchFamily="34" charset="0"/>
                <a:ea typeface="Arial" pitchFamily="34" charset="-122"/>
                <a:cs typeface="Arial" pitchFamily="34" charset="-120"/>
              </a:rPr>
              <a:t>بداية بناء جامع قرطبة</a:t>
            </a:r>
            <a:endParaRPr lang="ar-SA" sz="1400" dirty="0"/>
          </a:p>
        </p:txBody>
      </p:sp>
      <p:sp>
        <p:nvSpPr>
          <p:cNvPr id="10" name="Shape 7"/>
          <p:cNvSpPr/>
          <p:nvPr/>
        </p:nvSpPr>
        <p:spPr>
          <a:xfrm>
            <a:off x="5059375" y="2596896"/>
            <a:ext cx="502920" cy="502920"/>
          </a:xfrm>
          <a:prstGeom prst="ellipse">
            <a:avLst/>
          </a:prstGeom>
          <a:solidFill>
            <a:srgbClr val="1E4D7B"/>
          </a:solidFill>
          <a:ln w="12700">
            <a:solidFill>
              <a:srgbClr val="FFFFFF"/>
            </a:solidFill>
            <a:prstDash val="solid"/>
          </a:ln>
        </p:spPr>
      </p:sp>
      <p:sp>
        <p:nvSpPr>
          <p:cNvPr id="11" name="Shape 8"/>
          <p:cNvSpPr/>
          <p:nvPr/>
        </p:nvSpPr>
        <p:spPr>
          <a:xfrm>
            <a:off x="5310835" y="3099816"/>
            <a:ext cx="0" cy="457200"/>
          </a:xfrm>
          <a:prstGeom prst="line">
            <a:avLst/>
          </a:prstGeom>
          <a:noFill/>
          <a:ln w="15875">
            <a:solidFill>
              <a:srgbClr val="1E4D7B"/>
            </a:solidFill>
            <a:prstDash val="solid"/>
          </a:ln>
        </p:spPr>
      </p:sp>
      <p:sp>
        <p:nvSpPr>
          <p:cNvPr id="12" name="Text 9"/>
          <p:cNvSpPr txBox="1"/>
          <p:nvPr/>
        </p:nvSpPr>
        <p:spPr>
          <a:xfrm>
            <a:off x="548640" y="2523744"/>
            <a:ext cx="4373575" cy="777240"/>
          </a:xfrm>
          <a:prstGeom prst="rect">
            <a:avLst/>
          </a:prstGeom>
          <a:noFill/>
          <a:ln/>
        </p:spPr>
        <p:txBody>
          <a:bodyPr wrap="square" lIns="0" tIns="0" rIns="0" bIns="0" rtlCol="0" anchor="t"/>
          <a:lstStyle/>
          <a:p>
            <a:pPr rtl="1" algn="r" indent="0" marL="0">
              <a:buNone/>
            </a:pPr>
            <a:r>
              <a:rPr lang="ar-SA" sz="1450" b="1" dirty="0">
                <a:solidFill>
                  <a:srgbClr val="143456"/>
                </a:solidFill>
                <a:latin typeface="Arial" pitchFamily="34" charset="0"/>
                <a:ea typeface="Arial" pitchFamily="34" charset="-122"/>
                <a:cs typeface="Arial" pitchFamily="34" charset="-120"/>
              </a:rPr>
              <a:t>خلافة قرطبة · 929م</a:t>
            </a:r>
            <a:endParaRPr lang="ar-SA" sz="1400" dirty="0"/>
          </a:p>
          <a:p>
            <a:pPr rtl="1" algn="r" indent="0" marL="0">
              <a:buNone/>
            </a:pPr>
            <a:r>
              <a:rPr lang="ar-SA" sz="1250" dirty="0">
                <a:solidFill>
                  <a:srgbClr val="5A5D66"/>
                </a:solidFill>
                <a:latin typeface="Arial" pitchFamily="34" charset="0"/>
                <a:ea typeface="Arial" pitchFamily="34" charset="-122"/>
                <a:cs typeface="Arial" pitchFamily="34" charset="-120"/>
              </a:rPr>
              <a:t>عبد الرحمن الناصر، ومدينة الزهراء</a:t>
            </a:r>
            <a:endParaRPr lang="ar-SA" sz="1400" dirty="0"/>
          </a:p>
        </p:txBody>
      </p:sp>
      <p:sp>
        <p:nvSpPr>
          <p:cNvPr id="13" name="Shape 10"/>
          <p:cNvSpPr/>
          <p:nvPr/>
        </p:nvSpPr>
        <p:spPr>
          <a:xfrm>
            <a:off x="5059375" y="3547872"/>
            <a:ext cx="502920" cy="502920"/>
          </a:xfrm>
          <a:prstGeom prst="ellipse">
            <a:avLst/>
          </a:prstGeom>
          <a:solidFill>
            <a:srgbClr val="1E4D7B"/>
          </a:solidFill>
          <a:ln w="12700">
            <a:solidFill>
              <a:srgbClr val="FFFFFF"/>
            </a:solidFill>
            <a:prstDash val="solid"/>
          </a:ln>
        </p:spPr>
      </p:sp>
      <p:sp>
        <p:nvSpPr>
          <p:cNvPr id="14" name="Shape 11"/>
          <p:cNvSpPr/>
          <p:nvPr/>
        </p:nvSpPr>
        <p:spPr>
          <a:xfrm>
            <a:off x="5310835" y="4050792"/>
            <a:ext cx="0" cy="457200"/>
          </a:xfrm>
          <a:prstGeom prst="line">
            <a:avLst/>
          </a:prstGeom>
          <a:noFill/>
          <a:ln w="15875">
            <a:solidFill>
              <a:srgbClr val="1E4D7B"/>
            </a:solidFill>
            <a:prstDash val="solid"/>
          </a:ln>
        </p:spPr>
      </p:sp>
      <p:sp>
        <p:nvSpPr>
          <p:cNvPr id="15" name="Text 12"/>
          <p:cNvSpPr txBox="1"/>
          <p:nvPr/>
        </p:nvSpPr>
        <p:spPr>
          <a:xfrm>
            <a:off x="548640" y="3474720"/>
            <a:ext cx="4373575" cy="777240"/>
          </a:xfrm>
          <a:prstGeom prst="rect">
            <a:avLst/>
          </a:prstGeom>
          <a:noFill/>
          <a:ln/>
        </p:spPr>
        <p:txBody>
          <a:bodyPr wrap="square" lIns="0" tIns="0" rIns="0" bIns="0" rtlCol="0" anchor="t"/>
          <a:lstStyle/>
          <a:p>
            <a:pPr rtl="1" algn="r" indent="0" marL="0">
              <a:buNone/>
            </a:pPr>
            <a:r>
              <a:rPr lang="ar-SA" sz="1450" b="1" dirty="0">
                <a:solidFill>
                  <a:srgbClr val="143456"/>
                </a:solidFill>
                <a:latin typeface="Arial" pitchFamily="34" charset="0"/>
                <a:ea typeface="Arial" pitchFamily="34" charset="-122"/>
                <a:cs typeface="Arial" pitchFamily="34" charset="-120"/>
              </a:rPr>
              <a:t>مكتبة الحكم المستنصر · ذروة</a:t>
            </a:r>
            <a:endParaRPr lang="ar-SA" sz="1400" dirty="0"/>
          </a:p>
          <a:p>
            <a:pPr rtl="1" algn="r" indent="0" marL="0">
              <a:buNone/>
            </a:pPr>
            <a:r>
              <a:rPr lang="ar-SA" sz="1250" dirty="0">
                <a:solidFill>
                  <a:srgbClr val="5A5D66"/>
                </a:solidFill>
                <a:latin typeface="Arial" pitchFamily="34" charset="0"/>
                <a:ea typeface="Arial" pitchFamily="34" charset="-122"/>
                <a:cs typeface="Arial" pitchFamily="34" charset="-120"/>
              </a:rPr>
              <a:t>نحو 400 ألف مجلد</a:t>
            </a:r>
            <a:endParaRPr lang="ar-SA" sz="1400" dirty="0"/>
          </a:p>
        </p:txBody>
      </p:sp>
      <p:sp>
        <p:nvSpPr>
          <p:cNvPr id="16" name="Shape 13"/>
          <p:cNvSpPr/>
          <p:nvPr/>
        </p:nvSpPr>
        <p:spPr>
          <a:xfrm>
            <a:off x="5059375" y="4498848"/>
            <a:ext cx="502920" cy="502920"/>
          </a:xfrm>
          <a:prstGeom prst="ellipse">
            <a:avLst/>
          </a:prstGeom>
          <a:solidFill>
            <a:srgbClr val="1E4D7B"/>
          </a:solidFill>
          <a:ln w="12700">
            <a:solidFill>
              <a:srgbClr val="FFFFFF"/>
            </a:solidFill>
            <a:prstDash val="solid"/>
          </a:ln>
        </p:spPr>
      </p:sp>
      <p:sp>
        <p:nvSpPr>
          <p:cNvPr id="17" name="Shape 14"/>
          <p:cNvSpPr/>
          <p:nvPr/>
        </p:nvSpPr>
        <p:spPr>
          <a:xfrm>
            <a:off x="5310835" y="5001768"/>
            <a:ext cx="0" cy="457200"/>
          </a:xfrm>
          <a:prstGeom prst="line">
            <a:avLst/>
          </a:prstGeom>
          <a:noFill/>
          <a:ln w="15875">
            <a:solidFill>
              <a:srgbClr val="1E4D7B"/>
            </a:solidFill>
            <a:prstDash val="solid"/>
          </a:ln>
        </p:spPr>
      </p:sp>
      <p:sp>
        <p:nvSpPr>
          <p:cNvPr id="18" name="Text 15"/>
          <p:cNvSpPr txBox="1"/>
          <p:nvPr/>
        </p:nvSpPr>
        <p:spPr>
          <a:xfrm>
            <a:off x="548640" y="4425696"/>
            <a:ext cx="4373575" cy="777240"/>
          </a:xfrm>
          <a:prstGeom prst="rect">
            <a:avLst/>
          </a:prstGeom>
          <a:noFill/>
          <a:ln/>
        </p:spPr>
        <p:txBody>
          <a:bodyPr wrap="square" lIns="0" tIns="0" rIns="0" bIns="0" rtlCol="0" anchor="t"/>
          <a:lstStyle/>
          <a:p>
            <a:pPr rtl="1" algn="r" indent="0" marL="0">
              <a:buNone/>
            </a:pPr>
            <a:r>
              <a:rPr lang="ar-SA" sz="1450" b="1" dirty="0">
                <a:solidFill>
                  <a:srgbClr val="143456"/>
                </a:solidFill>
                <a:latin typeface="Arial" pitchFamily="34" charset="0"/>
                <a:ea typeface="Arial" pitchFamily="34" charset="-122"/>
                <a:cs typeface="Arial" pitchFamily="34" charset="-120"/>
              </a:rPr>
              <a:t>الحاجب الأقوى · المنصور</a:t>
            </a:r>
            <a:endParaRPr lang="ar-SA" sz="1400" dirty="0"/>
          </a:p>
          <a:p>
            <a:pPr rtl="1" algn="r" indent="0" marL="0">
              <a:buNone/>
            </a:pPr>
            <a:r>
              <a:rPr lang="ar-SA" sz="1250" dirty="0">
                <a:solidFill>
                  <a:srgbClr val="5A5D66"/>
                </a:solidFill>
                <a:latin typeface="Arial" pitchFamily="34" charset="0"/>
                <a:ea typeface="Arial" pitchFamily="34" charset="-122"/>
                <a:cs typeface="Arial" pitchFamily="34" charset="-120"/>
              </a:rPr>
              <a:t>الخليفة هشام المؤيد ألعوبة</a:t>
            </a:r>
            <a:endParaRPr lang="ar-SA" sz="1400" dirty="0"/>
          </a:p>
        </p:txBody>
      </p:sp>
      <p:sp>
        <p:nvSpPr>
          <p:cNvPr id="19" name="Shape 16"/>
          <p:cNvSpPr/>
          <p:nvPr/>
        </p:nvSpPr>
        <p:spPr>
          <a:xfrm>
            <a:off x="5059375" y="5449824"/>
            <a:ext cx="502920" cy="502920"/>
          </a:xfrm>
          <a:prstGeom prst="ellipse">
            <a:avLst/>
          </a:prstGeom>
          <a:solidFill>
            <a:srgbClr val="1E4D7B"/>
          </a:solidFill>
          <a:ln w="12700">
            <a:solidFill>
              <a:srgbClr val="FFFFFF"/>
            </a:solidFill>
            <a:prstDash val="solid"/>
          </a:ln>
        </p:spPr>
      </p:sp>
      <p:sp>
        <p:nvSpPr>
          <p:cNvPr id="20" name="Text 17"/>
          <p:cNvSpPr txBox="1"/>
          <p:nvPr/>
        </p:nvSpPr>
        <p:spPr>
          <a:xfrm>
            <a:off x="548640" y="5376672"/>
            <a:ext cx="4373575" cy="777240"/>
          </a:xfrm>
          <a:prstGeom prst="rect">
            <a:avLst/>
          </a:prstGeom>
          <a:noFill/>
          <a:ln/>
        </p:spPr>
        <p:txBody>
          <a:bodyPr wrap="square" lIns="0" tIns="0" rIns="0" bIns="0" rtlCol="0" anchor="t"/>
          <a:lstStyle/>
          <a:p>
            <a:pPr rtl="1" algn="r" indent="0" marL="0">
              <a:buNone/>
            </a:pPr>
            <a:r>
              <a:rPr lang="ar-SA" sz="1450" b="1" dirty="0">
                <a:solidFill>
                  <a:srgbClr val="143456"/>
                </a:solidFill>
                <a:latin typeface="Arial" pitchFamily="34" charset="0"/>
                <a:ea typeface="Arial" pitchFamily="34" charset="-122"/>
                <a:cs typeface="Arial" pitchFamily="34" charset="-120"/>
              </a:rPr>
              <a:t>نهاية الخلافة · 1031م</a:t>
            </a:r>
            <a:endParaRPr lang="ar-SA" sz="1400" dirty="0"/>
          </a:p>
          <a:p>
            <a:pPr rtl="1" algn="r" indent="0" marL="0">
              <a:buNone/>
            </a:pPr>
            <a:r>
              <a:rPr lang="ar-SA" sz="1250" dirty="0">
                <a:solidFill>
                  <a:srgbClr val="5A5D66"/>
                </a:solidFill>
                <a:latin typeface="Arial" pitchFamily="34" charset="0"/>
                <a:ea typeface="Arial" pitchFamily="34" charset="-122"/>
                <a:cs typeface="Arial" pitchFamily="34" charset="-120"/>
              </a:rPr>
              <a:t>الفتنة ثم ملوك الطوائف</a:t>
            </a:r>
            <a:endParaRPr lang="ar-SA" sz="14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11</a:t>
            </a:fld>
            <a:endParaRPr lang="ar-SA"/>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الأول · الحصيلة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ماذا ترك الأمويون؟ ولماذا سقطوا؟</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4876495" y="1463040"/>
          <a:ext cx="6766560" cy="914400"/>
        </p:xfrm>
        <a:graphic>
          <a:graphicData uri="http://schemas.openxmlformats.org/drawingml/2006/table">
            <a:tbl>
              <a:tblPr/>
              <a:tblGrid>
                <a:gridCol w="3383280"/>
                <a:gridCol w="3383280"/>
              </a:tblGrid>
              <a:tr h="640080">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المآخذ</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الإنجازات</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64008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تحويل الخلافة إلى ملك وراثي</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أوسع دولة في عصرها، من الأطلسي إلى السند</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64008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كربلاء ووقعة الحرّة وضرب الكعبة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تعريب الإدارة والعملة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64008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التمييز ضد الموالي</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دواوين وبريد وأسطول</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64008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العصبية القبلية بين قيس واليمن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قبة الصخرة، الجامع الأموي، جامع قرطبة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64008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الصراعات الدموية داخل الأسرة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تنقيط المصحف وتدوين الحديث والبيمارستانات</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bl>
          </a:graphicData>
        </a:graphic>
      </p:graphicFrame>
      <p:sp>
        <p:nvSpPr>
          <p:cNvPr id="7" name="Text 3"/>
          <p:cNvSpPr txBox="1"/>
          <p:nvPr/>
        </p:nvSpPr>
        <p:spPr>
          <a:xfrm>
            <a:off x="548640" y="1463040"/>
            <a:ext cx="4114800" cy="4709160"/>
          </a:xfrm>
          <a:prstGeom prst="roundRect">
            <a:avLst>
              <a:gd name="adj" fmla="val 1778"/>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2070" b="1" dirty="0">
                <a:solidFill>
                  <a:srgbClr val="6E1C1D"/>
                </a:solidFill>
                <a:latin typeface="Arial" pitchFamily="34" charset="0"/>
                <a:ea typeface="Arial" pitchFamily="34" charset="-122"/>
                <a:cs typeface="Arial" pitchFamily="34" charset="-120"/>
              </a:rPr>
              <a:t>لماذا سقطوا؟</a:t>
            </a:r>
            <a:endParaRPr lang="ar-SA" sz="2070" dirty="0"/>
          </a:p>
          <a:p>
            <a:pPr rtl="1" algn="r" marL="177800" indent="-177800">
              <a:spcBef>
                <a:spcPts val="500"/>
              </a:spcBef>
              <a:buSzPct val="100000"/>
              <a:buChar char="◆"/>
            </a:pPr>
            <a:r>
              <a:rPr lang="ar-SA" sz="1740" dirty="0">
                <a:solidFill>
                  <a:srgbClr val="6E1C1D"/>
                </a:solidFill>
                <a:latin typeface="Arial" pitchFamily="34" charset="0"/>
                <a:ea typeface="Arial" pitchFamily="34" charset="-122"/>
                <a:cs typeface="Arial" pitchFamily="34" charset="-120"/>
              </a:rPr>
              <a:t>١. ولاية العهد المزدوجة</a:t>
            </a:r>
            <a:endParaRPr lang="ar-SA" sz="2070" dirty="0"/>
          </a:p>
          <a:p>
            <a:pPr rtl="1" algn="r" marL="177800" indent="-177800">
              <a:spcBef>
                <a:spcPts val="500"/>
              </a:spcBef>
              <a:buSzPct val="100000"/>
              <a:buChar char="◆"/>
            </a:pPr>
            <a:r>
              <a:rPr lang="ar-SA" sz="1740" dirty="0">
                <a:solidFill>
                  <a:srgbClr val="6E1C1D"/>
                </a:solidFill>
                <a:latin typeface="Arial" pitchFamily="34" charset="0"/>
                <a:ea typeface="Arial" pitchFamily="34" charset="-122"/>
                <a:cs typeface="Arial" pitchFamily="34" charset="-120"/>
              </a:rPr>
              <a:t>٢. العصبية بين قيس واليمن</a:t>
            </a:r>
            <a:endParaRPr lang="ar-SA" sz="2070" dirty="0"/>
          </a:p>
          <a:p>
            <a:pPr rtl="1" algn="r" marL="177800" indent="-177800">
              <a:spcBef>
                <a:spcPts val="500"/>
              </a:spcBef>
              <a:buSzPct val="100000"/>
              <a:buChar char="◆"/>
            </a:pPr>
            <a:r>
              <a:rPr lang="ar-SA" sz="1740" dirty="0">
                <a:solidFill>
                  <a:srgbClr val="6E1C1D"/>
                </a:solidFill>
                <a:latin typeface="Arial" pitchFamily="34" charset="0"/>
                <a:ea typeface="Arial" pitchFamily="34" charset="-122"/>
                <a:cs typeface="Arial" pitchFamily="34" charset="-120"/>
              </a:rPr>
              <a:t>٣. سخط الموالي</a:t>
            </a:r>
            <a:endParaRPr lang="ar-SA" sz="2070" dirty="0"/>
          </a:p>
          <a:p>
            <a:pPr rtl="1" algn="r" marL="177800" indent="-177800">
              <a:spcBef>
                <a:spcPts val="500"/>
              </a:spcBef>
              <a:buSzPct val="100000"/>
              <a:buChar char="◆"/>
            </a:pPr>
            <a:r>
              <a:rPr lang="ar-SA" sz="1740" dirty="0">
                <a:solidFill>
                  <a:srgbClr val="6E1C1D"/>
                </a:solidFill>
                <a:latin typeface="Arial" pitchFamily="34" charset="0"/>
                <a:ea typeface="Arial" pitchFamily="34" charset="-122"/>
                <a:cs typeface="Arial" pitchFamily="34" charset="-120"/>
              </a:rPr>
              <a:t>٤. معارضة الشيعة والخوارج</a:t>
            </a:r>
            <a:endParaRPr lang="ar-SA" sz="2070" dirty="0"/>
          </a:p>
          <a:p>
            <a:pPr rtl="1" algn="r" marL="177800" indent="-177800">
              <a:spcBef>
                <a:spcPts val="500"/>
              </a:spcBef>
              <a:buSzPct val="100000"/>
              <a:buChar char="◆"/>
            </a:pPr>
            <a:r>
              <a:rPr lang="ar-SA" sz="1740" dirty="0">
                <a:solidFill>
                  <a:srgbClr val="6E1C1D"/>
                </a:solidFill>
                <a:latin typeface="Arial" pitchFamily="34" charset="0"/>
                <a:ea typeface="Arial" pitchFamily="34" charset="-122"/>
                <a:cs typeface="Arial" pitchFamily="34" charset="-120"/>
              </a:rPr>
              <a:t>٥. استنزاف الحروب</a:t>
            </a:r>
            <a:endParaRPr lang="ar-SA" sz="2070" dirty="0"/>
          </a:p>
          <a:p>
            <a:pPr rtl="1" algn="r" marL="177800" indent="-177800">
              <a:spcBef>
                <a:spcPts val="500"/>
              </a:spcBef>
              <a:buSzPct val="100000"/>
              <a:buChar char="◆"/>
            </a:pPr>
            <a:r>
              <a:rPr lang="ar-SA" sz="1740" dirty="0">
                <a:solidFill>
                  <a:srgbClr val="6E1C1D"/>
                </a:solidFill>
                <a:latin typeface="Arial" pitchFamily="34" charset="0"/>
                <a:ea typeface="Arial" pitchFamily="34" charset="-122"/>
                <a:cs typeface="Arial" pitchFamily="34" charset="-120"/>
              </a:rPr>
              <a:t>٦. تنظيم الدعوة العباسية المحكم</a:t>
            </a:r>
            <a:endParaRPr lang="ar-SA" sz="207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12</a:t>
            </a:fld>
            <a:endParaRPr lang="ar-SA"/>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0"/>
          <p:cNvSpPr txBox="1"/>
          <p:nvPr/>
        </p:nvSpPr>
        <p:spPr>
          <a:xfrm>
            <a:off x="7985455" y="411480"/>
            <a:ext cx="3657600" cy="365760"/>
          </a:xfrm>
          <a:prstGeom prst="rect">
            <a:avLst/>
          </a:prstGeom>
          <a:noFill/>
          <a:ln/>
        </p:spPr>
        <p:txBody>
          <a:bodyPr wrap="square" lIns="0" tIns="0" rIns="0" bIns="0" rtlCol="0" anchor="t"/>
          <a:lstStyle/>
          <a:p>
            <a:pPr rtl="1" algn="r" indent="0" marL="0">
              <a:buNone/>
            </a:pPr>
            <a:r>
              <a:rPr lang="ar-SA" sz="1600" b="1" dirty="0">
                <a:solidFill>
                  <a:srgbClr val="C8A24A"/>
                </a:solidFill>
                <a:latin typeface="Arial" pitchFamily="34" charset="0"/>
                <a:ea typeface="Arial" pitchFamily="34" charset="-122"/>
                <a:cs typeface="Arial" pitchFamily="34" charset="-120"/>
              </a:rPr>
              <a:t>الفصل الثاني</a:t>
            </a:r>
            <a:endParaRPr lang="ar-SA" sz="1600" dirty="0"/>
          </a:p>
        </p:txBody>
      </p:sp>
      <p:sp>
        <p:nvSpPr>
          <p:cNvPr id="4" name="Text 1"/>
          <p:cNvSpPr txBox="1"/>
          <p:nvPr/>
        </p:nvSpPr>
        <p:spPr>
          <a:xfrm>
            <a:off x="548640" y="429768"/>
            <a:ext cx="5486400" cy="365760"/>
          </a:xfrm>
          <a:prstGeom prst="rect">
            <a:avLst/>
          </a:prstGeom>
          <a:noFill/>
          <a:ln/>
        </p:spPr>
        <p:txBody>
          <a:bodyPr wrap="square" lIns="0" tIns="0" rIns="0" bIns="0" rtlCol="0" anchor="t"/>
          <a:lstStyle/>
          <a:p>
            <a:pPr rtl="1" algn="l" indent="0" marL="0">
              <a:buNone/>
            </a:pPr>
            <a:r>
              <a:rPr lang="ar-SA" sz="1150" dirty="0">
                <a:solidFill>
                  <a:srgbClr val="AEB5C3"/>
                </a:solidFill>
                <a:latin typeface="Arial" pitchFamily="34" charset="0"/>
                <a:ea typeface="Arial" pitchFamily="34" charset="-122"/>
                <a:cs typeface="Arial" pitchFamily="34" charset="-120"/>
              </a:rPr>
              <a:t>الكتاب الأول · القصة السياسية</a:t>
            </a:r>
            <a:endParaRPr lang="ar-SA" sz="1150" dirty="0"/>
          </a:p>
        </p:txBody>
      </p:sp>
      <p:sp>
        <p:nvSpPr>
          <p:cNvPr id="5" name="Shape 2"/>
          <p:cNvSpPr/>
          <p:nvPr/>
        </p:nvSpPr>
        <p:spPr>
          <a:xfrm>
            <a:off x="3474720" y="612648"/>
            <a:ext cx="5973775" cy="0"/>
          </a:xfrm>
          <a:prstGeom prst="line">
            <a:avLst/>
          </a:prstGeom>
          <a:noFill/>
          <a:ln w="9525">
            <a:solidFill>
              <a:srgbClr val="A8822F"/>
            </a:solidFill>
            <a:prstDash val="solid"/>
          </a:ln>
        </p:spPr>
      </p:sp>
      <p:pic>
        <p:nvPicPr>
          <p:cNvPr id="6" name="Image 0" descr="زخرفة هندسية">    </p:cNvPr>
          <p:cNvPicPr>
            <a:picLocks noChangeAspect="1"/>
          </p:cNvPicPr>
          <p:nvPr/>
        </p:nvPicPr>
        <p:blipFill>
          <a:blip r:embed="rId1"/>
          <a:stretch>
            <a:fillRect/>
          </a:stretch>
        </p:blipFill>
        <p:spPr>
          <a:xfrm>
            <a:off x="822960" y="1234440"/>
            <a:ext cx="3291840" cy="3291840"/>
          </a:xfrm>
          <a:prstGeom prst="rect">
            <a:avLst/>
          </a:prstGeom>
        </p:spPr>
      </p:pic>
      <p:pic>
        <p:nvPicPr>
          <p:cNvPr id="7" name="Image 1" descr="ch2">    </p:cNvPr>
          <p:cNvPicPr>
            <a:picLocks noChangeAspect="1"/>
          </p:cNvPicPr>
          <p:nvPr/>
        </p:nvPicPr>
        <p:blipFill>
          <a:blip r:embed="rId2"/>
          <a:stretch>
            <a:fillRect/>
          </a:stretch>
        </p:blipFill>
        <p:spPr>
          <a:xfrm>
            <a:off x="6209192" y="1325880"/>
            <a:ext cx="3583617" cy="1234440"/>
          </a:xfrm>
          <a:prstGeom prst="rect">
            <a:avLst/>
          </a:prstGeom>
        </p:spPr>
      </p:pic>
      <p:sp>
        <p:nvSpPr>
          <p:cNvPr id="8" name="Text 3"/>
          <p:cNvSpPr txBox="1"/>
          <p:nvPr/>
        </p:nvSpPr>
        <p:spPr>
          <a:xfrm>
            <a:off x="4251960" y="2697480"/>
            <a:ext cx="7498080" cy="457200"/>
          </a:xfrm>
          <a:prstGeom prst="rect">
            <a:avLst/>
          </a:prstGeom>
          <a:noFill/>
          <a:ln/>
        </p:spPr>
        <p:txBody>
          <a:bodyPr wrap="square" lIns="0" tIns="0" rIns="0" bIns="0" rtlCol="0" anchor="t"/>
          <a:lstStyle/>
          <a:p>
            <a:pPr rtl="1" algn="ctr" indent="0" marL="0">
              <a:buNone/>
            </a:pPr>
            <a:r>
              <a:rPr lang="ar-SA" sz="2000" dirty="0">
                <a:solidFill>
                  <a:srgbClr val="F3EBD6"/>
                </a:solidFill>
                <a:latin typeface="Arial" pitchFamily="34" charset="0"/>
                <a:ea typeface="Arial" pitchFamily="34" charset="-122"/>
                <a:cs typeface="Arial" pitchFamily="34" charset="-120"/>
              </a:rPr>
              <a:t>من بغداد إلى القاهرة</a:t>
            </a:r>
            <a:endParaRPr lang="ar-SA" sz="2000" dirty="0"/>
          </a:p>
        </p:txBody>
      </p:sp>
      <p:sp>
        <p:nvSpPr>
          <p:cNvPr id="9" name="Text 4"/>
          <p:cNvSpPr txBox="1"/>
          <p:nvPr/>
        </p:nvSpPr>
        <p:spPr>
          <a:xfrm>
            <a:off x="5349240" y="3246120"/>
            <a:ext cx="5303520" cy="384048"/>
          </a:xfrm>
          <a:prstGeom prst="roundRect">
            <a:avLst>
              <a:gd name="adj" fmla="val 50000"/>
            </a:avLst>
          </a:prstGeom>
          <a:solidFill>
            <a:srgbClr val="C8A24A"/>
          </a:solidFill>
          <a:ln>
            <a:solidFill>
              <a:srgbClr val="C8A24A"/>
            </a:solidFill>
          </a:ln>
        </p:spPr>
        <p:txBody>
          <a:bodyPr wrap="square" lIns="0" tIns="0" rIns="0" bIns="0" rtlCol="0" anchor="ctr"/>
          <a:lstStyle/>
          <a:p>
            <a:pPr rtl="1" algn="ctr" indent="0" marL="0">
              <a:buNone/>
            </a:pPr>
            <a:r>
              <a:rPr lang="ar-SA" sz="1300" b="1" dirty="0">
                <a:solidFill>
                  <a:srgbClr val="0E1726"/>
                </a:solidFill>
                <a:latin typeface="Arial" pitchFamily="34" charset="0"/>
                <a:ea typeface="Arial" pitchFamily="34" charset="-122"/>
                <a:cs typeface="Arial" pitchFamily="34" charset="-120"/>
              </a:rPr>
              <a:t>132–656هـ · 750–1258م، ثم القاهرة حتى 1517م</a:t>
            </a:r>
            <a:endParaRPr lang="ar-SA" sz="1300" dirty="0"/>
          </a:p>
        </p:txBody>
      </p:sp>
      <p:sp>
        <p:nvSpPr>
          <p:cNvPr id="10" name="Text 5"/>
          <p:cNvSpPr txBox="1"/>
          <p:nvPr/>
        </p:nvSpPr>
        <p:spPr>
          <a:xfrm>
            <a:off x="4251960" y="3794760"/>
            <a:ext cx="7498080" cy="1097280"/>
          </a:xfrm>
          <a:prstGeom prst="rect">
            <a:avLst/>
          </a:prstGeom>
          <a:noFill/>
          <a:ln/>
        </p:spPr>
        <p:txBody>
          <a:bodyPr wrap="square" lIns="76200" tIns="177800" rIns="177800" bIns="76200" rtlCol="0" anchor="ctr"/>
          <a:lstStyle/>
          <a:p>
            <a:pPr rtl="1" algn="ctr" indent="0" marL="0">
              <a:buNone/>
            </a:pPr>
            <a:r>
              <a:rPr lang="ar-SA" sz="1800" dirty="0">
                <a:solidFill>
                  <a:srgbClr val="FFFFFF"/>
                </a:solidFill>
                <a:latin typeface="Times New Roman" pitchFamily="34" charset="0"/>
                <a:ea typeface="Times New Roman" pitchFamily="34" charset="-122"/>
                <a:cs typeface="Times New Roman" pitchFamily="34" charset="-120"/>
              </a:rPr>
              <a:t>« الجواب ما تراه، لا ما تسمعه »</a:t>
            </a:r>
            <a:endParaRPr lang="ar-SA" sz="1800" dirty="0"/>
          </a:p>
          <a:p>
            <a:pPr rtl="1" algn="ctr" indent="0" marL="0">
              <a:spcBef>
                <a:spcPts val="400"/>
              </a:spcBef>
              <a:buNone/>
            </a:pPr>
            <a:r>
              <a:rPr lang="ar-SA" sz="1150" b="1" dirty="0">
                <a:solidFill>
                  <a:srgbClr val="C8A24A"/>
                </a:solidFill>
                <a:latin typeface="Arial" pitchFamily="34" charset="0"/>
                <a:ea typeface="Arial" pitchFamily="34" charset="-122"/>
                <a:cs typeface="Arial" pitchFamily="34" charset="-120"/>
              </a:rPr>
              <a:t>هارون الرشيد إلى نقفور إمبراطور الروم</a:t>
            </a:r>
            <a:endParaRPr lang="ar-SA" sz="1800" dirty="0"/>
          </a:p>
        </p:txBody>
      </p:sp>
      <p:sp>
        <p:nvSpPr>
          <p:cNvPr id="11" name="Shape 6"/>
          <p:cNvSpPr/>
          <p:nvPr/>
        </p:nvSpPr>
        <p:spPr>
          <a:xfrm>
            <a:off x="8953348" y="5257800"/>
            <a:ext cx="2377440" cy="1143000"/>
          </a:xfrm>
          <a:prstGeom prst="roundRect">
            <a:avLst>
              <a:gd name="adj" fmla="val 6400"/>
            </a:avLst>
          </a:prstGeom>
          <a:solidFill>
            <a:srgbClr val="0E1726">
              <a:alpha val="90000"/>
            </a:srgbClr>
          </a:solidFill>
          <a:ln w="9525">
            <a:solidFill>
              <a:srgbClr val="A8822F"/>
            </a:solidFill>
            <a:prstDash val="solid"/>
          </a:ln>
        </p:spPr>
      </p:sp>
      <p:sp>
        <p:nvSpPr>
          <p:cNvPr id="12" name="Text 7"/>
          <p:cNvSpPr txBox="1"/>
          <p:nvPr/>
        </p:nvSpPr>
        <p:spPr>
          <a:xfrm>
            <a:off x="8953348" y="5303520"/>
            <a:ext cx="2377440" cy="594360"/>
          </a:xfrm>
          <a:prstGeom prst="rect">
            <a:avLst/>
          </a:prstGeom>
          <a:noFill/>
          <a:ln/>
        </p:spPr>
        <p:txBody>
          <a:bodyPr wrap="square" lIns="0" tIns="0" rIns="0" bIns="0" rtlCol="0" anchor="ctr"/>
          <a:lstStyle/>
          <a:p>
            <a:pPr rtl="1" algn="ctr" indent="0" marL="0">
              <a:buNone/>
            </a:pPr>
            <a:r>
              <a:rPr lang="ar-SA" sz="2600" b="1" dirty="0">
                <a:solidFill>
                  <a:srgbClr val="E6CF8B"/>
                </a:solidFill>
                <a:latin typeface="Arial" pitchFamily="34" charset="0"/>
                <a:ea typeface="Arial" pitchFamily="34" charset="-122"/>
                <a:cs typeface="Arial" pitchFamily="34" charset="-120"/>
              </a:rPr>
              <a:t>37</a:t>
            </a:r>
            <a:endParaRPr lang="ar-SA" sz="2600" dirty="0"/>
          </a:p>
        </p:txBody>
      </p:sp>
      <p:sp>
        <p:nvSpPr>
          <p:cNvPr id="13" name="Text 8"/>
          <p:cNvSpPr txBox="1"/>
          <p:nvPr/>
        </p:nvSpPr>
        <p:spPr>
          <a:xfrm>
            <a:off x="9044788" y="5897880"/>
            <a:ext cx="2194560" cy="411480"/>
          </a:xfrm>
          <a:prstGeom prst="rect">
            <a:avLst/>
          </a:prstGeom>
          <a:noFill/>
          <a:ln/>
        </p:spPr>
        <p:txBody>
          <a:bodyPr wrap="square" lIns="0" tIns="0" rIns="0" bIns="0" rtlCol="0" anchor="t"/>
          <a:lstStyle/>
          <a:p>
            <a:pPr rtl="1" algn="ctr" indent="0" marL="0">
              <a:buNone/>
            </a:pPr>
            <a:r>
              <a:rPr lang="ar-SA" sz="1150" dirty="0">
                <a:solidFill>
                  <a:srgbClr val="D7D3C7"/>
                </a:solidFill>
                <a:latin typeface="Arial" pitchFamily="34" charset="0"/>
                <a:ea typeface="Arial" pitchFamily="34" charset="-122"/>
                <a:cs typeface="Arial" pitchFamily="34" charset="-120"/>
              </a:rPr>
              <a:t>خليفة في بغداد</a:t>
            </a:r>
            <a:endParaRPr lang="ar-SA" sz="1150" dirty="0"/>
          </a:p>
        </p:txBody>
      </p:sp>
      <p:sp>
        <p:nvSpPr>
          <p:cNvPr id="14" name="Shape 9"/>
          <p:cNvSpPr/>
          <p:nvPr/>
        </p:nvSpPr>
        <p:spPr>
          <a:xfrm>
            <a:off x="6255868" y="5257800"/>
            <a:ext cx="2377440" cy="1143000"/>
          </a:xfrm>
          <a:prstGeom prst="roundRect">
            <a:avLst>
              <a:gd name="adj" fmla="val 6400"/>
            </a:avLst>
          </a:prstGeom>
          <a:solidFill>
            <a:srgbClr val="0E1726">
              <a:alpha val="90000"/>
            </a:srgbClr>
          </a:solidFill>
          <a:ln w="9525">
            <a:solidFill>
              <a:srgbClr val="A8822F"/>
            </a:solidFill>
            <a:prstDash val="solid"/>
          </a:ln>
        </p:spPr>
      </p:sp>
      <p:sp>
        <p:nvSpPr>
          <p:cNvPr id="15" name="Text 10"/>
          <p:cNvSpPr txBox="1"/>
          <p:nvPr/>
        </p:nvSpPr>
        <p:spPr>
          <a:xfrm>
            <a:off x="6255868" y="5303520"/>
            <a:ext cx="2377440" cy="594360"/>
          </a:xfrm>
          <a:prstGeom prst="rect">
            <a:avLst/>
          </a:prstGeom>
          <a:noFill/>
          <a:ln/>
        </p:spPr>
        <p:txBody>
          <a:bodyPr wrap="square" lIns="0" tIns="0" rIns="0" bIns="0" rtlCol="0" anchor="ctr"/>
          <a:lstStyle/>
          <a:p>
            <a:pPr rtl="1" algn="ctr" indent="0" marL="0">
              <a:buNone/>
            </a:pPr>
            <a:r>
              <a:rPr lang="ar-SA" sz="2600" b="1" dirty="0">
                <a:solidFill>
                  <a:srgbClr val="E6CF8B"/>
                </a:solidFill>
                <a:latin typeface="Arial" pitchFamily="34" charset="0"/>
                <a:ea typeface="Arial" pitchFamily="34" charset="-122"/>
                <a:cs typeface="Arial" pitchFamily="34" charset="-120"/>
              </a:rPr>
              <a:t>524</a:t>
            </a:r>
            <a:endParaRPr lang="ar-SA" sz="2600" dirty="0"/>
          </a:p>
        </p:txBody>
      </p:sp>
      <p:sp>
        <p:nvSpPr>
          <p:cNvPr id="16" name="Text 11"/>
          <p:cNvSpPr txBox="1"/>
          <p:nvPr/>
        </p:nvSpPr>
        <p:spPr>
          <a:xfrm>
            <a:off x="6347308" y="5897880"/>
            <a:ext cx="2194560" cy="411480"/>
          </a:xfrm>
          <a:prstGeom prst="rect">
            <a:avLst/>
          </a:prstGeom>
          <a:noFill/>
          <a:ln/>
        </p:spPr>
        <p:txBody>
          <a:bodyPr wrap="square" lIns="0" tIns="0" rIns="0" bIns="0" rtlCol="0" anchor="t"/>
          <a:lstStyle/>
          <a:p>
            <a:pPr rtl="1" algn="ctr" indent="0" marL="0">
              <a:buNone/>
            </a:pPr>
            <a:r>
              <a:rPr lang="ar-SA" sz="1150" dirty="0">
                <a:solidFill>
                  <a:srgbClr val="D7D3C7"/>
                </a:solidFill>
                <a:latin typeface="Arial" pitchFamily="34" charset="0"/>
                <a:ea typeface="Arial" pitchFamily="34" charset="-122"/>
                <a:cs typeface="Arial" pitchFamily="34" charset="-120"/>
              </a:rPr>
              <a:t>سنة هجرية في العراق</a:t>
            </a:r>
            <a:endParaRPr lang="ar-SA" sz="1150" dirty="0"/>
          </a:p>
        </p:txBody>
      </p:sp>
      <p:sp>
        <p:nvSpPr>
          <p:cNvPr id="17" name="Shape 12"/>
          <p:cNvSpPr/>
          <p:nvPr/>
        </p:nvSpPr>
        <p:spPr>
          <a:xfrm>
            <a:off x="3558388" y="5257800"/>
            <a:ext cx="2377440" cy="1143000"/>
          </a:xfrm>
          <a:prstGeom prst="roundRect">
            <a:avLst>
              <a:gd name="adj" fmla="val 6400"/>
            </a:avLst>
          </a:prstGeom>
          <a:solidFill>
            <a:srgbClr val="0E1726">
              <a:alpha val="90000"/>
            </a:srgbClr>
          </a:solidFill>
          <a:ln w="9525">
            <a:solidFill>
              <a:srgbClr val="A8822F"/>
            </a:solidFill>
            <a:prstDash val="solid"/>
          </a:ln>
        </p:spPr>
      </p:sp>
      <p:sp>
        <p:nvSpPr>
          <p:cNvPr id="18" name="Text 13"/>
          <p:cNvSpPr txBox="1"/>
          <p:nvPr/>
        </p:nvSpPr>
        <p:spPr>
          <a:xfrm>
            <a:off x="3558388" y="5303520"/>
            <a:ext cx="2377440" cy="594360"/>
          </a:xfrm>
          <a:prstGeom prst="rect">
            <a:avLst/>
          </a:prstGeom>
          <a:noFill/>
          <a:ln/>
        </p:spPr>
        <p:txBody>
          <a:bodyPr wrap="square" lIns="0" tIns="0" rIns="0" bIns="0" rtlCol="0" anchor="ctr"/>
          <a:lstStyle/>
          <a:p>
            <a:pPr rtl="1" algn="ctr" indent="0" marL="0">
              <a:buNone/>
            </a:pPr>
            <a:r>
              <a:rPr lang="ar-SA" sz="2600" b="1" dirty="0">
                <a:solidFill>
                  <a:srgbClr val="E6CF8B"/>
                </a:solidFill>
                <a:latin typeface="Arial" pitchFamily="34" charset="0"/>
                <a:ea typeface="Arial" pitchFamily="34" charset="-122"/>
                <a:cs typeface="Arial" pitchFamily="34" charset="-120"/>
              </a:rPr>
              <a:t>بغداد</a:t>
            </a:r>
            <a:endParaRPr lang="ar-SA" sz="2600" dirty="0"/>
          </a:p>
        </p:txBody>
      </p:sp>
      <p:sp>
        <p:nvSpPr>
          <p:cNvPr id="19" name="Text 14"/>
          <p:cNvSpPr txBox="1"/>
          <p:nvPr/>
        </p:nvSpPr>
        <p:spPr>
          <a:xfrm>
            <a:off x="3649828" y="5897880"/>
            <a:ext cx="2194560" cy="411480"/>
          </a:xfrm>
          <a:prstGeom prst="rect">
            <a:avLst/>
          </a:prstGeom>
          <a:noFill/>
          <a:ln/>
        </p:spPr>
        <p:txBody>
          <a:bodyPr wrap="square" lIns="0" tIns="0" rIns="0" bIns="0" rtlCol="0" anchor="t"/>
          <a:lstStyle/>
          <a:p>
            <a:pPr rtl="1" algn="ctr" indent="0" marL="0">
              <a:buNone/>
            </a:pPr>
            <a:r>
              <a:rPr lang="ar-SA" sz="1150" dirty="0">
                <a:solidFill>
                  <a:srgbClr val="D7D3C7"/>
                </a:solidFill>
                <a:latin typeface="Arial" pitchFamily="34" charset="0"/>
                <a:ea typeface="Arial" pitchFamily="34" charset="-122"/>
                <a:cs typeface="Arial" pitchFamily="34" charset="-120"/>
              </a:rPr>
              <a:t>مدينة السلام</a:t>
            </a:r>
            <a:endParaRPr lang="ar-SA" sz="1150" dirty="0"/>
          </a:p>
        </p:txBody>
      </p:sp>
      <p:sp>
        <p:nvSpPr>
          <p:cNvPr id="20" name="Shape 15"/>
          <p:cNvSpPr/>
          <p:nvPr/>
        </p:nvSpPr>
        <p:spPr>
          <a:xfrm>
            <a:off x="860908" y="5257800"/>
            <a:ext cx="2377440" cy="1143000"/>
          </a:xfrm>
          <a:prstGeom prst="roundRect">
            <a:avLst>
              <a:gd name="adj" fmla="val 6400"/>
            </a:avLst>
          </a:prstGeom>
          <a:solidFill>
            <a:srgbClr val="0E1726">
              <a:alpha val="90000"/>
            </a:srgbClr>
          </a:solidFill>
          <a:ln w="9525">
            <a:solidFill>
              <a:srgbClr val="A8822F"/>
            </a:solidFill>
            <a:prstDash val="solid"/>
          </a:ln>
        </p:spPr>
      </p:sp>
      <p:sp>
        <p:nvSpPr>
          <p:cNvPr id="21" name="Text 16"/>
          <p:cNvSpPr txBox="1"/>
          <p:nvPr/>
        </p:nvSpPr>
        <p:spPr>
          <a:xfrm>
            <a:off x="860908" y="5303520"/>
            <a:ext cx="2377440" cy="594360"/>
          </a:xfrm>
          <a:prstGeom prst="rect">
            <a:avLst/>
          </a:prstGeom>
          <a:noFill/>
          <a:ln/>
        </p:spPr>
        <p:txBody>
          <a:bodyPr wrap="square" lIns="0" tIns="0" rIns="0" bIns="0" rtlCol="0" anchor="ctr"/>
          <a:lstStyle/>
          <a:p>
            <a:pPr rtl="1" algn="ctr" indent="0" marL="0">
              <a:buNone/>
            </a:pPr>
            <a:r>
              <a:rPr lang="ar-SA" sz="2600" b="1" dirty="0">
                <a:solidFill>
                  <a:srgbClr val="E6CF8B"/>
                </a:solidFill>
                <a:latin typeface="Arial" pitchFamily="34" charset="0"/>
                <a:ea typeface="Arial" pitchFamily="34" charset="-122"/>
                <a:cs typeface="Arial" pitchFamily="34" charset="-120"/>
              </a:rPr>
              <a:t>256</a:t>
            </a:r>
            <a:endParaRPr lang="ar-SA" sz="2600" dirty="0"/>
          </a:p>
        </p:txBody>
      </p:sp>
      <p:sp>
        <p:nvSpPr>
          <p:cNvPr id="22" name="Text 17"/>
          <p:cNvSpPr txBox="1"/>
          <p:nvPr/>
        </p:nvSpPr>
        <p:spPr>
          <a:xfrm>
            <a:off x="952348" y="5897880"/>
            <a:ext cx="2194560" cy="411480"/>
          </a:xfrm>
          <a:prstGeom prst="rect">
            <a:avLst/>
          </a:prstGeom>
          <a:noFill/>
          <a:ln/>
        </p:spPr>
        <p:txBody>
          <a:bodyPr wrap="square" lIns="0" tIns="0" rIns="0" bIns="0" rtlCol="0" anchor="t"/>
          <a:lstStyle/>
          <a:p>
            <a:pPr rtl="1" algn="ctr" indent="0" marL="0">
              <a:buNone/>
            </a:pPr>
            <a:r>
              <a:rPr lang="ar-SA" sz="1150" dirty="0">
                <a:solidFill>
                  <a:srgbClr val="D7D3C7"/>
                </a:solidFill>
                <a:latin typeface="Arial" pitchFamily="34" charset="0"/>
                <a:ea typeface="Arial" pitchFamily="34" charset="-122"/>
                <a:cs typeface="Arial" pitchFamily="34" charset="-120"/>
              </a:rPr>
              <a:t>سنة أخرى في القاهرة</a:t>
            </a:r>
            <a:endParaRPr lang="ar-SA" sz="11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الثاني · الدولة العباسية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خمسة قرون: من كان يحكم فعلاً؟</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Shape 3"/>
          <p:cNvSpPr/>
          <p:nvPr/>
        </p:nvSpPr>
        <p:spPr>
          <a:xfrm>
            <a:off x="10239981" y="1463040"/>
            <a:ext cx="1403075" cy="457200"/>
          </a:xfrm>
          <a:prstGeom prst="rect">
            <a:avLst/>
          </a:prstGeom>
          <a:solidFill>
            <a:srgbClr val="1F6F5C"/>
          </a:solidFill>
          <a:ln w="12700">
            <a:solidFill>
              <a:srgbClr val="FFFFFF"/>
            </a:solidFill>
            <a:prstDash val="solid"/>
          </a:ln>
        </p:spPr>
      </p:sp>
      <p:sp>
        <p:nvSpPr>
          <p:cNvPr id="7" name="Text 4"/>
          <p:cNvSpPr txBox="1"/>
          <p:nvPr/>
        </p:nvSpPr>
        <p:spPr>
          <a:xfrm>
            <a:off x="10239981" y="1463040"/>
            <a:ext cx="1403075" cy="457200"/>
          </a:xfrm>
          <a:prstGeom prst="rect">
            <a:avLst/>
          </a:prstGeom>
          <a:noFill/>
          <a:ln/>
        </p:spPr>
        <p:txBody>
          <a:bodyPr wrap="square" lIns="0" tIns="0" rIns="0" bIns="0" rtlCol="0" anchor="ctr"/>
          <a:lstStyle/>
          <a:p>
            <a:pPr rtl="1" algn="ctr" indent="0" marL="0">
              <a:buNone/>
            </a:pPr>
            <a:r>
              <a:rPr lang="ar-SA" sz="1100" b="1" dirty="0">
                <a:solidFill>
                  <a:srgbClr val="FFFFFF"/>
                </a:solidFill>
                <a:latin typeface="Arial" pitchFamily="34" charset="0"/>
                <a:ea typeface="Arial" pitchFamily="34" charset="-122"/>
                <a:cs typeface="Arial" pitchFamily="34" charset="-120"/>
              </a:rPr>
              <a:t>الذهبي</a:t>
            </a:r>
            <a:endParaRPr lang="ar-SA" sz="1100" dirty="0"/>
          </a:p>
        </p:txBody>
      </p:sp>
      <p:sp>
        <p:nvSpPr>
          <p:cNvPr id="8" name="Shape 5"/>
          <p:cNvSpPr/>
          <p:nvPr/>
        </p:nvSpPr>
        <p:spPr>
          <a:xfrm>
            <a:off x="8822441" y="1463040"/>
            <a:ext cx="1417539" cy="457200"/>
          </a:xfrm>
          <a:prstGeom prst="rect">
            <a:avLst/>
          </a:prstGeom>
          <a:solidFill>
            <a:srgbClr val="B5443F"/>
          </a:solidFill>
          <a:ln w="12700">
            <a:solidFill>
              <a:srgbClr val="FFFFFF"/>
            </a:solidFill>
            <a:prstDash val="solid"/>
          </a:ln>
        </p:spPr>
      </p:sp>
      <p:sp>
        <p:nvSpPr>
          <p:cNvPr id="9" name="Text 6"/>
          <p:cNvSpPr txBox="1"/>
          <p:nvPr/>
        </p:nvSpPr>
        <p:spPr>
          <a:xfrm>
            <a:off x="8822441" y="1463040"/>
            <a:ext cx="1417539" cy="457200"/>
          </a:xfrm>
          <a:prstGeom prst="rect">
            <a:avLst/>
          </a:prstGeom>
          <a:noFill/>
          <a:ln/>
        </p:spPr>
        <p:txBody>
          <a:bodyPr wrap="square" lIns="0" tIns="0" rIns="0" bIns="0" rtlCol="0" anchor="ctr"/>
          <a:lstStyle/>
          <a:p>
            <a:pPr rtl="1" algn="ctr" indent="0" marL="0">
              <a:buNone/>
            </a:pPr>
            <a:r>
              <a:rPr lang="ar-SA" sz="1100" b="1" dirty="0">
                <a:solidFill>
                  <a:srgbClr val="FFFFFF"/>
                </a:solidFill>
                <a:latin typeface="Arial" pitchFamily="34" charset="0"/>
                <a:ea typeface="Arial" pitchFamily="34" charset="-122"/>
                <a:cs typeface="Arial" pitchFamily="34" charset="-120"/>
              </a:rPr>
              <a:t>الأتراك</a:t>
            </a:r>
            <a:endParaRPr lang="ar-SA" sz="1100" dirty="0"/>
          </a:p>
        </p:txBody>
      </p:sp>
      <p:sp>
        <p:nvSpPr>
          <p:cNvPr id="10" name="Shape 7"/>
          <p:cNvSpPr/>
          <p:nvPr/>
        </p:nvSpPr>
        <p:spPr>
          <a:xfrm>
            <a:off x="7231326" y="1463040"/>
            <a:ext cx="1591116" cy="457200"/>
          </a:xfrm>
          <a:prstGeom prst="rect">
            <a:avLst/>
          </a:prstGeom>
          <a:solidFill>
            <a:srgbClr val="B5443F"/>
          </a:solidFill>
          <a:ln w="12700">
            <a:solidFill>
              <a:srgbClr val="FFFFFF"/>
            </a:solidFill>
            <a:prstDash val="solid"/>
          </a:ln>
        </p:spPr>
      </p:sp>
      <p:sp>
        <p:nvSpPr>
          <p:cNvPr id="11" name="Text 8"/>
          <p:cNvSpPr txBox="1"/>
          <p:nvPr/>
        </p:nvSpPr>
        <p:spPr>
          <a:xfrm>
            <a:off x="7231326" y="1463040"/>
            <a:ext cx="1591116" cy="457200"/>
          </a:xfrm>
          <a:prstGeom prst="rect">
            <a:avLst/>
          </a:prstGeom>
          <a:noFill/>
          <a:ln/>
        </p:spPr>
        <p:txBody>
          <a:bodyPr wrap="square" lIns="0" tIns="0" rIns="0" bIns="0" rtlCol="0" anchor="ctr"/>
          <a:lstStyle/>
          <a:p>
            <a:pPr rtl="1" algn="ctr" indent="0" marL="0">
              <a:buNone/>
            </a:pPr>
            <a:r>
              <a:rPr lang="ar-SA" sz="1100" b="1" dirty="0">
                <a:solidFill>
                  <a:srgbClr val="FFFFFF"/>
                </a:solidFill>
                <a:latin typeface="Arial" pitchFamily="34" charset="0"/>
                <a:ea typeface="Arial" pitchFamily="34" charset="-122"/>
                <a:cs typeface="Arial" pitchFamily="34" charset="-120"/>
              </a:rPr>
              <a:t>البويهيون</a:t>
            </a:r>
            <a:endParaRPr lang="ar-SA" sz="1100" dirty="0"/>
          </a:p>
        </p:txBody>
      </p:sp>
      <p:sp>
        <p:nvSpPr>
          <p:cNvPr id="12" name="Shape 9"/>
          <p:cNvSpPr/>
          <p:nvPr/>
        </p:nvSpPr>
        <p:spPr>
          <a:xfrm>
            <a:off x="5828251" y="1463040"/>
            <a:ext cx="1403075" cy="457200"/>
          </a:xfrm>
          <a:prstGeom prst="rect">
            <a:avLst/>
          </a:prstGeom>
          <a:solidFill>
            <a:srgbClr val="B5443F"/>
          </a:solidFill>
          <a:ln w="12700">
            <a:solidFill>
              <a:srgbClr val="FFFFFF"/>
            </a:solidFill>
            <a:prstDash val="solid"/>
          </a:ln>
        </p:spPr>
      </p:sp>
      <p:sp>
        <p:nvSpPr>
          <p:cNvPr id="13" name="Text 10"/>
          <p:cNvSpPr txBox="1"/>
          <p:nvPr/>
        </p:nvSpPr>
        <p:spPr>
          <a:xfrm>
            <a:off x="5828251" y="1463040"/>
            <a:ext cx="1403075" cy="457200"/>
          </a:xfrm>
          <a:prstGeom prst="rect">
            <a:avLst/>
          </a:prstGeom>
          <a:noFill/>
          <a:ln/>
        </p:spPr>
        <p:txBody>
          <a:bodyPr wrap="square" lIns="0" tIns="0" rIns="0" bIns="0" rtlCol="0" anchor="ctr"/>
          <a:lstStyle/>
          <a:p>
            <a:pPr rtl="1" algn="ctr" indent="0" marL="0">
              <a:buNone/>
            </a:pPr>
            <a:r>
              <a:rPr lang="ar-SA" sz="1100" b="1" dirty="0">
                <a:solidFill>
                  <a:srgbClr val="FFFFFF"/>
                </a:solidFill>
                <a:latin typeface="Arial" pitchFamily="34" charset="0"/>
                <a:ea typeface="Arial" pitchFamily="34" charset="-122"/>
                <a:cs typeface="Arial" pitchFamily="34" charset="-120"/>
              </a:rPr>
              <a:t>السلاجقة</a:t>
            </a:r>
            <a:endParaRPr lang="ar-SA" sz="1100" dirty="0"/>
          </a:p>
        </p:txBody>
      </p:sp>
      <p:sp>
        <p:nvSpPr>
          <p:cNvPr id="14" name="Shape 11"/>
          <p:cNvSpPr/>
          <p:nvPr/>
        </p:nvSpPr>
        <p:spPr>
          <a:xfrm>
            <a:off x="4294994" y="1463040"/>
            <a:ext cx="1533257" cy="457200"/>
          </a:xfrm>
          <a:prstGeom prst="rect">
            <a:avLst/>
          </a:prstGeom>
          <a:solidFill>
            <a:srgbClr val="1F6F5C"/>
          </a:solidFill>
          <a:ln w="12700">
            <a:solidFill>
              <a:srgbClr val="FFFFFF"/>
            </a:solidFill>
            <a:prstDash val="solid"/>
          </a:ln>
        </p:spPr>
      </p:sp>
      <p:sp>
        <p:nvSpPr>
          <p:cNvPr id="15" name="Text 12"/>
          <p:cNvSpPr txBox="1"/>
          <p:nvPr/>
        </p:nvSpPr>
        <p:spPr>
          <a:xfrm>
            <a:off x="4294994" y="1463040"/>
            <a:ext cx="1533257" cy="457200"/>
          </a:xfrm>
          <a:prstGeom prst="rect">
            <a:avLst/>
          </a:prstGeom>
          <a:noFill/>
          <a:ln/>
        </p:spPr>
        <p:txBody>
          <a:bodyPr wrap="square" lIns="0" tIns="0" rIns="0" bIns="0" rtlCol="0" anchor="ctr"/>
          <a:lstStyle/>
          <a:p>
            <a:pPr rtl="1" algn="ctr" indent="0" marL="0">
              <a:buNone/>
            </a:pPr>
            <a:r>
              <a:rPr lang="ar-SA" sz="1100" b="1" dirty="0">
                <a:solidFill>
                  <a:srgbClr val="FFFFFF"/>
                </a:solidFill>
                <a:latin typeface="Arial" pitchFamily="34" charset="0"/>
                <a:ea typeface="Arial" pitchFamily="34" charset="-122"/>
                <a:cs typeface="Arial" pitchFamily="34" charset="-120"/>
              </a:rPr>
              <a:t>النهضة</a:t>
            </a:r>
            <a:endParaRPr lang="ar-SA" sz="1100" dirty="0"/>
          </a:p>
        </p:txBody>
      </p:sp>
      <p:sp>
        <p:nvSpPr>
          <p:cNvPr id="16" name="Shape 13"/>
          <p:cNvSpPr/>
          <p:nvPr/>
        </p:nvSpPr>
        <p:spPr>
          <a:xfrm>
            <a:off x="548640" y="1463040"/>
            <a:ext cx="3746354" cy="457200"/>
          </a:xfrm>
          <a:prstGeom prst="rect">
            <a:avLst/>
          </a:prstGeom>
          <a:solidFill>
            <a:srgbClr val="2E64A0"/>
          </a:solidFill>
          <a:ln w="12700">
            <a:solidFill>
              <a:srgbClr val="FFFFFF"/>
            </a:solidFill>
            <a:prstDash val="solid"/>
          </a:ln>
        </p:spPr>
      </p:sp>
      <p:sp>
        <p:nvSpPr>
          <p:cNvPr id="17" name="Text 14"/>
          <p:cNvSpPr txBox="1"/>
          <p:nvPr/>
        </p:nvSpPr>
        <p:spPr>
          <a:xfrm>
            <a:off x="548640" y="1463040"/>
            <a:ext cx="3746354" cy="457200"/>
          </a:xfrm>
          <a:prstGeom prst="rect">
            <a:avLst/>
          </a:prstGeom>
          <a:noFill/>
          <a:ln/>
        </p:spPr>
        <p:txBody>
          <a:bodyPr wrap="square" lIns="0" tIns="0" rIns="0" bIns="0" rtlCol="0" anchor="ctr"/>
          <a:lstStyle/>
          <a:p>
            <a:pPr rtl="1" algn="ctr" indent="0" marL="0">
              <a:buNone/>
            </a:pPr>
            <a:r>
              <a:rPr lang="ar-SA" sz="1100" b="1" dirty="0">
                <a:solidFill>
                  <a:srgbClr val="FFFFFF"/>
                </a:solidFill>
                <a:latin typeface="Arial" pitchFamily="34" charset="0"/>
                <a:ea typeface="Arial" pitchFamily="34" charset="-122"/>
                <a:cs typeface="Arial" pitchFamily="34" charset="-120"/>
              </a:rPr>
              <a:t>القاهرة</a:t>
            </a:r>
            <a:endParaRPr lang="ar-SA" sz="1100" dirty="0"/>
          </a:p>
        </p:txBody>
      </p:sp>
      <p:sp>
        <p:nvSpPr>
          <p:cNvPr id="18" name="Text 15"/>
          <p:cNvSpPr txBox="1"/>
          <p:nvPr/>
        </p:nvSpPr>
        <p:spPr>
          <a:xfrm>
            <a:off x="11094415"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750م</a:t>
            </a:r>
            <a:endParaRPr lang="ar-SA" sz="1000" dirty="0"/>
          </a:p>
        </p:txBody>
      </p:sp>
      <p:sp>
        <p:nvSpPr>
          <p:cNvPr id="19" name="Text 16"/>
          <p:cNvSpPr txBox="1"/>
          <p:nvPr/>
        </p:nvSpPr>
        <p:spPr>
          <a:xfrm>
            <a:off x="9691341"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847م</a:t>
            </a:r>
            <a:endParaRPr lang="ar-SA" sz="1000" dirty="0"/>
          </a:p>
        </p:txBody>
      </p:sp>
      <p:sp>
        <p:nvSpPr>
          <p:cNvPr id="20" name="Text 17"/>
          <p:cNvSpPr txBox="1"/>
          <p:nvPr/>
        </p:nvSpPr>
        <p:spPr>
          <a:xfrm>
            <a:off x="8273801"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945م</a:t>
            </a:r>
            <a:endParaRPr lang="ar-SA" sz="1000" dirty="0"/>
          </a:p>
        </p:txBody>
      </p:sp>
      <p:sp>
        <p:nvSpPr>
          <p:cNvPr id="21" name="Text 18"/>
          <p:cNvSpPr txBox="1"/>
          <p:nvPr/>
        </p:nvSpPr>
        <p:spPr>
          <a:xfrm>
            <a:off x="6682686"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1055م</a:t>
            </a:r>
            <a:endParaRPr lang="ar-SA" sz="1000" dirty="0"/>
          </a:p>
        </p:txBody>
      </p:sp>
      <p:sp>
        <p:nvSpPr>
          <p:cNvPr id="22" name="Text 19"/>
          <p:cNvSpPr txBox="1"/>
          <p:nvPr/>
        </p:nvSpPr>
        <p:spPr>
          <a:xfrm>
            <a:off x="5279611"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1152م</a:t>
            </a:r>
            <a:endParaRPr lang="ar-SA" sz="1000" dirty="0"/>
          </a:p>
        </p:txBody>
      </p:sp>
      <p:sp>
        <p:nvSpPr>
          <p:cNvPr id="23" name="Text 20"/>
          <p:cNvSpPr txBox="1"/>
          <p:nvPr/>
        </p:nvSpPr>
        <p:spPr>
          <a:xfrm>
            <a:off x="3746354"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1258م</a:t>
            </a:r>
            <a:endParaRPr lang="ar-SA" sz="1000" dirty="0"/>
          </a:p>
        </p:txBody>
      </p:sp>
      <p:sp>
        <p:nvSpPr>
          <p:cNvPr id="24" name="Text 21"/>
          <p:cNvSpPr txBox="1"/>
          <p:nvPr/>
        </p:nvSpPr>
        <p:spPr>
          <a:xfrm>
            <a:off x="0"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1517م</a:t>
            </a:r>
            <a:endParaRPr lang="ar-SA" sz="1000" dirty="0"/>
          </a:p>
        </p:txBody>
      </p:sp>
      <p:sp>
        <p:nvSpPr>
          <p:cNvPr id="25" name="Text 22"/>
          <p:cNvSpPr txBox="1"/>
          <p:nvPr/>
        </p:nvSpPr>
        <p:spPr>
          <a:xfrm>
            <a:off x="8054645" y="2423160"/>
            <a:ext cx="3588410" cy="1586484"/>
          </a:xfrm>
          <a:prstGeom prst="roundRect">
            <a:avLst>
              <a:gd name="adj" fmla="val 4611"/>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العصر الذهبي · 750–847م</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الحاكم الفعلي: الخليفة</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السفاح، المنصور، الرشيد، المأمون، المعتصم</a:t>
            </a:r>
            <a:endParaRPr lang="ar-SA" sz="1730" dirty="0"/>
          </a:p>
        </p:txBody>
      </p:sp>
      <p:sp>
        <p:nvSpPr>
          <p:cNvPr id="26" name="Text 23"/>
          <p:cNvSpPr txBox="1"/>
          <p:nvPr/>
        </p:nvSpPr>
        <p:spPr>
          <a:xfrm>
            <a:off x="4301642" y="2423160"/>
            <a:ext cx="3588410" cy="1586484"/>
          </a:xfrm>
          <a:prstGeom prst="roundRect">
            <a:avLst>
              <a:gd name="adj" fmla="val 4611"/>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النفوذ التركي · 847–945م</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الحاكم الفعلي: قادة الجند الترك</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المتوكل، المعتمد، المقتدر</a:t>
            </a:r>
            <a:endParaRPr lang="ar-SA" sz="1730" dirty="0"/>
          </a:p>
        </p:txBody>
      </p:sp>
      <p:sp>
        <p:nvSpPr>
          <p:cNvPr id="27" name="Text 24"/>
          <p:cNvSpPr txBox="1"/>
          <p:nvPr/>
        </p:nvSpPr>
        <p:spPr>
          <a:xfrm>
            <a:off x="548640" y="2423160"/>
            <a:ext cx="3588410" cy="1586484"/>
          </a:xfrm>
          <a:prstGeom prst="roundRect">
            <a:avLst>
              <a:gd name="adj" fmla="val 4611"/>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العصر البويهي · 945–1055م</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الحاكم الفعلي: أمراء بني بويه</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المطيع، القادر، القائم</a:t>
            </a:r>
            <a:endParaRPr lang="ar-SA" sz="1730" dirty="0"/>
          </a:p>
        </p:txBody>
      </p:sp>
      <p:sp>
        <p:nvSpPr>
          <p:cNvPr id="28" name="Text 25"/>
          <p:cNvSpPr txBox="1"/>
          <p:nvPr/>
        </p:nvSpPr>
        <p:spPr>
          <a:xfrm>
            <a:off x="8054645" y="4174236"/>
            <a:ext cx="3588410" cy="1586484"/>
          </a:xfrm>
          <a:prstGeom prst="roundRect">
            <a:avLst>
              <a:gd name="adj" fmla="val 4611"/>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العصر السلجوقي · 1055–1152م</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الحاكم الفعلي: السلاطين السلاجقة</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القائم، المقتدي، المسترشد</a:t>
            </a:r>
            <a:endParaRPr lang="ar-SA" sz="1730" dirty="0"/>
          </a:p>
        </p:txBody>
      </p:sp>
      <p:sp>
        <p:nvSpPr>
          <p:cNvPr id="29" name="Text 26"/>
          <p:cNvSpPr txBox="1"/>
          <p:nvPr/>
        </p:nvSpPr>
        <p:spPr>
          <a:xfrm>
            <a:off x="4301642" y="4174236"/>
            <a:ext cx="3588410" cy="1586484"/>
          </a:xfrm>
          <a:prstGeom prst="roundRect">
            <a:avLst>
              <a:gd name="adj" fmla="val 4611"/>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استعادة السلطة · 1152–1258م</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الحاكم الفعلي: الخليفة في العراق</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المقتفي، الناصر، المستعصم</a:t>
            </a:r>
            <a:endParaRPr lang="ar-SA" sz="1730" dirty="0"/>
          </a:p>
        </p:txBody>
      </p:sp>
      <p:sp>
        <p:nvSpPr>
          <p:cNvPr id="30" name="Text 27"/>
          <p:cNvSpPr txBox="1"/>
          <p:nvPr/>
        </p:nvSpPr>
        <p:spPr>
          <a:xfrm>
            <a:off x="548640" y="4174236"/>
            <a:ext cx="3588410" cy="1586484"/>
          </a:xfrm>
          <a:prstGeom prst="roundRect">
            <a:avLst>
              <a:gd name="adj" fmla="val 4611"/>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الخلافة في القاهرة · 1261–1517م</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الحاكم الفعلي: سلاطين المماليك</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خلافة رمزية حتى العثمانيين</a:t>
            </a:r>
            <a:endParaRPr lang="ar-SA" sz="1730" dirty="0"/>
          </a:p>
        </p:txBody>
      </p:sp>
      <p:sp>
        <p:nvSpPr>
          <p:cNvPr id="31" name="Shape 28"/>
          <p:cNvSpPr/>
          <p:nvPr/>
        </p:nvSpPr>
        <p:spPr>
          <a:xfrm>
            <a:off x="11441887" y="5952744"/>
            <a:ext cx="164592" cy="164592"/>
          </a:xfrm>
          <a:prstGeom prst="roundRect">
            <a:avLst>
              <a:gd name="adj" fmla="val 16667"/>
            </a:avLst>
          </a:prstGeom>
          <a:solidFill>
            <a:srgbClr val="1F6F5C"/>
          </a:solidFill>
          <a:ln w="12700">
            <a:solidFill>
              <a:srgbClr val="1F6F5C"/>
            </a:solidFill>
            <a:prstDash val="solid"/>
          </a:ln>
        </p:spPr>
      </p:sp>
      <p:sp>
        <p:nvSpPr>
          <p:cNvPr id="32" name="Text 29"/>
          <p:cNvSpPr txBox="1"/>
          <p:nvPr/>
        </p:nvSpPr>
        <p:spPr>
          <a:xfrm>
            <a:off x="9681667" y="5897880"/>
            <a:ext cx="1705356" cy="274320"/>
          </a:xfrm>
          <a:prstGeom prst="rect">
            <a:avLst/>
          </a:prstGeom>
          <a:noFill/>
          <a:ln/>
        </p:spPr>
        <p:txBody>
          <a:bodyPr wrap="square" lIns="0" tIns="0" rIns="0" bIns="0" rtlCol="0" anchor="ctr"/>
          <a:lstStyle/>
          <a:p>
            <a:pPr rtl="1" algn="r" indent="0" marL="0">
              <a:buNone/>
            </a:pPr>
            <a:r>
              <a:rPr lang="ar-SA" sz="1100" dirty="0">
                <a:solidFill>
                  <a:srgbClr val="5A5D66"/>
                </a:solidFill>
                <a:latin typeface="Arial" pitchFamily="34" charset="0"/>
                <a:ea typeface="Arial" pitchFamily="34" charset="-122"/>
                <a:cs typeface="Arial" pitchFamily="34" charset="-120"/>
              </a:rPr>
              <a:t>الخليفة يحكم فعلياً</a:t>
            </a:r>
            <a:endParaRPr lang="ar-SA" sz="1100" dirty="0"/>
          </a:p>
        </p:txBody>
      </p:sp>
      <p:sp>
        <p:nvSpPr>
          <p:cNvPr id="33" name="Shape 30"/>
          <p:cNvSpPr/>
          <p:nvPr/>
        </p:nvSpPr>
        <p:spPr>
          <a:xfrm>
            <a:off x="9215323" y="5952744"/>
            <a:ext cx="164592" cy="164592"/>
          </a:xfrm>
          <a:prstGeom prst="roundRect">
            <a:avLst>
              <a:gd name="adj" fmla="val 16667"/>
            </a:avLst>
          </a:prstGeom>
          <a:solidFill>
            <a:srgbClr val="B5443F"/>
          </a:solidFill>
          <a:ln w="12700">
            <a:solidFill>
              <a:srgbClr val="B5443F"/>
            </a:solidFill>
            <a:prstDash val="solid"/>
          </a:ln>
        </p:spPr>
      </p:sp>
      <p:sp>
        <p:nvSpPr>
          <p:cNvPr id="34" name="Text 31"/>
          <p:cNvSpPr txBox="1"/>
          <p:nvPr/>
        </p:nvSpPr>
        <p:spPr>
          <a:xfrm>
            <a:off x="7066483" y="5897880"/>
            <a:ext cx="2093976" cy="274320"/>
          </a:xfrm>
          <a:prstGeom prst="rect">
            <a:avLst/>
          </a:prstGeom>
          <a:noFill/>
          <a:ln/>
        </p:spPr>
        <p:txBody>
          <a:bodyPr wrap="square" lIns="0" tIns="0" rIns="0" bIns="0" rtlCol="0" anchor="ctr"/>
          <a:lstStyle/>
          <a:p>
            <a:pPr rtl="1" algn="r" indent="0" marL="0">
              <a:buNone/>
            </a:pPr>
            <a:r>
              <a:rPr lang="ar-SA" sz="1100" dirty="0">
                <a:solidFill>
                  <a:srgbClr val="5A5D66"/>
                </a:solidFill>
                <a:latin typeface="Arial" pitchFamily="34" charset="0"/>
                <a:ea typeface="Arial" pitchFamily="34" charset="-122"/>
                <a:cs typeface="Arial" pitchFamily="34" charset="-120"/>
              </a:rPr>
              <a:t>الخليفة رمز والحكم لغيره</a:t>
            </a:r>
            <a:endParaRPr lang="ar-SA" sz="1100" dirty="0"/>
          </a:p>
        </p:txBody>
      </p:sp>
      <p:sp>
        <p:nvSpPr>
          <p:cNvPr id="35" name="Shape 32"/>
          <p:cNvSpPr/>
          <p:nvPr/>
        </p:nvSpPr>
        <p:spPr>
          <a:xfrm>
            <a:off x="6600139" y="5952744"/>
            <a:ext cx="164592" cy="164592"/>
          </a:xfrm>
          <a:prstGeom prst="roundRect">
            <a:avLst>
              <a:gd name="adj" fmla="val 16667"/>
            </a:avLst>
          </a:prstGeom>
          <a:solidFill>
            <a:srgbClr val="2E64A0"/>
          </a:solidFill>
          <a:ln w="12700">
            <a:solidFill>
              <a:srgbClr val="2E64A0"/>
            </a:solidFill>
            <a:prstDash val="solid"/>
          </a:ln>
        </p:spPr>
      </p:sp>
      <p:sp>
        <p:nvSpPr>
          <p:cNvPr id="36" name="Text 33"/>
          <p:cNvSpPr txBox="1"/>
          <p:nvPr/>
        </p:nvSpPr>
        <p:spPr>
          <a:xfrm>
            <a:off x="4917643" y="5897880"/>
            <a:ext cx="1627632" cy="274320"/>
          </a:xfrm>
          <a:prstGeom prst="rect">
            <a:avLst/>
          </a:prstGeom>
          <a:noFill/>
          <a:ln/>
        </p:spPr>
        <p:txBody>
          <a:bodyPr wrap="square" lIns="0" tIns="0" rIns="0" bIns="0" rtlCol="0" anchor="ctr"/>
          <a:lstStyle/>
          <a:p>
            <a:pPr rtl="1" algn="r" indent="0" marL="0">
              <a:buNone/>
            </a:pPr>
            <a:r>
              <a:rPr lang="ar-SA" sz="1100" dirty="0">
                <a:solidFill>
                  <a:srgbClr val="5A5D66"/>
                </a:solidFill>
                <a:latin typeface="Arial" pitchFamily="34" charset="0"/>
                <a:ea typeface="Arial" pitchFamily="34" charset="-122"/>
                <a:cs typeface="Arial" pitchFamily="34" charset="-120"/>
              </a:rPr>
              <a:t>خلافة رمزية في مصر</a:t>
            </a:r>
            <a:endParaRPr lang="ar-SA" sz="11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14</a:t>
            </a:fld>
            <a:endParaRPr lang="ar-SA"/>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الثاني · التأسيس</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السفاح والمنصور: بناء بغداد</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054645" y="1463040"/>
            <a:ext cx="3588410" cy="2377440"/>
          </a:xfrm>
          <a:prstGeom prst="roundRect">
            <a:avLst>
              <a:gd name="adj" fmla="val 3077"/>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تحوّل عميق</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من الشام إلى العراق</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من دولة عربية إلى دولة أممية</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من الفتوحات إلى التجارة والعلم</a:t>
            </a:r>
            <a:endParaRPr lang="ar-SA" sz="1730" dirty="0"/>
          </a:p>
        </p:txBody>
      </p:sp>
      <p:sp>
        <p:nvSpPr>
          <p:cNvPr id="7" name="Text 4"/>
          <p:cNvSpPr txBox="1"/>
          <p:nvPr/>
        </p:nvSpPr>
        <p:spPr>
          <a:xfrm>
            <a:off x="4301642" y="1463040"/>
            <a:ext cx="3588410" cy="2377440"/>
          </a:xfrm>
          <a:prstGeom prst="roundRect">
            <a:avLst>
              <a:gd name="adj" fmla="val 3077"/>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السفاح (132–136هـ)</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تصفية بقايا الأمويين</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معركة طلاس 751م ضد الصين</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ومنها تقول الرواية إن الورق انتقل إلى المسلمين</a:t>
            </a:r>
            <a:endParaRPr lang="ar-SA" sz="1730" dirty="0"/>
          </a:p>
        </p:txBody>
      </p:sp>
      <p:sp>
        <p:nvSpPr>
          <p:cNvPr id="8" name="Text 5"/>
          <p:cNvSpPr txBox="1"/>
          <p:nvPr/>
        </p:nvSpPr>
        <p:spPr>
          <a:xfrm>
            <a:off x="548640" y="1463040"/>
            <a:ext cx="3588410" cy="2377440"/>
          </a:xfrm>
          <a:prstGeom prst="roundRect">
            <a:avLst>
              <a:gd name="adj" fmla="val 3077"/>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المنصور (136–158هـ)</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قتل أبا مسلم الخراساني</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قمع ثورة النفس الزكية، فانكسر التحالف مع العلويين</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اعتمد على البرامكة</a:t>
            </a:r>
            <a:endParaRPr lang="ar-SA" sz="1730" dirty="0"/>
          </a:p>
        </p:txBody>
      </p:sp>
      <p:sp>
        <p:nvSpPr>
          <p:cNvPr id="9" name="Shape 6"/>
          <p:cNvSpPr/>
          <p:nvPr/>
        </p:nvSpPr>
        <p:spPr>
          <a:xfrm>
            <a:off x="9448495" y="4069080"/>
            <a:ext cx="2011680" cy="2011680"/>
          </a:xfrm>
          <a:prstGeom prst="ellipse">
            <a:avLst/>
          </a:prstGeom>
          <a:solidFill>
            <a:srgbClr val="F8F0DC"/>
          </a:solidFill>
          <a:ln w="19050">
            <a:solidFill>
              <a:srgbClr val="A8822F"/>
            </a:solidFill>
            <a:prstDash val="solid"/>
          </a:ln>
        </p:spPr>
      </p:sp>
      <p:sp>
        <p:nvSpPr>
          <p:cNvPr id="10" name="Shape 7"/>
          <p:cNvSpPr/>
          <p:nvPr/>
        </p:nvSpPr>
        <p:spPr>
          <a:xfrm>
            <a:off x="10134295" y="4754880"/>
            <a:ext cx="640080" cy="640080"/>
          </a:xfrm>
          <a:prstGeom prst="ellipse">
            <a:avLst/>
          </a:prstGeom>
          <a:solidFill>
            <a:srgbClr val="1F6F5C"/>
          </a:solidFill>
          <a:ln w="12700">
            <a:solidFill>
              <a:srgbClr val="FFFFFF"/>
            </a:solidFill>
            <a:prstDash val="solid"/>
          </a:ln>
        </p:spPr>
      </p:sp>
      <p:sp>
        <p:nvSpPr>
          <p:cNvPr id="11" name="Text 8"/>
          <p:cNvSpPr txBox="1"/>
          <p:nvPr/>
        </p:nvSpPr>
        <p:spPr>
          <a:xfrm>
            <a:off x="9448495" y="4251960"/>
            <a:ext cx="2011680" cy="365760"/>
          </a:xfrm>
          <a:prstGeom prst="rect">
            <a:avLst/>
          </a:prstGeom>
          <a:noFill/>
          <a:ln/>
        </p:spPr>
        <p:txBody>
          <a:bodyPr wrap="square" lIns="0" tIns="0" rIns="0" bIns="0" rtlCol="0" anchor="t"/>
          <a:lstStyle/>
          <a:p>
            <a:pPr rtl="1" algn="ctr" indent="0" marL="0">
              <a:buNone/>
            </a:pPr>
            <a:r>
              <a:rPr lang="ar-SA" sz="1100" b="1" dirty="0">
                <a:solidFill>
                  <a:srgbClr val="6B5118"/>
                </a:solidFill>
                <a:latin typeface="Arial" pitchFamily="34" charset="0"/>
                <a:ea typeface="Arial" pitchFamily="34" charset="-122"/>
                <a:cs typeface="Arial" pitchFamily="34" charset="-120"/>
              </a:rPr>
              <a:t>مدينة السلام</a:t>
            </a:r>
            <a:endParaRPr lang="ar-SA" sz="1100" dirty="0"/>
          </a:p>
        </p:txBody>
      </p:sp>
      <p:sp>
        <p:nvSpPr>
          <p:cNvPr id="12" name="Text 9"/>
          <p:cNvSpPr txBox="1"/>
          <p:nvPr/>
        </p:nvSpPr>
        <p:spPr>
          <a:xfrm>
            <a:off x="548640" y="4160520"/>
            <a:ext cx="8625535" cy="1920240"/>
          </a:xfrm>
          <a:prstGeom prst="rect">
            <a:avLst/>
          </a:prstGeom>
          <a:noFill/>
          <a:ln/>
        </p:spPr>
        <p:txBody>
          <a:bodyPr wrap="square" lIns="0" tIns="0" rIns="0" bIns="0" rtlCol="0" anchor="ctr"/>
          <a:lstStyle/>
          <a:p>
            <a:pPr rtl="1" algn="r" indent="0" marL="0">
              <a:buNone/>
            </a:pPr>
            <a:r>
              <a:rPr lang="ar-SA" sz="1800" b="1" dirty="0">
                <a:solidFill>
                  <a:srgbClr val="0E1726"/>
                </a:solidFill>
                <a:latin typeface="Arial" pitchFamily="34" charset="0"/>
                <a:ea typeface="Arial" pitchFamily="34" charset="-122"/>
                <a:cs typeface="Arial" pitchFamily="34" charset="-120"/>
              </a:rPr>
              <a:t>بغداد (145–149هـ / 762–766م)</a:t>
            </a:r>
            <a:endParaRPr lang="ar-SA" sz="1400" dirty="0"/>
          </a:p>
          <a:p>
            <a:pPr rtl="1" algn="r" indent="0" marL="0">
              <a:spcBef>
                <a:spcPts val="400"/>
              </a:spcBef>
              <a:buNone/>
            </a:pPr>
            <a:r>
              <a:rPr lang="ar-SA" sz="1400" dirty="0">
                <a:solidFill>
                  <a:srgbClr val="1B1D22"/>
                </a:solidFill>
                <a:latin typeface="Arial" pitchFamily="34" charset="0"/>
                <a:ea typeface="Arial" pitchFamily="34" charset="-122"/>
                <a:cs typeface="Arial" pitchFamily="34" charset="-120"/>
              </a:rPr>
              <a:t>مدينة مستديرة بأربعة أبواب، وفي وسطها قصر الخليفة ذو القبة الخضراء. موقعها على دجلة قرب الفرات جعلها ملتقى تجارة العالم بين الهند والصين وفارس والبحر المتوسط.</a:t>
            </a:r>
            <a:endParaRPr lang="ar-SA" sz="14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15</a:t>
            </a:fld>
            <a:endParaRPr lang="ar-SA"/>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الثاني · العصر الذهبي (132–232هـ)</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الرشيد والمأمون والمعتصم</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054645" y="1463040"/>
            <a:ext cx="3588410" cy="3291840"/>
          </a:xfrm>
          <a:prstGeom prst="roundRect">
            <a:avLst>
              <a:gd name="adj" fmla="val 2222"/>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هارون الرشيد (170–193هـ)</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البرامكة في أوج سلطانهم، ثم نكبتهم 187هـ</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سفارات مع شارلمان: فيل وساعة مائية</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"الجواب ما تراه لا ما تسمعه"</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وخطؤه: ولاية العهد المقسمة بين الأمين والمأمون</a:t>
            </a:r>
            <a:endParaRPr lang="ar-SA" sz="1730" dirty="0"/>
          </a:p>
        </p:txBody>
      </p:sp>
      <p:sp>
        <p:nvSpPr>
          <p:cNvPr id="7" name="Text 4"/>
          <p:cNvSpPr txBox="1"/>
          <p:nvPr/>
        </p:nvSpPr>
        <p:spPr>
          <a:xfrm>
            <a:off x="4301642" y="1463040"/>
            <a:ext cx="3588410" cy="3291840"/>
          </a:xfrm>
          <a:prstGeom prst="roundRect">
            <a:avLst>
              <a:gd name="adj" fmla="val 2222"/>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المأمون (198–218هـ)</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حرب الأخوين ومقتل الأمين 198هـ</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ذروة بيت الحكمة وحركة الترجمة</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الخوارزمي يضع الجبر، وقياس محيط الأرض</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المحنة: خلق القرآن، وثبات أحمد بن حنبل</a:t>
            </a:r>
            <a:endParaRPr lang="ar-SA" sz="1730" dirty="0"/>
          </a:p>
        </p:txBody>
      </p:sp>
      <p:sp>
        <p:nvSpPr>
          <p:cNvPr id="8" name="Text 5"/>
          <p:cNvSpPr txBox="1"/>
          <p:nvPr/>
        </p:nvSpPr>
        <p:spPr>
          <a:xfrm>
            <a:off x="548640" y="1463040"/>
            <a:ext cx="3588410" cy="3291840"/>
          </a:xfrm>
          <a:prstGeom prst="roundRect">
            <a:avLst>
              <a:gd name="adj" fmla="val 2222"/>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المعتصم (218–227هـ)</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آلاف المماليك الترك جيشاً خاصاً</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سامراء عاصمة جديدة 221هـ/836م</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فتح عمورية: "السيف أصدق إنباءً من الكتب"</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والترك سيصبحون سادة أبنائه</a:t>
            </a:r>
            <a:endParaRPr lang="ar-SA" sz="173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4983480"/>
          <a:ext cx="11094415" cy="914400"/>
        </p:xfrm>
        <a:graphic>
          <a:graphicData uri="http://schemas.openxmlformats.org/drawingml/2006/table">
            <a:tbl>
              <a:tblPr/>
              <a:tblGrid>
                <a:gridCol w="3703320"/>
                <a:gridCol w="3694176"/>
                <a:gridCol w="3694176"/>
              </a:tblGrid>
              <a:tr h="617220">
                <a:tc>
                  <a:txBody>
                    <a:bodyPr/>
                    <a:lstStyle/>
                    <a:p>
                      <a:pPr rtl="1" algn="r" indent="0" marL="0">
                        <a:buNone/>
                      </a:pPr>
                      <a:r>
                        <a:rPr lang="ar-SA" sz="1530" b="1" dirty="0">
                          <a:solidFill>
                            <a:srgbClr val="E6CF8B"/>
                          </a:solidFill>
                          <a:latin typeface="Arial" pitchFamily="34" charset="0"/>
                          <a:ea typeface="Arial" pitchFamily="34" charset="-122"/>
                          <a:cs typeface="Arial" pitchFamily="34" charset="-120"/>
                        </a:rPr>
                        <a:t>الأدب واللغة</a:t>
                      </a:r>
                      <a:endParaRPr lang="ar-SA" sz="153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530" b="1" dirty="0">
                          <a:solidFill>
                            <a:srgbClr val="E6CF8B"/>
                          </a:solidFill>
                          <a:latin typeface="Arial" pitchFamily="34" charset="0"/>
                          <a:ea typeface="Arial" pitchFamily="34" charset="-122"/>
                          <a:cs typeface="Arial" pitchFamily="34" charset="-120"/>
                        </a:rPr>
                        <a:t>الفقه والحديث</a:t>
                      </a:r>
                      <a:endParaRPr lang="ar-SA" sz="153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530" b="1" dirty="0">
                          <a:solidFill>
                            <a:srgbClr val="E6CF8B"/>
                          </a:solidFill>
                          <a:latin typeface="Arial" pitchFamily="34" charset="0"/>
                          <a:ea typeface="Arial" pitchFamily="34" charset="-122"/>
                          <a:cs typeface="Arial" pitchFamily="34" charset="-120"/>
                        </a:rPr>
                        <a:t>العلوم</a:t>
                      </a:r>
                      <a:endParaRPr lang="ar-SA" sz="153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617220">
                <a:tc>
                  <a:txBody>
                    <a:bodyPr/>
                    <a:lstStyle/>
                    <a:p>
                      <a:pPr rtl="1" algn="r" indent="0" marL="0">
                        <a:buNone/>
                      </a:pPr>
                      <a:r>
                        <a:rPr lang="ar-SA" sz="1530" dirty="0">
                          <a:solidFill>
                            <a:srgbClr val="1B1D22"/>
                          </a:solidFill>
                          <a:latin typeface="Arial" pitchFamily="34" charset="0"/>
                          <a:ea typeface="Arial" pitchFamily="34" charset="-122"/>
                          <a:cs typeface="Arial" pitchFamily="34" charset="-120"/>
                        </a:rPr>
                        <a:t>سيبويه، الجاحظ، أبو نواس، أبو تمام</a:t>
                      </a:r>
                      <a:endParaRPr lang="ar-SA" sz="153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530" dirty="0">
                          <a:solidFill>
                            <a:srgbClr val="1B1D22"/>
                          </a:solidFill>
                          <a:latin typeface="Arial" pitchFamily="34" charset="0"/>
                          <a:ea typeface="Arial" pitchFamily="34" charset="-122"/>
                          <a:cs typeface="Arial" pitchFamily="34" charset="-120"/>
                        </a:rPr>
                        <a:t>الأئمة الأربعة، ثم البخاري ومسلم</a:t>
                      </a:r>
                      <a:endParaRPr lang="ar-SA" sz="153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530" dirty="0">
                          <a:solidFill>
                            <a:srgbClr val="1B1D22"/>
                          </a:solidFill>
                          <a:latin typeface="Arial" pitchFamily="34" charset="0"/>
                          <a:ea typeface="Arial" pitchFamily="34" charset="-122"/>
                          <a:cs typeface="Arial" pitchFamily="34" charset="-120"/>
                        </a:rPr>
                        <a:t>الخوارزمي، الكندي، الرازي، ثابت بن قرة</a:t>
                      </a:r>
                      <a:endParaRPr lang="ar-SA" sz="153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16</a:t>
            </a:fld>
            <a:endParaRPr lang="ar-SA"/>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الثاني · عصر النفوذ التركي (232–334هـ)</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المركز يضعف، والأطراف تستقل</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6522415" y="1508760"/>
            <a:ext cx="5120640" cy="4572000"/>
          </a:xfrm>
          <a:prstGeom prst="rect">
            <a:avLst/>
          </a:prstGeom>
          <a:noFill/>
          <a:ln/>
        </p:spPr>
        <p:txBody>
          <a:bodyPr wrap="square" lIns="0" tIns="0" rIns="0" bIns="0" rtlCol="0" anchor="t"/>
          <a:lstStyle/>
          <a:p>
            <a:pPr rtl="1" algn="r" marL="228600" indent="-228600">
              <a:lnSpc>
                <a:spcPct val="105000"/>
              </a:lnSpc>
              <a:spcAft>
                <a:spcPts val="1000"/>
              </a:spcAft>
              <a:buSzPct val="100000"/>
              <a:buChar char="◆"/>
            </a:pPr>
            <a:r>
              <a:rPr lang="ar-SA" sz="1600" b="1" dirty="0">
                <a:solidFill>
                  <a:srgbClr val="0E1726"/>
                </a:solidFill>
                <a:latin typeface="Arial" pitchFamily="34" charset="0"/>
                <a:ea typeface="Arial" pitchFamily="34" charset="-122"/>
                <a:cs typeface="Arial" pitchFamily="34" charset="-120"/>
              </a:rPr>
              <a:t>المتوكل: </a:t>
            </a:r>
            <a:pPr rtl="1" algn="r" indent="0" marL="0">
              <a:lnSpc>
                <a:spcPct val="105000"/>
              </a:lnSpc>
              <a:spcAft>
                <a:spcPts val="1000"/>
              </a:spcAft>
              <a:buNone/>
            </a:pPr>
            <a:r>
              <a:rPr lang="ar-SA" sz="1600" dirty="0">
                <a:solidFill>
                  <a:srgbClr val="1B1D22"/>
                </a:solidFill>
                <a:latin typeface="Arial" pitchFamily="34" charset="0"/>
                <a:ea typeface="Arial" pitchFamily="34" charset="-122"/>
                <a:cs typeface="Arial" pitchFamily="34" charset="-120"/>
              </a:rPr>
              <a:t>أنهى المحنة، ثم اغتاله الترك سنة 247هـ، فبدأت "فوضى سامراء"</a:t>
            </a:r>
            <a:endParaRPr lang="ar-SA" sz="1600" dirty="0"/>
          </a:p>
          <a:p>
            <a:pPr rtl="1" algn="r" marL="228600" indent="-228600">
              <a:lnSpc>
                <a:spcPct val="105000"/>
              </a:lnSpc>
              <a:spcAft>
                <a:spcPts val="1000"/>
              </a:spcAft>
              <a:buSzPct val="100000"/>
              <a:buChar char="◆"/>
            </a:pPr>
            <a:r>
              <a:rPr lang="ar-SA" sz="1600" b="1" dirty="0">
                <a:solidFill>
                  <a:srgbClr val="0E1726"/>
                </a:solidFill>
                <a:latin typeface="Arial" pitchFamily="34" charset="0"/>
                <a:ea typeface="Arial" pitchFamily="34" charset="-122"/>
                <a:cs typeface="Arial" pitchFamily="34" charset="-120"/>
              </a:rPr>
              <a:t>ثورة الزنج (255–270هـ): </a:t>
            </a:r>
            <a:pPr rtl="1" algn="r" indent="0" marL="0">
              <a:lnSpc>
                <a:spcPct val="105000"/>
              </a:lnSpc>
              <a:spcAft>
                <a:spcPts val="1000"/>
              </a:spcAft>
              <a:buNone/>
            </a:pPr>
            <a:r>
              <a:rPr lang="ar-SA" sz="1600" dirty="0">
                <a:solidFill>
                  <a:srgbClr val="1B1D22"/>
                </a:solidFill>
                <a:latin typeface="Arial" pitchFamily="34" charset="0"/>
                <a:ea typeface="Arial" pitchFamily="34" charset="-122"/>
                <a:cs typeface="Arial" pitchFamily="34" charset="-120"/>
              </a:rPr>
              <a:t>ثورة العبيد في جنوب العراق، نهبوا البصرة</a:t>
            </a:r>
            <a:endParaRPr lang="ar-SA" sz="1600" dirty="0"/>
          </a:p>
          <a:p>
            <a:pPr rtl="1" algn="r" marL="228600" indent="-228600">
              <a:lnSpc>
                <a:spcPct val="105000"/>
              </a:lnSpc>
              <a:spcAft>
                <a:spcPts val="1000"/>
              </a:spcAft>
              <a:buSzPct val="100000"/>
              <a:buChar char="◆"/>
            </a:pPr>
            <a:r>
              <a:rPr lang="ar-SA" sz="1600" b="1" dirty="0">
                <a:solidFill>
                  <a:srgbClr val="0E1726"/>
                </a:solidFill>
                <a:latin typeface="Arial" pitchFamily="34" charset="0"/>
                <a:ea typeface="Arial" pitchFamily="34" charset="-122"/>
                <a:cs typeface="Arial" pitchFamily="34" charset="-120"/>
              </a:rPr>
              <a:t>القرامطة 317هـ: </a:t>
            </a:r>
            <a:pPr rtl="1" algn="r" indent="0" marL="0">
              <a:lnSpc>
                <a:spcPct val="105000"/>
              </a:lnSpc>
              <a:spcAft>
                <a:spcPts val="1000"/>
              </a:spcAft>
              <a:buNone/>
            </a:pPr>
            <a:r>
              <a:rPr lang="ar-SA" sz="1600" dirty="0">
                <a:solidFill>
                  <a:srgbClr val="1B1D22"/>
                </a:solidFill>
                <a:latin typeface="Arial" pitchFamily="34" charset="0"/>
                <a:ea typeface="Arial" pitchFamily="34" charset="-122"/>
                <a:cs typeface="Arial" pitchFamily="34" charset="-120"/>
              </a:rPr>
              <a:t>هاجموا مكة في الحج واقتلعوا الحجر الأسود 22 عاماً</a:t>
            </a:r>
            <a:endParaRPr lang="ar-SA" sz="1600" dirty="0"/>
          </a:p>
          <a:p>
            <a:pPr rtl="1" algn="r" marL="228600" indent="-228600">
              <a:lnSpc>
                <a:spcPct val="105000"/>
              </a:lnSpc>
              <a:spcAft>
                <a:spcPts val="1000"/>
              </a:spcAft>
              <a:buSzPct val="100000"/>
              <a:buChar char="◆"/>
            </a:pPr>
            <a:r>
              <a:rPr lang="ar-SA" sz="1600" b="1" dirty="0">
                <a:solidFill>
                  <a:srgbClr val="0E1726"/>
                </a:solidFill>
                <a:latin typeface="Arial" pitchFamily="34" charset="0"/>
                <a:ea typeface="Arial" pitchFamily="34" charset="-122"/>
                <a:cs typeface="Arial" pitchFamily="34" charset="-120"/>
              </a:rPr>
              <a:t>أمير الأمراء 324هـ: </a:t>
            </a:r>
            <a:pPr rtl="1" algn="r" indent="0" marL="0">
              <a:lnSpc>
                <a:spcPct val="105000"/>
              </a:lnSpc>
              <a:spcAft>
                <a:spcPts val="1000"/>
              </a:spcAft>
              <a:buNone/>
            </a:pPr>
            <a:r>
              <a:rPr lang="ar-SA" sz="1600" dirty="0">
                <a:solidFill>
                  <a:srgbClr val="1B1D22"/>
                </a:solidFill>
                <a:latin typeface="Arial" pitchFamily="34" charset="0"/>
                <a:ea typeface="Arial" pitchFamily="34" charset="-122"/>
                <a:cs typeface="Arial" pitchFamily="34" charset="-120"/>
              </a:rPr>
              <a:t>منذ ذلك اليوم صار الخليفة رسمياً رمزاً دينياً فقط</a:t>
            </a:r>
            <a:endParaRPr lang="ar-SA" sz="16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5669280" cy="914400"/>
        </p:xfrm>
        <a:graphic>
          <a:graphicData uri="http://schemas.openxmlformats.org/drawingml/2006/table">
            <a:tbl>
              <a:tblPr/>
              <a:tblGrid>
                <a:gridCol w="1188720"/>
                <a:gridCol w="2926080"/>
                <a:gridCol w="1554480"/>
              </a:tblGrid>
              <a:tr h="594360">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البداية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الإقليم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الدولة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756م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الأندلس</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الأمويون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776م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تاهرت (تيارت)</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الرستميون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788م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المغرب الأقصى</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الأدارسة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800م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إفريقية (تونس)</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الأغالبة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821م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خراسان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الطاهريون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868م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مصر والشام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الطولونيون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909م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إفريقية ثم مصر، بدعم كتامة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الفاطميون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17</a:t>
            </a:fld>
            <a:endParaRPr lang="ar-SA"/>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الثاني · البويهيون والسلاجقة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سلاطين باسم الخليفة</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7985455" y="1463040"/>
            <a:ext cx="3657600" cy="4663440"/>
          </a:xfrm>
          <a:prstGeom prst="roundRect">
            <a:avLst>
              <a:gd name="adj" fmla="val 2000"/>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840" b="1" dirty="0">
                <a:solidFill>
                  <a:srgbClr val="44423D"/>
                </a:solidFill>
                <a:latin typeface="Arial" pitchFamily="34" charset="0"/>
                <a:ea typeface="Arial" pitchFamily="34" charset="-122"/>
                <a:cs typeface="Arial" pitchFamily="34" charset="-120"/>
              </a:rPr>
              <a:t>البويهيون (334–447هـ)</a:t>
            </a:r>
            <a:endParaRPr lang="ar-SA" sz="1840" dirty="0"/>
          </a:p>
          <a:p>
            <a:pPr rtl="1" algn="r" marL="177800" indent="-177800">
              <a:spcBef>
                <a:spcPts val="500"/>
              </a:spcBef>
              <a:buSzPct val="100000"/>
              <a:buChar char="◆"/>
            </a:pPr>
            <a:r>
              <a:rPr lang="ar-SA" sz="1560" dirty="0">
                <a:solidFill>
                  <a:srgbClr val="44423D"/>
                </a:solidFill>
                <a:latin typeface="Arial" pitchFamily="34" charset="0"/>
                <a:ea typeface="Arial" pitchFamily="34" charset="-122"/>
                <a:cs typeface="Arial" pitchFamily="34" charset="-120"/>
              </a:rPr>
              <a:t>دخل أحمد بن بويه بغداد 945م وسمل عيني الخليفة</a:t>
            </a:r>
            <a:endParaRPr lang="ar-SA" sz="1840" dirty="0"/>
          </a:p>
          <a:p>
            <a:pPr rtl="1" algn="r" marL="177800" indent="-177800">
              <a:spcBef>
                <a:spcPts val="500"/>
              </a:spcBef>
              <a:buSzPct val="100000"/>
              <a:buChar char="◆"/>
            </a:pPr>
            <a:r>
              <a:rPr lang="ar-SA" sz="1560" dirty="0">
                <a:solidFill>
                  <a:srgbClr val="44423D"/>
                </a:solidFill>
                <a:latin typeface="Arial" pitchFamily="34" charset="0"/>
                <a:ea typeface="Arial" pitchFamily="34" charset="-122"/>
                <a:cs typeface="Arial" pitchFamily="34" charset="-120"/>
              </a:rPr>
              <a:t>شيعة، لكنهم أبقوا الخلافة السنية لأنها تمنحهم الشرعية دون أن تنافسهم</a:t>
            </a:r>
            <a:endParaRPr lang="ar-SA" sz="1840" dirty="0"/>
          </a:p>
          <a:p>
            <a:pPr rtl="1" algn="r" marL="177800" indent="-177800">
              <a:spcBef>
                <a:spcPts val="500"/>
              </a:spcBef>
              <a:buSzPct val="100000"/>
              <a:buChar char="◆"/>
            </a:pPr>
            <a:r>
              <a:rPr lang="ar-SA" sz="1560" dirty="0">
                <a:solidFill>
                  <a:srgbClr val="44423D"/>
                </a:solidFill>
                <a:latin typeface="Arial" pitchFamily="34" charset="0"/>
                <a:ea typeface="Arial" pitchFamily="34" charset="-122"/>
                <a:cs typeface="Arial" pitchFamily="34" charset="-120"/>
              </a:rPr>
              <a:t>عضد الدولة: البيمارستان العضدي</a:t>
            </a:r>
            <a:endParaRPr lang="ar-SA" sz="1840" dirty="0"/>
          </a:p>
          <a:p>
            <a:pPr rtl="1" algn="r" marL="177800" indent="-177800">
              <a:spcBef>
                <a:spcPts val="500"/>
              </a:spcBef>
              <a:buSzPct val="100000"/>
              <a:buChar char="◆"/>
            </a:pPr>
            <a:r>
              <a:rPr lang="ar-SA" sz="1560" dirty="0">
                <a:solidFill>
                  <a:srgbClr val="44423D"/>
                </a:solidFill>
                <a:latin typeface="Arial" pitchFamily="34" charset="0"/>
                <a:ea typeface="Arial" pitchFamily="34" charset="-122"/>
                <a:cs typeface="Arial" pitchFamily="34" charset="-120"/>
              </a:rPr>
              <a:t>الاعتقاد القادري دفاعاً عن عقيدة السنة</a:t>
            </a:r>
            <a:endParaRPr lang="ar-SA" sz="1840" dirty="0"/>
          </a:p>
        </p:txBody>
      </p:sp>
      <p:sp>
        <p:nvSpPr>
          <p:cNvPr id="7" name="Text 4"/>
          <p:cNvSpPr txBox="1"/>
          <p:nvPr/>
        </p:nvSpPr>
        <p:spPr>
          <a:xfrm>
            <a:off x="4190695" y="1463040"/>
            <a:ext cx="3611880" cy="4663440"/>
          </a:xfrm>
          <a:prstGeom prst="roundRect">
            <a:avLst>
              <a:gd name="adj" fmla="val 2025"/>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840" b="1" dirty="0">
                <a:solidFill>
                  <a:srgbClr val="143456"/>
                </a:solidFill>
                <a:latin typeface="Arial" pitchFamily="34" charset="0"/>
                <a:ea typeface="Arial" pitchFamily="34" charset="-122"/>
                <a:cs typeface="Arial" pitchFamily="34" charset="-120"/>
              </a:rPr>
              <a:t>السلاجقة (447–547هـ)</a:t>
            </a:r>
            <a:endParaRPr lang="ar-SA" sz="1840" dirty="0"/>
          </a:p>
          <a:p>
            <a:pPr rtl="1" algn="r" marL="177800" indent="-177800">
              <a:spcBef>
                <a:spcPts val="500"/>
              </a:spcBef>
              <a:buSzPct val="100000"/>
              <a:buChar char="◆"/>
            </a:pPr>
            <a:r>
              <a:rPr lang="ar-SA" sz="1560" dirty="0">
                <a:solidFill>
                  <a:srgbClr val="143456"/>
                </a:solidFill>
                <a:latin typeface="Arial" pitchFamily="34" charset="0"/>
                <a:ea typeface="Arial" pitchFamily="34" charset="-122"/>
                <a:cs typeface="Arial" pitchFamily="34" charset="-120"/>
              </a:rPr>
              <a:t>طغرل بك يدخل بغداد 1055م وينال لقب السلطان</a:t>
            </a:r>
            <a:endParaRPr lang="ar-SA" sz="1840" dirty="0"/>
          </a:p>
          <a:p>
            <a:pPr rtl="1" algn="r" marL="177800" indent="-177800">
              <a:spcBef>
                <a:spcPts val="500"/>
              </a:spcBef>
              <a:buSzPct val="100000"/>
              <a:buChar char="◆"/>
            </a:pPr>
            <a:r>
              <a:rPr lang="ar-SA" sz="1560" dirty="0">
                <a:solidFill>
                  <a:srgbClr val="143456"/>
                </a:solidFill>
                <a:latin typeface="Arial" pitchFamily="34" charset="0"/>
                <a:ea typeface="Arial" pitchFamily="34" charset="-122"/>
                <a:cs typeface="Arial" pitchFamily="34" charset="-120"/>
              </a:rPr>
              <a:t>ملاذكرد 1071م: الأناضول تُفتح أمام الترك</a:t>
            </a:r>
            <a:endParaRPr lang="ar-SA" sz="1840" dirty="0"/>
          </a:p>
          <a:p>
            <a:pPr rtl="1" algn="r" marL="177800" indent="-177800">
              <a:spcBef>
                <a:spcPts val="500"/>
              </a:spcBef>
              <a:buSzPct val="100000"/>
              <a:buChar char="◆"/>
            </a:pPr>
            <a:r>
              <a:rPr lang="ar-SA" sz="1560" dirty="0">
                <a:solidFill>
                  <a:srgbClr val="143456"/>
                </a:solidFill>
                <a:latin typeface="Arial" pitchFamily="34" charset="0"/>
                <a:ea typeface="Arial" pitchFamily="34" charset="-122"/>
                <a:cs typeface="Arial" pitchFamily="34" charset="-120"/>
              </a:rPr>
              <a:t>نظام الملك والمدارس النظامية</a:t>
            </a:r>
            <a:endParaRPr lang="ar-SA" sz="1840" dirty="0"/>
          </a:p>
          <a:p>
            <a:pPr rtl="1" algn="r" marL="177800" indent="-177800">
              <a:spcBef>
                <a:spcPts val="500"/>
              </a:spcBef>
              <a:buSzPct val="100000"/>
              <a:buChar char="◆"/>
            </a:pPr>
            <a:r>
              <a:rPr lang="ar-SA" sz="1560" dirty="0">
                <a:solidFill>
                  <a:srgbClr val="143456"/>
                </a:solidFill>
                <a:latin typeface="Arial" pitchFamily="34" charset="0"/>
                <a:ea typeface="Arial" pitchFamily="34" charset="-122"/>
                <a:cs typeface="Arial" pitchFamily="34" charset="-120"/>
              </a:rPr>
              <a:t>اغتياله على يد الحشاشين 485هـ</a:t>
            </a:r>
            <a:endParaRPr lang="ar-SA" sz="1840" dirty="0"/>
          </a:p>
        </p:txBody>
      </p:sp>
      <p:sp>
        <p:nvSpPr>
          <p:cNvPr id="8" name="Text 5"/>
          <p:cNvSpPr txBox="1"/>
          <p:nvPr/>
        </p:nvSpPr>
        <p:spPr>
          <a:xfrm>
            <a:off x="548640" y="1463040"/>
            <a:ext cx="3611880" cy="4663440"/>
          </a:xfrm>
          <a:prstGeom prst="roundRect">
            <a:avLst>
              <a:gd name="adj" fmla="val 2025"/>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840" b="1" dirty="0">
                <a:solidFill>
                  <a:srgbClr val="6E1C1D"/>
                </a:solidFill>
                <a:latin typeface="Arial" pitchFamily="34" charset="0"/>
                <a:ea typeface="Arial" pitchFamily="34" charset="-122"/>
                <a:cs typeface="Arial" pitchFamily="34" charset="-120"/>
              </a:rPr>
              <a:t>الحروب الصليبية</a:t>
            </a:r>
            <a:endParaRPr lang="ar-SA" sz="1840" dirty="0"/>
          </a:p>
          <a:p>
            <a:pPr rtl="1" algn="r" marL="177800" indent="-177800">
              <a:spcBef>
                <a:spcPts val="500"/>
              </a:spcBef>
              <a:buSzPct val="100000"/>
              <a:buChar char="◆"/>
            </a:pPr>
            <a:r>
              <a:rPr lang="ar-SA" sz="1560" dirty="0">
                <a:solidFill>
                  <a:srgbClr val="6E1C1D"/>
                </a:solidFill>
                <a:latin typeface="Arial" pitchFamily="34" charset="0"/>
                <a:ea typeface="Arial" pitchFamily="34" charset="-122"/>
                <a:cs typeface="Arial" pitchFamily="34" charset="-120"/>
              </a:rPr>
              <a:t>القدس تسقط 1099م والسلاجقة يتقاتلون</a:t>
            </a:r>
            <a:endParaRPr lang="ar-SA" sz="1840" dirty="0"/>
          </a:p>
          <a:p>
            <a:pPr rtl="1" algn="r" marL="177800" indent="-177800">
              <a:spcBef>
                <a:spcPts val="500"/>
              </a:spcBef>
              <a:buSzPct val="100000"/>
              <a:buChar char="◆"/>
            </a:pPr>
            <a:r>
              <a:rPr lang="ar-SA" sz="1560" dirty="0">
                <a:solidFill>
                  <a:srgbClr val="6E1C1D"/>
                </a:solidFill>
                <a:latin typeface="Arial" pitchFamily="34" charset="0"/>
                <a:ea typeface="Arial" pitchFamily="34" charset="-122"/>
                <a:cs typeface="Arial" pitchFamily="34" charset="-120"/>
              </a:rPr>
              <a:t>المقاومة من الأطراف: زنكي، نور الدين، صلاح الدين</a:t>
            </a:r>
            <a:endParaRPr lang="ar-SA" sz="1840" dirty="0"/>
          </a:p>
          <a:p>
            <a:pPr rtl="1" algn="r" marL="177800" indent="-177800">
              <a:spcBef>
                <a:spcPts val="500"/>
              </a:spcBef>
              <a:buSzPct val="100000"/>
              <a:buChar char="◆"/>
            </a:pPr>
            <a:r>
              <a:rPr lang="ar-SA" sz="1560" dirty="0">
                <a:solidFill>
                  <a:srgbClr val="6E1C1D"/>
                </a:solidFill>
                <a:latin typeface="Arial" pitchFamily="34" charset="0"/>
                <a:ea typeface="Arial" pitchFamily="34" charset="-122"/>
                <a:cs typeface="Arial" pitchFamily="34" charset="-120"/>
              </a:rPr>
              <a:t>صلاح الدين ينهي الفاطميين 1171م</a:t>
            </a:r>
            <a:endParaRPr lang="ar-SA" sz="1840" dirty="0"/>
          </a:p>
          <a:p>
            <a:pPr rtl="1" algn="r" marL="177800" indent="-177800">
              <a:spcBef>
                <a:spcPts val="500"/>
              </a:spcBef>
              <a:buSzPct val="100000"/>
              <a:buChar char="◆"/>
            </a:pPr>
            <a:r>
              <a:rPr lang="ar-SA" sz="1560" dirty="0">
                <a:solidFill>
                  <a:srgbClr val="6E1C1D"/>
                </a:solidFill>
                <a:latin typeface="Arial" pitchFamily="34" charset="0"/>
                <a:ea typeface="Arial" pitchFamily="34" charset="-122"/>
                <a:cs typeface="Arial" pitchFamily="34" charset="-120"/>
              </a:rPr>
              <a:t>حطين واسترداد القدس 1187م</a:t>
            </a:r>
            <a:endParaRPr lang="ar-SA" sz="184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18</a:t>
            </a:fld>
            <a:endParaRPr lang="ar-SA"/>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الثاني · النهاية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النهضة الأخيرة، ثم سقوط بغداد 1258م</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548640" y="1417320"/>
            <a:ext cx="11094415" cy="640080"/>
          </a:xfrm>
          <a:prstGeom prst="rect">
            <a:avLst/>
          </a:prstGeom>
          <a:noFill/>
          <a:ln/>
        </p:spPr>
        <p:txBody>
          <a:bodyPr wrap="square" lIns="0" tIns="0" rIns="0" bIns="0" rtlCol="0" anchor="t"/>
          <a:lstStyle/>
          <a:p>
            <a:pPr rtl="1" algn="r" indent="0" marL="0">
              <a:buNone/>
            </a:pPr>
            <a:r>
              <a:rPr lang="ar-SA" sz="1400" b="1" dirty="0">
                <a:solidFill>
                  <a:srgbClr val="134A3D"/>
                </a:solidFill>
                <a:latin typeface="Arial" pitchFamily="34" charset="0"/>
                <a:ea typeface="Arial" pitchFamily="34" charset="-122"/>
                <a:cs typeface="Arial" pitchFamily="34" charset="-120"/>
              </a:rPr>
              <a:t>الناصر لدين الله (575–622هـ): </a:t>
            </a:r>
            <a:endParaRPr lang="ar-SA" sz="1400" dirty="0"/>
          </a:p>
          <a:p>
            <a:pPr rtl="1" algn="r" indent="0" marL="0">
              <a:buNone/>
            </a:pPr>
            <a:r>
              <a:rPr lang="ar-SA" sz="1400" dirty="0">
                <a:solidFill>
                  <a:srgbClr val="1B1D22"/>
                </a:solidFill>
                <a:latin typeface="Arial" pitchFamily="34" charset="0"/>
                <a:ea typeface="Arial" pitchFamily="34" charset="-122"/>
                <a:cs typeface="Arial" pitchFamily="34" charset="-120"/>
              </a:rPr>
              <a:t>أطول الخلفاء حكماً، أنهى نفوذ السلاجقة وأعاد للخلافة هيبتها. ثم بنى المستنصر مدرسته المستنصرية سنة 631هـ.</a:t>
            </a:r>
            <a:endParaRPr lang="ar-SA" sz="1400" dirty="0"/>
          </a:p>
        </p:txBody>
      </p:sp>
      <p:sp>
        <p:nvSpPr>
          <p:cNvPr id="7" name="Shape 4"/>
          <p:cNvSpPr/>
          <p:nvPr/>
        </p:nvSpPr>
        <p:spPr>
          <a:xfrm>
            <a:off x="9658259" y="2514600"/>
            <a:ext cx="1984797" cy="1783080"/>
          </a:xfrm>
          <a:prstGeom prst="roundRect">
            <a:avLst>
              <a:gd name="adj" fmla="val 4103"/>
            </a:avLst>
          </a:prstGeom>
          <a:solidFill>
            <a:srgbClr val="F8E6E3"/>
          </a:solidFill>
          <a:ln w="9525">
            <a:solidFill>
              <a:srgbClr val="9E2A2B"/>
            </a:solidFill>
            <a:prstDash val="solid"/>
          </a:ln>
        </p:spPr>
      </p:sp>
      <p:sp>
        <p:nvSpPr>
          <p:cNvPr id="8" name="Shape 5"/>
          <p:cNvSpPr/>
          <p:nvPr/>
        </p:nvSpPr>
        <p:spPr>
          <a:xfrm>
            <a:off x="10376337" y="2240280"/>
            <a:ext cx="548640" cy="548640"/>
          </a:xfrm>
          <a:prstGeom prst="ellipse">
            <a:avLst/>
          </a:prstGeom>
          <a:solidFill>
            <a:srgbClr val="9E2A2B"/>
          </a:solidFill>
          <a:ln w="19050">
            <a:solidFill>
              <a:srgbClr val="FFFFFF"/>
            </a:solidFill>
            <a:prstDash val="solid"/>
          </a:ln>
        </p:spPr>
      </p:sp>
      <p:sp>
        <p:nvSpPr>
          <p:cNvPr id="9" name="Text 6"/>
          <p:cNvSpPr txBox="1"/>
          <p:nvPr/>
        </p:nvSpPr>
        <p:spPr>
          <a:xfrm>
            <a:off x="10376337" y="224028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١</a:t>
            </a:r>
            <a:endParaRPr lang="ar-SA" sz="1600" dirty="0"/>
          </a:p>
        </p:txBody>
      </p:sp>
      <p:sp>
        <p:nvSpPr>
          <p:cNvPr id="10" name="Text 7"/>
          <p:cNvSpPr txBox="1"/>
          <p:nvPr/>
        </p:nvSpPr>
        <p:spPr>
          <a:xfrm>
            <a:off x="9767987" y="2898648"/>
            <a:ext cx="1765341" cy="1280160"/>
          </a:xfrm>
          <a:prstGeom prst="rect">
            <a:avLst/>
          </a:prstGeom>
          <a:noFill/>
          <a:ln/>
        </p:spPr>
        <p:txBody>
          <a:bodyPr wrap="square" lIns="0" tIns="0" rIns="0" bIns="0" rtlCol="0" anchor="t"/>
          <a:lstStyle/>
          <a:p>
            <a:pPr rtl="1" algn="ctr" indent="0" marL="0">
              <a:buNone/>
            </a:pPr>
            <a:r>
              <a:rPr lang="ar-SA" sz="1600" b="1" dirty="0">
                <a:solidFill>
                  <a:srgbClr val="6E1C1D"/>
                </a:solidFill>
                <a:latin typeface="Arial" pitchFamily="34" charset="0"/>
                <a:ea typeface="Arial" pitchFamily="34" charset="-122"/>
                <a:cs typeface="Arial" pitchFamily="34" charset="-120"/>
              </a:rPr>
              <a:t>ألموت 654هـ</a:t>
            </a:r>
            <a:endParaRPr lang="ar-SA" sz="1400" dirty="0"/>
          </a:p>
          <a:p>
            <a:pPr rtl="1" algn="ctr" indent="0" marL="0">
              <a:spcBef>
                <a:spcPts val="400"/>
              </a:spcBef>
              <a:buNone/>
            </a:pPr>
            <a:r>
              <a:rPr lang="ar-SA" sz="1400" dirty="0">
                <a:solidFill>
                  <a:srgbClr val="6E1C1D"/>
                </a:solidFill>
                <a:latin typeface="Arial" pitchFamily="34" charset="0"/>
                <a:ea typeface="Arial" pitchFamily="34" charset="-122"/>
                <a:cs typeface="Arial" pitchFamily="34" charset="-120"/>
              </a:rPr>
              <a:t>هولاكو يدمّر قلاع الحشاشين</a:t>
            </a:r>
            <a:endParaRPr lang="ar-SA" sz="1400" dirty="0"/>
          </a:p>
        </p:txBody>
      </p:sp>
      <p:sp>
        <p:nvSpPr>
          <p:cNvPr id="11" name="Shape 8"/>
          <p:cNvSpPr/>
          <p:nvPr/>
        </p:nvSpPr>
        <p:spPr>
          <a:xfrm>
            <a:off x="9411371" y="3268980"/>
            <a:ext cx="201168" cy="201168"/>
          </a:xfrm>
          <a:prstGeom prst="leftArrow">
            <a:avLst/>
          </a:prstGeom>
          <a:solidFill>
            <a:srgbClr val="C8A24A"/>
          </a:solidFill>
          <a:ln w="12700">
            <a:solidFill>
              <a:srgbClr val="C8A24A"/>
            </a:solidFill>
            <a:prstDash val="solid"/>
          </a:ln>
        </p:spPr>
      </p:sp>
      <p:sp>
        <p:nvSpPr>
          <p:cNvPr id="12" name="Shape 9"/>
          <p:cNvSpPr/>
          <p:nvPr/>
        </p:nvSpPr>
        <p:spPr>
          <a:xfrm>
            <a:off x="7380854" y="2514600"/>
            <a:ext cx="1984797" cy="1783080"/>
          </a:xfrm>
          <a:prstGeom prst="roundRect">
            <a:avLst>
              <a:gd name="adj" fmla="val 4103"/>
            </a:avLst>
          </a:prstGeom>
          <a:solidFill>
            <a:srgbClr val="F8E6E3"/>
          </a:solidFill>
          <a:ln w="9525">
            <a:solidFill>
              <a:srgbClr val="9E2A2B"/>
            </a:solidFill>
            <a:prstDash val="solid"/>
          </a:ln>
        </p:spPr>
      </p:sp>
      <p:sp>
        <p:nvSpPr>
          <p:cNvPr id="13" name="Shape 10"/>
          <p:cNvSpPr/>
          <p:nvPr/>
        </p:nvSpPr>
        <p:spPr>
          <a:xfrm>
            <a:off x="8098932" y="2240280"/>
            <a:ext cx="548640" cy="548640"/>
          </a:xfrm>
          <a:prstGeom prst="ellipse">
            <a:avLst/>
          </a:prstGeom>
          <a:solidFill>
            <a:srgbClr val="9E2A2B"/>
          </a:solidFill>
          <a:ln w="19050">
            <a:solidFill>
              <a:srgbClr val="FFFFFF"/>
            </a:solidFill>
            <a:prstDash val="solid"/>
          </a:ln>
        </p:spPr>
      </p:sp>
      <p:sp>
        <p:nvSpPr>
          <p:cNvPr id="14" name="Text 11"/>
          <p:cNvSpPr txBox="1"/>
          <p:nvPr/>
        </p:nvSpPr>
        <p:spPr>
          <a:xfrm>
            <a:off x="8098932" y="224028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٢</a:t>
            </a:r>
            <a:endParaRPr lang="ar-SA" sz="1600" dirty="0"/>
          </a:p>
        </p:txBody>
      </p:sp>
      <p:sp>
        <p:nvSpPr>
          <p:cNvPr id="15" name="Text 12"/>
          <p:cNvSpPr txBox="1"/>
          <p:nvPr/>
        </p:nvSpPr>
        <p:spPr>
          <a:xfrm>
            <a:off x="7490582" y="2898648"/>
            <a:ext cx="1765341" cy="1280160"/>
          </a:xfrm>
          <a:prstGeom prst="rect">
            <a:avLst/>
          </a:prstGeom>
          <a:noFill/>
          <a:ln/>
        </p:spPr>
        <p:txBody>
          <a:bodyPr wrap="square" lIns="0" tIns="0" rIns="0" bIns="0" rtlCol="0" anchor="t"/>
          <a:lstStyle/>
          <a:p>
            <a:pPr rtl="1" algn="ctr" indent="0" marL="0">
              <a:buNone/>
            </a:pPr>
            <a:r>
              <a:rPr lang="ar-SA" sz="1600" b="1" dirty="0">
                <a:solidFill>
                  <a:srgbClr val="6E1C1D"/>
                </a:solidFill>
                <a:latin typeface="Arial" pitchFamily="34" charset="0"/>
                <a:ea typeface="Arial" pitchFamily="34" charset="-122"/>
                <a:cs typeface="Arial" pitchFamily="34" charset="-120"/>
              </a:rPr>
              <a:t>الإنذار</a:t>
            </a:r>
            <a:endParaRPr lang="ar-SA" sz="1400" dirty="0"/>
          </a:p>
          <a:p>
            <a:pPr rtl="1" algn="ctr" indent="0" marL="0">
              <a:spcBef>
                <a:spcPts val="400"/>
              </a:spcBef>
              <a:buNone/>
            </a:pPr>
            <a:r>
              <a:rPr lang="ar-SA" sz="1400" dirty="0">
                <a:solidFill>
                  <a:srgbClr val="6E1C1D"/>
                </a:solidFill>
                <a:latin typeface="Arial" pitchFamily="34" charset="0"/>
                <a:ea typeface="Arial" pitchFamily="34" charset="-122"/>
                <a:cs typeface="Arial" pitchFamily="34" charset="-120"/>
              </a:rPr>
              <a:t>المستعصم يرد بتهديد بلا قوة</a:t>
            </a:r>
            <a:endParaRPr lang="ar-SA" sz="1400" dirty="0"/>
          </a:p>
        </p:txBody>
      </p:sp>
      <p:sp>
        <p:nvSpPr>
          <p:cNvPr id="16" name="Shape 13"/>
          <p:cNvSpPr/>
          <p:nvPr/>
        </p:nvSpPr>
        <p:spPr>
          <a:xfrm>
            <a:off x="7133966" y="3268980"/>
            <a:ext cx="201168" cy="201168"/>
          </a:xfrm>
          <a:prstGeom prst="leftArrow">
            <a:avLst/>
          </a:prstGeom>
          <a:solidFill>
            <a:srgbClr val="C8A24A"/>
          </a:solidFill>
          <a:ln w="12700">
            <a:solidFill>
              <a:srgbClr val="C8A24A"/>
            </a:solidFill>
            <a:prstDash val="solid"/>
          </a:ln>
        </p:spPr>
      </p:sp>
      <p:sp>
        <p:nvSpPr>
          <p:cNvPr id="17" name="Shape 14"/>
          <p:cNvSpPr/>
          <p:nvPr/>
        </p:nvSpPr>
        <p:spPr>
          <a:xfrm>
            <a:off x="5103449" y="2514600"/>
            <a:ext cx="1984797" cy="1783080"/>
          </a:xfrm>
          <a:prstGeom prst="roundRect">
            <a:avLst>
              <a:gd name="adj" fmla="val 4103"/>
            </a:avLst>
          </a:prstGeom>
          <a:solidFill>
            <a:srgbClr val="F8E6E3"/>
          </a:solidFill>
          <a:ln w="9525">
            <a:solidFill>
              <a:srgbClr val="9E2A2B"/>
            </a:solidFill>
            <a:prstDash val="solid"/>
          </a:ln>
        </p:spPr>
      </p:sp>
      <p:sp>
        <p:nvSpPr>
          <p:cNvPr id="18" name="Shape 15"/>
          <p:cNvSpPr/>
          <p:nvPr/>
        </p:nvSpPr>
        <p:spPr>
          <a:xfrm>
            <a:off x="5821528" y="2240280"/>
            <a:ext cx="548640" cy="548640"/>
          </a:xfrm>
          <a:prstGeom prst="ellipse">
            <a:avLst/>
          </a:prstGeom>
          <a:solidFill>
            <a:srgbClr val="9E2A2B"/>
          </a:solidFill>
          <a:ln w="19050">
            <a:solidFill>
              <a:srgbClr val="FFFFFF"/>
            </a:solidFill>
            <a:prstDash val="solid"/>
          </a:ln>
        </p:spPr>
      </p:sp>
      <p:sp>
        <p:nvSpPr>
          <p:cNvPr id="19" name="Text 16"/>
          <p:cNvSpPr txBox="1"/>
          <p:nvPr/>
        </p:nvSpPr>
        <p:spPr>
          <a:xfrm>
            <a:off x="5821528" y="224028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٣</a:t>
            </a:r>
            <a:endParaRPr lang="ar-SA" sz="1600" dirty="0"/>
          </a:p>
        </p:txBody>
      </p:sp>
      <p:sp>
        <p:nvSpPr>
          <p:cNvPr id="20" name="Text 17"/>
          <p:cNvSpPr txBox="1"/>
          <p:nvPr/>
        </p:nvSpPr>
        <p:spPr>
          <a:xfrm>
            <a:off x="5213177" y="2898648"/>
            <a:ext cx="1765341" cy="1280160"/>
          </a:xfrm>
          <a:prstGeom prst="rect">
            <a:avLst/>
          </a:prstGeom>
          <a:noFill/>
          <a:ln/>
        </p:spPr>
        <p:txBody>
          <a:bodyPr wrap="square" lIns="0" tIns="0" rIns="0" bIns="0" rtlCol="0" anchor="t"/>
          <a:lstStyle/>
          <a:p>
            <a:pPr rtl="1" algn="ctr" indent="0" marL="0">
              <a:buNone/>
            </a:pPr>
            <a:r>
              <a:rPr lang="ar-SA" sz="1600" b="1" dirty="0">
                <a:solidFill>
                  <a:srgbClr val="6E1C1D"/>
                </a:solidFill>
                <a:latin typeface="Arial" pitchFamily="34" charset="0"/>
                <a:ea typeface="Arial" pitchFamily="34" charset="-122"/>
                <a:cs typeface="Arial" pitchFamily="34" charset="-120"/>
              </a:rPr>
              <a:t>الحصار</a:t>
            </a:r>
            <a:endParaRPr lang="ar-SA" sz="1400" dirty="0"/>
          </a:p>
          <a:p>
            <a:pPr rtl="1" algn="ctr" indent="0" marL="0">
              <a:spcBef>
                <a:spcPts val="400"/>
              </a:spcBef>
              <a:buNone/>
            </a:pPr>
            <a:r>
              <a:rPr lang="ar-SA" sz="1400" dirty="0">
                <a:solidFill>
                  <a:srgbClr val="6E1C1D"/>
                </a:solidFill>
                <a:latin typeface="Arial" pitchFamily="34" charset="0"/>
                <a:ea typeface="Arial" pitchFamily="34" charset="-122"/>
                <a:cs typeface="Arial" pitchFamily="34" charset="-120"/>
              </a:rPr>
              <a:t>محرم 656هـ / يناير 1258م</a:t>
            </a:r>
            <a:endParaRPr lang="ar-SA" sz="1400" dirty="0"/>
          </a:p>
        </p:txBody>
      </p:sp>
      <p:sp>
        <p:nvSpPr>
          <p:cNvPr id="21" name="Shape 18"/>
          <p:cNvSpPr/>
          <p:nvPr/>
        </p:nvSpPr>
        <p:spPr>
          <a:xfrm>
            <a:off x="4856561" y="3268980"/>
            <a:ext cx="201168" cy="201168"/>
          </a:xfrm>
          <a:prstGeom prst="leftArrow">
            <a:avLst/>
          </a:prstGeom>
          <a:solidFill>
            <a:srgbClr val="C8A24A"/>
          </a:solidFill>
          <a:ln w="12700">
            <a:solidFill>
              <a:srgbClr val="C8A24A"/>
            </a:solidFill>
            <a:prstDash val="solid"/>
          </a:ln>
        </p:spPr>
      </p:sp>
      <p:sp>
        <p:nvSpPr>
          <p:cNvPr id="22" name="Shape 19"/>
          <p:cNvSpPr/>
          <p:nvPr/>
        </p:nvSpPr>
        <p:spPr>
          <a:xfrm>
            <a:off x="2826045" y="2514600"/>
            <a:ext cx="1984797" cy="1783080"/>
          </a:xfrm>
          <a:prstGeom prst="roundRect">
            <a:avLst>
              <a:gd name="adj" fmla="val 4103"/>
            </a:avLst>
          </a:prstGeom>
          <a:solidFill>
            <a:srgbClr val="F8E6E3"/>
          </a:solidFill>
          <a:ln w="9525">
            <a:solidFill>
              <a:srgbClr val="9E2A2B"/>
            </a:solidFill>
            <a:prstDash val="solid"/>
          </a:ln>
        </p:spPr>
      </p:sp>
      <p:sp>
        <p:nvSpPr>
          <p:cNvPr id="23" name="Shape 20"/>
          <p:cNvSpPr/>
          <p:nvPr/>
        </p:nvSpPr>
        <p:spPr>
          <a:xfrm>
            <a:off x="3544123" y="2240280"/>
            <a:ext cx="548640" cy="548640"/>
          </a:xfrm>
          <a:prstGeom prst="ellipse">
            <a:avLst/>
          </a:prstGeom>
          <a:solidFill>
            <a:srgbClr val="9E2A2B"/>
          </a:solidFill>
          <a:ln w="19050">
            <a:solidFill>
              <a:srgbClr val="FFFFFF"/>
            </a:solidFill>
            <a:prstDash val="solid"/>
          </a:ln>
        </p:spPr>
      </p:sp>
      <p:sp>
        <p:nvSpPr>
          <p:cNvPr id="24" name="Text 21"/>
          <p:cNvSpPr txBox="1"/>
          <p:nvPr/>
        </p:nvSpPr>
        <p:spPr>
          <a:xfrm>
            <a:off x="3544123" y="224028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٤</a:t>
            </a:r>
            <a:endParaRPr lang="ar-SA" sz="1600" dirty="0"/>
          </a:p>
        </p:txBody>
      </p:sp>
      <p:sp>
        <p:nvSpPr>
          <p:cNvPr id="25" name="Text 22"/>
          <p:cNvSpPr txBox="1"/>
          <p:nvPr/>
        </p:nvSpPr>
        <p:spPr>
          <a:xfrm>
            <a:off x="2935773" y="2898648"/>
            <a:ext cx="1765341" cy="1280160"/>
          </a:xfrm>
          <a:prstGeom prst="rect">
            <a:avLst/>
          </a:prstGeom>
          <a:noFill/>
          <a:ln/>
        </p:spPr>
        <p:txBody>
          <a:bodyPr wrap="square" lIns="0" tIns="0" rIns="0" bIns="0" rtlCol="0" anchor="t"/>
          <a:lstStyle/>
          <a:p>
            <a:pPr rtl="1" algn="ctr" indent="0" marL="0">
              <a:buNone/>
            </a:pPr>
            <a:r>
              <a:rPr lang="ar-SA" sz="1600" b="1" dirty="0">
                <a:solidFill>
                  <a:srgbClr val="6E1C1D"/>
                </a:solidFill>
                <a:latin typeface="Arial" pitchFamily="34" charset="0"/>
                <a:ea typeface="Arial" pitchFamily="34" charset="-122"/>
                <a:cs typeface="Arial" pitchFamily="34" charset="-120"/>
              </a:rPr>
              <a:t>السقوط</a:t>
            </a:r>
            <a:endParaRPr lang="ar-SA" sz="1400" dirty="0"/>
          </a:p>
          <a:p>
            <a:pPr rtl="1" algn="ctr" indent="0" marL="0">
              <a:spcBef>
                <a:spcPts val="400"/>
              </a:spcBef>
              <a:buNone/>
            </a:pPr>
            <a:r>
              <a:rPr lang="ar-SA" sz="1400" dirty="0">
                <a:solidFill>
                  <a:srgbClr val="6E1C1D"/>
                </a:solidFill>
                <a:latin typeface="Arial" pitchFamily="34" charset="0"/>
                <a:ea typeface="Arial" pitchFamily="34" charset="-122"/>
                <a:cs typeface="Arial" pitchFamily="34" charset="-120"/>
              </a:rPr>
              <a:t>صفر 656هـ: استباحة أسابيع</a:t>
            </a:r>
            <a:endParaRPr lang="ar-SA" sz="1400" dirty="0"/>
          </a:p>
        </p:txBody>
      </p:sp>
      <p:sp>
        <p:nvSpPr>
          <p:cNvPr id="26" name="Shape 23"/>
          <p:cNvSpPr/>
          <p:nvPr/>
        </p:nvSpPr>
        <p:spPr>
          <a:xfrm>
            <a:off x="2579157" y="3268980"/>
            <a:ext cx="201168" cy="201168"/>
          </a:xfrm>
          <a:prstGeom prst="leftArrow">
            <a:avLst/>
          </a:prstGeom>
          <a:solidFill>
            <a:srgbClr val="C8A24A"/>
          </a:solidFill>
          <a:ln w="12700">
            <a:solidFill>
              <a:srgbClr val="C8A24A"/>
            </a:solidFill>
            <a:prstDash val="solid"/>
          </a:ln>
        </p:spPr>
      </p:sp>
      <p:sp>
        <p:nvSpPr>
          <p:cNvPr id="27" name="Shape 24"/>
          <p:cNvSpPr/>
          <p:nvPr/>
        </p:nvSpPr>
        <p:spPr>
          <a:xfrm>
            <a:off x="548640" y="2514600"/>
            <a:ext cx="1984797" cy="1783080"/>
          </a:xfrm>
          <a:prstGeom prst="roundRect">
            <a:avLst>
              <a:gd name="adj" fmla="val 4103"/>
            </a:avLst>
          </a:prstGeom>
          <a:solidFill>
            <a:srgbClr val="F8E6E3"/>
          </a:solidFill>
          <a:ln w="9525">
            <a:solidFill>
              <a:srgbClr val="9E2A2B"/>
            </a:solidFill>
            <a:prstDash val="solid"/>
          </a:ln>
        </p:spPr>
      </p:sp>
      <p:sp>
        <p:nvSpPr>
          <p:cNvPr id="28" name="Shape 25"/>
          <p:cNvSpPr/>
          <p:nvPr/>
        </p:nvSpPr>
        <p:spPr>
          <a:xfrm>
            <a:off x="1266718" y="2240280"/>
            <a:ext cx="548640" cy="548640"/>
          </a:xfrm>
          <a:prstGeom prst="ellipse">
            <a:avLst/>
          </a:prstGeom>
          <a:solidFill>
            <a:srgbClr val="9E2A2B"/>
          </a:solidFill>
          <a:ln w="19050">
            <a:solidFill>
              <a:srgbClr val="FFFFFF"/>
            </a:solidFill>
            <a:prstDash val="solid"/>
          </a:ln>
        </p:spPr>
      </p:sp>
      <p:sp>
        <p:nvSpPr>
          <p:cNvPr id="29" name="Text 26"/>
          <p:cNvSpPr txBox="1"/>
          <p:nvPr/>
        </p:nvSpPr>
        <p:spPr>
          <a:xfrm>
            <a:off x="1266718" y="224028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٥</a:t>
            </a:r>
            <a:endParaRPr lang="ar-SA" sz="1600" dirty="0"/>
          </a:p>
        </p:txBody>
      </p:sp>
      <p:sp>
        <p:nvSpPr>
          <p:cNvPr id="30" name="Text 27"/>
          <p:cNvSpPr txBox="1"/>
          <p:nvPr/>
        </p:nvSpPr>
        <p:spPr>
          <a:xfrm>
            <a:off x="658368" y="2898648"/>
            <a:ext cx="1765341" cy="1280160"/>
          </a:xfrm>
          <a:prstGeom prst="rect">
            <a:avLst/>
          </a:prstGeom>
          <a:noFill/>
          <a:ln/>
        </p:spPr>
        <p:txBody>
          <a:bodyPr wrap="square" lIns="0" tIns="0" rIns="0" bIns="0" rtlCol="0" anchor="t"/>
          <a:lstStyle/>
          <a:p>
            <a:pPr rtl="1" algn="ctr" indent="0" marL="0">
              <a:buNone/>
            </a:pPr>
            <a:r>
              <a:rPr lang="ar-SA" sz="1600" b="1" dirty="0">
                <a:solidFill>
                  <a:srgbClr val="6E1C1D"/>
                </a:solidFill>
                <a:latin typeface="Arial" pitchFamily="34" charset="0"/>
                <a:ea typeface="Arial" pitchFamily="34" charset="-122"/>
                <a:cs typeface="Arial" pitchFamily="34" charset="-120"/>
              </a:rPr>
              <a:t>نهاية الخليفة</a:t>
            </a:r>
            <a:endParaRPr lang="ar-SA" sz="1400" dirty="0"/>
          </a:p>
          <a:p>
            <a:pPr rtl="1" algn="ctr" indent="0" marL="0">
              <a:spcBef>
                <a:spcPts val="400"/>
              </a:spcBef>
              <a:buNone/>
            </a:pPr>
            <a:r>
              <a:rPr lang="ar-SA" sz="1400" dirty="0">
                <a:solidFill>
                  <a:srgbClr val="6E1C1D"/>
                </a:solidFill>
                <a:latin typeface="Arial" pitchFamily="34" charset="0"/>
                <a:ea typeface="Arial" pitchFamily="34" charset="-122"/>
                <a:cs typeface="Arial" pitchFamily="34" charset="-120"/>
              </a:rPr>
              <a:t>لُفّ في بساط ورُفس بالخيول</a:t>
            </a:r>
            <a:endParaRPr lang="ar-SA" sz="1400" dirty="0"/>
          </a:p>
        </p:txBody>
      </p:sp>
      <p:sp>
        <p:nvSpPr>
          <p:cNvPr id="31" name="Text 28"/>
          <p:cNvSpPr txBox="1"/>
          <p:nvPr/>
        </p:nvSpPr>
        <p:spPr>
          <a:xfrm>
            <a:off x="6156655" y="4572000"/>
            <a:ext cx="5486400" cy="1600200"/>
          </a:xfrm>
          <a:prstGeom prst="roundRect">
            <a:avLst>
              <a:gd name="adj" fmla="val 4571"/>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الحصيلة</a:t>
            </a:r>
            <a:endParaRPr lang="ar-SA" sz="1730" dirty="0"/>
          </a:p>
          <a:p>
            <a:pPr rtl="1" algn="r" indent="0" marL="0">
              <a:spcBef>
                <a:spcPts val="300"/>
              </a:spcBef>
              <a:buNone/>
            </a:pPr>
            <a:r>
              <a:rPr lang="ar-SA" sz="1500" dirty="0">
                <a:solidFill>
                  <a:srgbClr val="6E1C1D"/>
                </a:solidFill>
                <a:latin typeface="Arial" pitchFamily="34" charset="0"/>
                <a:ea typeface="Arial" pitchFamily="34" charset="-122"/>
                <a:cs typeface="Arial" pitchFamily="34" charset="-120"/>
              </a:rPr>
              <a:t>مذبحة هائلة ودمار المكتبات، ومنها بيت الحكمة. انتهت 524 سنة هجرية و37 خليفة في العراق</a:t>
            </a:r>
            <a:endParaRPr lang="ar-SA" sz="1730" dirty="0"/>
          </a:p>
        </p:txBody>
      </p:sp>
      <p:sp>
        <p:nvSpPr>
          <p:cNvPr id="32" name="Text 29"/>
          <p:cNvSpPr txBox="1"/>
          <p:nvPr/>
        </p:nvSpPr>
        <p:spPr>
          <a:xfrm>
            <a:off x="548640" y="4572000"/>
            <a:ext cx="5440680" cy="1600200"/>
          </a:xfrm>
          <a:prstGeom prst="roundRect">
            <a:avLst>
              <a:gd name="adj" fmla="val 4571"/>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الخلافة الظل في القاهرة (1261–1517م)</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بيبرس يبايع أميراً عباسياً ناجياً، فيبقى رمزاً حتى يأخذه سليم الأول إلى إسطنبول</a:t>
            </a:r>
            <a:endParaRPr lang="ar-SA" sz="173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19</a:t>
            </a:fld>
            <a:endParaRPr lang="ar-SA"/>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الثاني · مقارنة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الأمويون والعباسيون، ولماذا ضعف العباسيون</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967935" y="1463040"/>
          <a:ext cx="6675120" cy="914400"/>
        </p:xfrm>
        <a:graphic>
          <a:graphicData uri="http://schemas.openxmlformats.org/drawingml/2006/table">
            <a:tbl>
              <a:tblPr/>
              <a:tblGrid>
                <a:gridCol w="2743200"/>
                <a:gridCol w="2194560"/>
                <a:gridCol w="1737360"/>
              </a:tblGrid>
              <a:tr h="640080">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العباسيون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الأمويون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64008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بغداد، ثم سامراء، ثم بغداد</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دمشق</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العاصمة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64008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أممي: فرس وترك وعرب</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عربي</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طابع الدولة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64008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الخراسانيون ثم المماليك الترك</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قبائل الشام العربية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القوة العسكرية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64008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العلم والتجارة والحضارة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الفتوحات والتوسع</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الأولوية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64008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نحو 508 سنوات في العراق</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نحو 90 سنة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المدة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64008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الغزو المغولي</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الثورة العباسية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النهاية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bl>
          </a:graphicData>
        </a:graphic>
      </p:graphicFrame>
      <p:sp>
        <p:nvSpPr>
          <p:cNvPr id="7" name="Text 3"/>
          <p:cNvSpPr txBox="1"/>
          <p:nvPr/>
        </p:nvSpPr>
        <p:spPr>
          <a:xfrm>
            <a:off x="548640" y="1463040"/>
            <a:ext cx="4206240" cy="4709160"/>
          </a:xfrm>
          <a:prstGeom prst="roundRect">
            <a:avLst>
              <a:gd name="adj" fmla="val 1739"/>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2070" b="1" dirty="0">
                <a:solidFill>
                  <a:srgbClr val="6E1C1D"/>
                </a:solidFill>
                <a:latin typeface="Arial" pitchFamily="34" charset="0"/>
                <a:ea typeface="Arial" pitchFamily="34" charset="-122"/>
                <a:cs typeface="Arial" pitchFamily="34" charset="-120"/>
              </a:rPr>
              <a:t>لماذا ضعفوا ثم سقطوا؟</a:t>
            </a:r>
            <a:endParaRPr lang="ar-SA" sz="2070" dirty="0"/>
          </a:p>
          <a:p>
            <a:pPr rtl="1" algn="r" marL="177800" indent="-177800">
              <a:spcBef>
                <a:spcPts val="500"/>
              </a:spcBef>
              <a:buSzPct val="100000"/>
              <a:buChar char="◆"/>
            </a:pPr>
            <a:r>
              <a:rPr lang="ar-SA" sz="1740" dirty="0">
                <a:solidFill>
                  <a:srgbClr val="6E1C1D"/>
                </a:solidFill>
                <a:latin typeface="Arial" pitchFamily="34" charset="0"/>
                <a:ea typeface="Arial" pitchFamily="34" charset="-122"/>
                <a:cs typeface="Arial" pitchFamily="34" charset="-120"/>
              </a:rPr>
              <a:t>١. جيوش أجنبية مرتزقة صارت سيدة</a:t>
            </a:r>
            <a:endParaRPr lang="ar-SA" sz="2070" dirty="0"/>
          </a:p>
          <a:p>
            <a:pPr rtl="1" algn="r" marL="177800" indent="-177800">
              <a:spcBef>
                <a:spcPts val="500"/>
              </a:spcBef>
              <a:buSzPct val="100000"/>
              <a:buChar char="◆"/>
            </a:pPr>
            <a:r>
              <a:rPr lang="ar-SA" sz="1740" dirty="0">
                <a:solidFill>
                  <a:srgbClr val="6E1C1D"/>
                </a:solidFill>
                <a:latin typeface="Arial" pitchFamily="34" charset="0"/>
                <a:ea typeface="Arial" pitchFamily="34" charset="-122"/>
                <a:cs typeface="Arial" pitchFamily="34" charset="-120"/>
              </a:rPr>
              <a:t>٢. اتساع الدولة وبطء الاتصالات</a:t>
            </a:r>
            <a:endParaRPr lang="ar-SA" sz="2070" dirty="0"/>
          </a:p>
          <a:p>
            <a:pPr rtl="1" algn="r" marL="177800" indent="-177800">
              <a:spcBef>
                <a:spcPts val="500"/>
              </a:spcBef>
              <a:buSzPct val="100000"/>
              <a:buChar char="◆"/>
            </a:pPr>
            <a:r>
              <a:rPr lang="ar-SA" sz="1740" dirty="0">
                <a:solidFill>
                  <a:srgbClr val="6E1C1D"/>
                </a:solidFill>
                <a:latin typeface="Arial" pitchFamily="34" charset="0"/>
                <a:ea typeface="Arial" pitchFamily="34" charset="-122"/>
                <a:cs typeface="Arial" pitchFamily="34" charset="-120"/>
              </a:rPr>
              <a:t>٣. الصراع على العرش</a:t>
            </a:r>
            <a:endParaRPr lang="ar-SA" sz="2070" dirty="0"/>
          </a:p>
          <a:p>
            <a:pPr rtl="1" algn="r" marL="177800" indent="-177800">
              <a:spcBef>
                <a:spcPts val="500"/>
              </a:spcBef>
              <a:buSzPct val="100000"/>
              <a:buChar char="◆"/>
            </a:pPr>
            <a:r>
              <a:rPr lang="ar-SA" sz="1740" dirty="0">
                <a:solidFill>
                  <a:srgbClr val="6E1C1D"/>
                </a:solidFill>
                <a:latin typeface="Arial" pitchFamily="34" charset="0"/>
                <a:ea typeface="Arial" pitchFamily="34" charset="-122"/>
                <a:cs typeface="Arial" pitchFamily="34" charset="-120"/>
              </a:rPr>
              <a:t>٤. الانقسامات المذهبية</a:t>
            </a:r>
            <a:endParaRPr lang="ar-SA" sz="2070" dirty="0"/>
          </a:p>
          <a:p>
            <a:pPr rtl="1" algn="r" marL="177800" indent="-177800">
              <a:spcBef>
                <a:spcPts val="500"/>
              </a:spcBef>
              <a:buSzPct val="100000"/>
              <a:buChar char="◆"/>
            </a:pPr>
            <a:r>
              <a:rPr lang="ar-SA" sz="1740" dirty="0">
                <a:solidFill>
                  <a:srgbClr val="6E1C1D"/>
                </a:solidFill>
                <a:latin typeface="Arial" pitchFamily="34" charset="0"/>
                <a:ea typeface="Arial" pitchFamily="34" charset="-122"/>
                <a:cs typeface="Arial" pitchFamily="34" charset="-120"/>
              </a:rPr>
              <a:t>٥. انهيار الاقتصاد وثورة الزنج</a:t>
            </a:r>
            <a:endParaRPr lang="ar-SA" sz="2070" dirty="0"/>
          </a:p>
          <a:p>
            <a:pPr rtl="1" algn="r" marL="177800" indent="-177800">
              <a:spcBef>
                <a:spcPts val="500"/>
              </a:spcBef>
              <a:buSzPct val="100000"/>
              <a:buChar char="◆"/>
            </a:pPr>
            <a:r>
              <a:rPr lang="ar-SA" sz="1740" dirty="0">
                <a:solidFill>
                  <a:srgbClr val="6E1C1D"/>
                </a:solidFill>
                <a:latin typeface="Arial" pitchFamily="34" charset="0"/>
                <a:ea typeface="Arial" pitchFamily="34" charset="-122"/>
                <a:cs typeface="Arial" pitchFamily="34" charset="-120"/>
              </a:rPr>
              <a:t>٦. ضربة المغول الساحقة</a:t>
            </a:r>
            <a:endParaRPr lang="ar-SA" sz="207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20</a:t>
            </a:fld>
            <a:endParaRPr lang="ar-SA"/>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3" name="Text 0"/>
          <p:cNvSpPr txBox="1"/>
          <p:nvPr/>
        </p:nvSpPr>
        <p:spPr>
          <a:xfrm>
            <a:off x="7985455" y="411480"/>
            <a:ext cx="3657600" cy="365760"/>
          </a:xfrm>
          <a:prstGeom prst="rect">
            <a:avLst/>
          </a:prstGeom>
          <a:noFill/>
          <a:ln/>
        </p:spPr>
        <p:txBody>
          <a:bodyPr wrap="square" lIns="0" tIns="0" rIns="0" bIns="0" rtlCol="0" anchor="t"/>
          <a:lstStyle/>
          <a:p>
            <a:pPr rtl="1" algn="r" indent="0" marL="0">
              <a:buNone/>
            </a:pPr>
            <a:r>
              <a:rPr lang="ar-SA" sz="1600" b="1" dirty="0">
                <a:solidFill>
                  <a:srgbClr val="C8A24A"/>
                </a:solidFill>
                <a:latin typeface="Arial" pitchFamily="34" charset="0"/>
                <a:ea typeface="Arial" pitchFamily="34" charset="-122"/>
                <a:cs typeface="Arial" pitchFamily="34" charset="-120"/>
              </a:rPr>
              <a:t>الفصل الثالث</a:t>
            </a:r>
            <a:endParaRPr lang="ar-SA" sz="1600" dirty="0"/>
          </a:p>
        </p:txBody>
      </p:sp>
      <p:sp>
        <p:nvSpPr>
          <p:cNvPr id="4" name="Text 1"/>
          <p:cNvSpPr txBox="1"/>
          <p:nvPr/>
        </p:nvSpPr>
        <p:spPr>
          <a:xfrm>
            <a:off x="548640" y="429768"/>
            <a:ext cx="5486400" cy="365760"/>
          </a:xfrm>
          <a:prstGeom prst="rect">
            <a:avLst/>
          </a:prstGeom>
          <a:noFill/>
          <a:ln/>
        </p:spPr>
        <p:txBody>
          <a:bodyPr wrap="square" lIns="0" tIns="0" rIns="0" bIns="0" rtlCol="0" anchor="t"/>
          <a:lstStyle/>
          <a:p>
            <a:pPr rtl="1" algn="l" indent="0" marL="0">
              <a:buNone/>
            </a:pPr>
            <a:r>
              <a:rPr lang="ar-SA" sz="1150" dirty="0">
                <a:solidFill>
                  <a:srgbClr val="AEB5C3"/>
                </a:solidFill>
                <a:latin typeface="Arial" pitchFamily="34" charset="0"/>
                <a:ea typeface="Arial" pitchFamily="34" charset="-122"/>
                <a:cs typeface="Arial" pitchFamily="34" charset="-120"/>
              </a:rPr>
              <a:t>الكتاب الأول · القصة السياسية</a:t>
            </a:r>
            <a:endParaRPr lang="ar-SA" sz="1150" dirty="0"/>
          </a:p>
        </p:txBody>
      </p:sp>
      <p:sp>
        <p:nvSpPr>
          <p:cNvPr id="5" name="Shape 2"/>
          <p:cNvSpPr/>
          <p:nvPr/>
        </p:nvSpPr>
        <p:spPr>
          <a:xfrm>
            <a:off x="3474720" y="612648"/>
            <a:ext cx="5973775" cy="0"/>
          </a:xfrm>
          <a:prstGeom prst="line">
            <a:avLst/>
          </a:prstGeom>
          <a:noFill/>
          <a:ln w="9525">
            <a:solidFill>
              <a:srgbClr val="A8822F"/>
            </a:solidFill>
            <a:prstDash val="solid"/>
          </a:ln>
        </p:spPr>
      </p:sp>
      <p:pic>
        <p:nvPicPr>
          <p:cNvPr id="6" name="Image 0" descr="زخرفة هندسية">    </p:cNvPr>
          <p:cNvPicPr>
            <a:picLocks noChangeAspect="1"/>
          </p:cNvPicPr>
          <p:nvPr/>
        </p:nvPicPr>
        <p:blipFill>
          <a:blip r:embed="rId1"/>
          <a:stretch>
            <a:fillRect/>
          </a:stretch>
        </p:blipFill>
        <p:spPr>
          <a:xfrm>
            <a:off x="822960" y="1234440"/>
            <a:ext cx="3291840" cy="3291840"/>
          </a:xfrm>
          <a:prstGeom prst="rect">
            <a:avLst/>
          </a:prstGeom>
        </p:spPr>
      </p:pic>
      <p:pic>
        <p:nvPicPr>
          <p:cNvPr id="7" name="Image 1" descr="ch3">    </p:cNvPr>
          <p:cNvPicPr>
            <a:picLocks noChangeAspect="1"/>
          </p:cNvPicPr>
          <p:nvPr/>
        </p:nvPicPr>
        <p:blipFill>
          <a:blip r:embed="rId2"/>
          <a:stretch>
            <a:fillRect/>
          </a:stretch>
        </p:blipFill>
        <p:spPr>
          <a:xfrm>
            <a:off x="6226025" y="1325880"/>
            <a:ext cx="3549950" cy="1234440"/>
          </a:xfrm>
          <a:prstGeom prst="rect">
            <a:avLst/>
          </a:prstGeom>
        </p:spPr>
      </p:pic>
      <p:sp>
        <p:nvSpPr>
          <p:cNvPr id="8" name="Text 3"/>
          <p:cNvSpPr txBox="1"/>
          <p:nvPr/>
        </p:nvSpPr>
        <p:spPr>
          <a:xfrm>
            <a:off x="4251960" y="2697480"/>
            <a:ext cx="7498080" cy="457200"/>
          </a:xfrm>
          <a:prstGeom prst="rect">
            <a:avLst/>
          </a:prstGeom>
          <a:noFill/>
          <a:ln/>
        </p:spPr>
        <p:txBody>
          <a:bodyPr wrap="square" lIns="0" tIns="0" rIns="0" bIns="0" rtlCol="0" anchor="t"/>
          <a:lstStyle/>
          <a:p>
            <a:pPr rtl="1" algn="ctr" indent="0" marL="0">
              <a:buNone/>
            </a:pPr>
            <a:r>
              <a:rPr lang="ar-SA" sz="2000" dirty="0">
                <a:solidFill>
                  <a:srgbClr val="F3EBD6"/>
                </a:solidFill>
                <a:latin typeface="Arial" pitchFamily="34" charset="0"/>
                <a:ea typeface="Arial" pitchFamily="34" charset="-122"/>
                <a:cs typeface="Arial" pitchFamily="34" charset="-120"/>
              </a:rPr>
              <a:t>من إمارة صغيرة إلى إمبراطورية في ثلاث قارات</a:t>
            </a:r>
            <a:endParaRPr lang="ar-SA" sz="2000" dirty="0"/>
          </a:p>
        </p:txBody>
      </p:sp>
      <p:sp>
        <p:nvSpPr>
          <p:cNvPr id="9" name="Text 4"/>
          <p:cNvSpPr txBox="1"/>
          <p:nvPr/>
        </p:nvSpPr>
        <p:spPr>
          <a:xfrm>
            <a:off x="5349240" y="3246120"/>
            <a:ext cx="5303520" cy="384048"/>
          </a:xfrm>
          <a:prstGeom prst="roundRect">
            <a:avLst>
              <a:gd name="adj" fmla="val 50000"/>
            </a:avLst>
          </a:prstGeom>
          <a:solidFill>
            <a:srgbClr val="C8A24A"/>
          </a:solidFill>
          <a:ln>
            <a:solidFill>
              <a:srgbClr val="C8A24A"/>
            </a:solidFill>
          </a:ln>
        </p:spPr>
        <p:txBody>
          <a:bodyPr wrap="square" lIns="0" tIns="0" rIns="0" bIns="0" rtlCol="0" anchor="ctr"/>
          <a:lstStyle/>
          <a:p>
            <a:pPr rtl="1" algn="ctr" indent="0" marL="0">
              <a:buNone/>
            </a:pPr>
            <a:r>
              <a:rPr lang="ar-SA" sz="1300" b="1" dirty="0">
                <a:solidFill>
                  <a:srgbClr val="0E1726"/>
                </a:solidFill>
                <a:latin typeface="Arial" pitchFamily="34" charset="0"/>
                <a:ea typeface="Arial" pitchFamily="34" charset="-122"/>
                <a:cs typeface="Arial" pitchFamily="34" charset="-120"/>
              </a:rPr>
              <a:t>699–1341هـ · 1299–1922م</a:t>
            </a:r>
            <a:endParaRPr lang="ar-SA" sz="1300" dirty="0"/>
          </a:p>
        </p:txBody>
      </p:sp>
      <p:sp>
        <p:nvSpPr>
          <p:cNvPr id="10" name="Text 5"/>
          <p:cNvSpPr txBox="1"/>
          <p:nvPr/>
        </p:nvSpPr>
        <p:spPr>
          <a:xfrm>
            <a:off x="4251960" y="3794760"/>
            <a:ext cx="7498080" cy="1097280"/>
          </a:xfrm>
          <a:prstGeom prst="rect">
            <a:avLst/>
          </a:prstGeom>
          <a:noFill/>
          <a:ln/>
        </p:spPr>
        <p:txBody>
          <a:bodyPr wrap="square" lIns="76200" tIns="177800" rIns="177800" bIns="76200" rtlCol="0" anchor="ctr"/>
          <a:lstStyle/>
          <a:p>
            <a:pPr rtl="1" algn="ctr" indent="0" marL="0">
              <a:buNone/>
            </a:pPr>
            <a:r>
              <a:rPr lang="ar-SA" sz="1800" dirty="0">
                <a:solidFill>
                  <a:srgbClr val="FFFFFF"/>
                </a:solidFill>
                <a:latin typeface="Times New Roman" pitchFamily="34" charset="0"/>
                <a:ea typeface="Times New Roman" pitchFamily="34" charset="-122"/>
                <a:cs typeface="Times New Roman" pitchFamily="34" charset="-120"/>
              </a:rPr>
              <a:t>« أخذنا منكم قبرص فقطعنا ذراعكم، وأنتم حلقتم لحيتنا، واللحية تنبت من جديد »</a:t>
            </a:r>
            <a:endParaRPr lang="ar-SA" sz="1800" dirty="0"/>
          </a:p>
          <a:p>
            <a:pPr rtl="1" algn="ctr" indent="0" marL="0">
              <a:spcBef>
                <a:spcPts val="400"/>
              </a:spcBef>
              <a:buNone/>
            </a:pPr>
            <a:r>
              <a:rPr lang="ar-SA" sz="1150" b="1" dirty="0">
                <a:solidFill>
                  <a:srgbClr val="C8A24A"/>
                </a:solidFill>
                <a:latin typeface="Arial" pitchFamily="34" charset="0"/>
                <a:ea typeface="Arial" pitchFamily="34" charset="-122"/>
                <a:cs typeface="Arial" pitchFamily="34" charset="-120"/>
              </a:rPr>
              <a:t>صقللي محمد باشا بعد ليبانتو، بتصرف</a:t>
            </a:r>
            <a:endParaRPr lang="ar-SA" sz="1800" dirty="0"/>
          </a:p>
        </p:txBody>
      </p:sp>
      <p:sp>
        <p:nvSpPr>
          <p:cNvPr id="11" name="Shape 6"/>
          <p:cNvSpPr/>
          <p:nvPr/>
        </p:nvSpPr>
        <p:spPr>
          <a:xfrm>
            <a:off x="8953348" y="5257800"/>
            <a:ext cx="2377440" cy="1143000"/>
          </a:xfrm>
          <a:prstGeom prst="roundRect">
            <a:avLst>
              <a:gd name="adj" fmla="val 6400"/>
            </a:avLst>
          </a:prstGeom>
          <a:solidFill>
            <a:srgbClr val="0E1726">
              <a:alpha val="90000"/>
            </a:srgbClr>
          </a:solidFill>
          <a:ln w="9525">
            <a:solidFill>
              <a:srgbClr val="A8822F"/>
            </a:solidFill>
            <a:prstDash val="solid"/>
          </a:ln>
        </p:spPr>
      </p:sp>
      <p:sp>
        <p:nvSpPr>
          <p:cNvPr id="12" name="Text 7"/>
          <p:cNvSpPr txBox="1"/>
          <p:nvPr/>
        </p:nvSpPr>
        <p:spPr>
          <a:xfrm>
            <a:off x="8953348" y="5303520"/>
            <a:ext cx="2377440" cy="594360"/>
          </a:xfrm>
          <a:prstGeom prst="rect">
            <a:avLst/>
          </a:prstGeom>
          <a:noFill/>
          <a:ln/>
        </p:spPr>
        <p:txBody>
          <a:bodyPr wrap="square" lIns="0" tIns="0" rIns="0" bIns="0" rtlCol="0" anchor="ctr"/>
          <a:lstStyle/>
          <a:p>
            <a:pPr rtl="1" algn="ctr" indent="0" marL="0">
              <a:buNone/>
            </a:pPr>
            <a:r>
              <a:rPr lang="ar-SA" sz="2600" b="1" dirty="0">
                <a:solidFill>
                  <a:srgbClr val="E6CF8B"/>
                </a:solidFill>
                <a:latin typeface="Arial" pitchFamily="34" charset="0"/>
                <a:ea typeface="Arial" pitchFamily="34" charset="-122"/>
                <a:cs typeface="Arial" pitchFamily="34" charset="-120"/>
              </a:rPr>
              <a:t>36</a:t>
            </a:r>
            <a:endParaRPr lang="ar-SA" sz="2600" dirty="0"/>
          </a:p>
        </p:txBody>
      </p:sp>
      <p:sp>
        <p:nvSpPr>
          <p:cNvPr id="13" name="Text 8"/>
          <p:cNvSpPr txBox="1"/>
          <p:nvPr/>
        </p:nvSpPr>
        <p:spPr>
          <a:xfrm>
            <a:off x="9044788" y="5897880"/>
            <a:ext cx="2194560" cy="411480"/>
          </a:xfrm>
          <a:prstGeom prst="rect">
            <a:avLst/>
          </a:prstGeom>
          <a:noFill/>
          <a:ln/>
        </p:spPr>
        <p:txBody>
          <a:bodyPr wrap="square" lIns="0" tIns="0" rIns="0" bIns="0" rtlCol="0" anchor="t"/>
          <a:lstStyle/>
          <a:p>
            <a:pPr rtl="1" algn="ctr" indent="0" marL="0">
              <a:buNone/>
            </a:pPr>
            <a:r>
              <a:rPr lang="ar-SA" sz="1150" dirty="0">
                <a:solidFill>
                  <a:srgbClr val="D7D3C7"/>
                </a:solidFill>
                <a:latin typeface="Arial" pitchFamily="34" charset="0"/>
                <a:ea typeface="Arial" pitchFamily="34" charset="-122"/>
                <a:cs typeface="Arial" pitchFamily="34" charset="-120"/>
              </a:rPr>
              <a:t>سلطاناً</a:t>
            </a:r>
            <a:endParaRPr lang="ar-SA" sz="1150" dirty="0"/>
          </a:p>
        </p:txBody>
      </p:sp>
      <p:sp>
        <p:nvSpPr>
          <p:cNvPr id="14" name="Shape 9"/>
          <p:cNvSpPr/>
          <p:nvPr/>
        </p:nvSpPr>
        <p:spPr>
          <a:xfrm>
            <a:off x="6255868" y="5257800"/>
            <a:ext cx="2377440" cy="1143000"/>
          </a:xfrm>
          <a:prstGeom prst="roundRect">
            <a:avLst>
              <a:gd name="adj" fmla="val 6400"/>
            </a:avLst>
          </a:prstGeom>
          <a:solidFill>
            <a:srgbClr val="0E1726">
              <a:alpha val="90000"/>
            </a:srgbClr>
          </a:solidFill>
          <a:ln w="9525">
            <a:solidFill>
              <a:srgbClr val="A8822F"/>
            </a:solidFill>
            <a:prstDash val="solid"/>
          </a:ln>
        </p:spPr>
      </p:sp>
      <p:sp>
        <p:nvSpPr>
          <p:cNvPr id="15" name="Text 10"/>
          <p:cNvSpPr txBox="1"/>
          <p:nvPr/>
        </p:nvSpPr>
        <p:spPr>
          <a:xfrm>
            <a:off x="6255868" y="5303520"/>
            <a:ext cx="2377440" cy="594360"/>
          </a:xfrm>
          <a:prstGeom prst="rect">
            <a:avLst/>
          </a:prstGeom>
          <a:noFill/>
          <a:ln/>
        </p:spPr>
        <p:txBody>
          <a:bodyPr wrap="square" lIns="0" tIns="0" rIns="0" bIns="0" rtlCol="0" anchor="ctr"/>
          <a:lstStyle/>
          <a:p>
            <a:pPr rtl="1" algn="ctr" indent="0" marL="0">
              <a:buNone/>
            </a:pPr>
            <a:r>
              <a:rPr lang="ar-SA" sz="2600" b="1" dirty="0">
                <a:solidFill>
                  <a:srgbClr val="E6CF8B"/>
                </a:solidFill>
                <a:latin typeface="Arial" pitchFamily="34" charset="0"/>
                <a:ea typeface="Arial" pitchFamily="34" charset="-122"/>
                <a:cs typeface="Arial" pitchFamily="34" charset="-120"/>
              </a:rPr>
              <a:t>≈ 623</a:t>
            </a:r>
            <a:endParaRPr lang="ar-SA" sz="2600" dirty="0"/>
          </a:p>
        </p:txBody>
      </p:sp>
      <p:sp>
        <p:nvSpPr>
          <p:cNvPr id="16" name="Text 11"/>
          <p:cNvSpPr txBox="1"/>
          <p:nvPr/>
        </p:nvSpPr>
        <p:spPr>
          <a:xfrm>
            <a:off x="6347308" y="5897880"/>
            <a:ext cx="2194560" cy="411480"/>
          </a:xfrm>
          <a:prstGeom prst="rect">
            <a:avLst/>
          </a:prstGeom>
          <a:noFill/>
          <a:ln/>
        </p:spPr>
        <p:txBody>
          <a:bodyPr wrap="square" lIns="0" tIns="0" rIns="0" bIns="0" rtlCol="0" anchor="t"/>
          <a:lstStyle/>
          <a:p>
            <a:pPr rtl="1" algn="ctr" indent="0" marL="0">
              <a:buNone/>
            </a:pPr>
            <a:r>
              <a:rPr lang="ar-SA" sz="1150" dirty="0">
                <a:solidFill>
                  <a:srgbClr val="D7D3C7"/>
                </a:solidFill>
                <a:latin typeface="Arial" pitchFamily="34" charset="0"/>
                <a:ea typeface="Arial" pitchFamily="34" charset="-122"/>
                <a:cs typeface="Arial" pitchFamily="34" charset="-120"/>
              </a:rPr>
              <a:t>سنة</a:t>
            </a:r>
            <a:endParaRPr lang="ar-SA" sz="1150" dirty="0"/>
          </a:p>
        </p:txBody>
      </p:sp>
      <p:sp>
        <p:nvSpPr>
          <p:cNvPr id="17" name="Shape 12"/>
          <p:cNvSpPr/>
          <p:nvPr/>
        </p:nvSpPr>
        <p:spPr>
          <a:xfrm>
            <a:off x="3558388" y="5257800"/>
            <a:ext cx="2377440" cy="1143000"/>
          </a:xfrm>
          <a:prstGeom prst="roundRect">
            <a:avLst>
              <a:gd name="adj" fmla="val 6400"/>
            </a:avLst>
          </a:prstGeom>
          <a:solidFill>
            <a:srgbClr val="0E1726">
              <a:alpha val="90000"/>
            </a:srgbClr>
          </a:solidFill>
          <a:ln w="9525">
            <a:solidFill>
              <a:srgbClr val="A8822F"/>
            </a:solidFill>
            <a:prstDash val="solid"/>
          </a:ln>
        </p:spPr>
      </p:sp>
      <p:sp>
        <p:nvSpPr>
          <p:cNvPr id="18" name="Text 13"/>
          <p:cNvSpPr txBox="1"/>
          <p:nvPr/>
        </p:nvSpPr>
        <p:spPr>
          <a:xfrm>
            <a:off x="3558388" y="5303520"/>
            <a:ext cx="2377440" cy="594360"/>
          </a:xfrm>
          <a:prstGeom prst="rect">
            <a:avLst/>
          </a:prstGeom>
          <a:noFill/>
          <a:ln/>
        </p:spPr>
        <p:txBody>
          <a:bodyPr wrap="square" lIns="0" tIns="0" rIns="0" bIns="0" rtlCol="0" anchor="ctr"/>
          <a:lstStyle/>
          <a:p>
            <a:pPr rtl="1" algn="ctr" indent="0" marL="0">
              <a:buNone/>
            </a:pPr>
            <a:r>
              <a:rPr lang="ar-SA" sz="2600" b="1" dirty="0">
                <a:solidFill>
                  <a:srgbClr val="E6CF8B"/>
                </a:solidFill>
                <a:latin typeface="Arial" pitchFamily="34" charset="0"/>
                <a:ea typeface="Arial" pitchFamily="34" charset="-122"/>
                <a:cs typeface="Arial" pitchFamily="34" charset="-120"/>
              </a:rPr>
              <a:t>3</a:t>
            </a:r>
            <a:endParaRPr lang="ar-SA" sz="2600" dirty="0"/>
          </a:p>
        </p:txBody>
      </p:sp>
      <p:sp>
        <p:nvSpPr>
          <p:cNvPr id="19" name="Text 14"/>
          <p:cNvSpPr txBox="1"/>
          <p:nvPr/>
        </p:nvSpPr>
        <p:spPr>
          <a:xfrm>
            <a:off x="3649828" y="5897880"/>
            <a:ext cx="2194560" cy="411480"/>
          </a:xfrm>
          <a:prstGeom prst="rect">
            <a:avLst/>
          </a:prstGeom>
          <a:noFill/>
          <a:ln/>
        </p:spPr>
        <p:txBody>
          <a:bodyPr wrap="square" lIns="0" tIns="0" rIns="0" bIns="0" rtlCol="0" anchor="t"/>
          <a:lstStyle/>
          <a:p>
            <a:pPr rtl="1" algn="ctr" indent="0" marL="0">
              <a:buNone/>
            </a:pPr>
            <a:r>
              <a:rPr lang="ar-SA" sz="1150" dirty="0">
                <a:solidFill>
                  <a:srgbClr val="D7D3C7"/>
                </a:solidFill>
                <a:latin typeface="Arial" pitchFamily="34" charset="0"/>
                <a:ea typeface="Arial" pitchFamily="34" charset="-122"/>
                <a:cs typeface="Arial" pitchFamily="34" charset="-120"/>
              </a:rPr>
              <a:t>قارات</a:t>
            </a:r>
            <a:endParaRPr lang="ar-SA" sz="1150" dirty="0"/>
          </a:p>
        </p:txBody>
      </p:sp>
      <p:sp>
        <p:nvSpPr>
          <p:cNvPr id="20" name="Shape 15"/>
          <p:cNvSpPr/>
          <p:nvPr/>
        </p:nvSpPr>
        <p:spPr>
          <a:xfrm>
            <a:off x="860908" y="5257800"/>
            <a:ext cx="2377440" cy="1143000"/>
          </a:xfrm>
          <a:prstGeom prst="roundRect">
            <a:avLst>
              <a:gd name="adj" fmla="val 6400"/>
            </a:avLst>
          </a:prstGeom>
          <a:solidFill>
            <a:srgbClr val="0E1726">
              <a:alpha val="90000"/>
            </a:srgbClr>
          </a:solidFill>
          <a:ln w="9525">
            <a:solidFill>
              <a:srgbClr val="A8822F"/>
            </a:solidFill>
            <a:prstDash val="solid"/>
          </a:ln>
        </p:spPr>
      </p:sp>
      <p:sp>
        <p:nvSpPr>
          <p:cNvPr id="21" name="Text 16"/>
          <p:cNvSpPr txBox="1"/>
          <p:nvPr/>
        </p:nvSpPr>
        <p:spPr>
          <a:xfrm>
            <a:off x="860908" y="5303520"/>
            <a:ext cx="2377440" cy="594360"/>
          </a:xfrm>
          <a:prstGeom prst="rect">
            <a:avLst/>
          </a:prstGeom>
          <a:noFill/>
          <a:ln/>
        </p:spPr>
        <p:txBody>
          <a:bodyPr wrap="square" lIns="0" tIns="0" rIns="0" bIns="0" rtlCol="0" anchor="ctr"/>
          <a:lstStyle/>
          <a:p>
            <a:pPr rtl="1" algn="ctr" indent="0" marL="0">
              <a:buNone/>
            </a:pPr>
            <a:r>
              <a:rPr lang="ar-SA" sz="2600" b="1" dirty="0">
                <a:solidFill>
                  <a:srgbClr val="E6CF8B"/>
                </a:solidFill>
                <a:latin typeface="Arial" pitchFamily="34" charset="0"/>
                <a:ea typeface="Arial" pitchFamily="34" charset="-122"/>
                <a:cs typeface="Arial" pitchFamily="34" charset="-120"/>
              </a:rPr>
              <a:t>1453</a:t>
            </a:r>
            <a:endParaRPr lang="ar-SA" sz="2600" dirty="0"/>
          </a:p>
        </p:txBody>
      </p:sp>
      <p:sp>
        <p:nvSpPr>
          <p:cNvPr id="22" name="Text 17"/>
          <p:cNvSpPr txBox="1"/>
          <p:nvPr/>
        </p:nvSpPr>
        <p:spPr>
          <a:xfrm>
            <a:off x="952348" y="5897880"/>
            <a:ext cx="2194560" cy="411480"/>
          </a:xfrm>
          <a:prstGeom prst="rect">
            <a:avLst/>
          </a:prstGeom>
          <a:noFill/>
          <a:ln/>
        </p:spPr>
        <p:txBody>
          <a:bodyPr wrap="square" lIns="0" tIns="0" rIns="0" bIns="0" rtlCol="0" anchor="t"/>
          <a:lstStyle/>
          <a:p>
            <a:pPr rtl="1" algn="ctr" indent="0" marL="0">
              <a:buNone/>
            </a:pPr>
            <a:r>
              <a:rPr lang="ar-SA" sz="1150" dirty="0">
                <a:solidFill>
                  <a:srgbClr val="D7D3C7"/>
                </a:solidFill>
                <a:latin typeface="Arial" pitchFamily="34" charset="0"/>
                <a:ea typeface="Arial" pitchFamily="34" charset="-122"/>
                <a:cs typeface="Arial" pitchFamily="34" charset="-120"/>
              </a:rPr>
              <a:t>فتح القسطنطينية</a:t>
            </a:r>
            <a:endParaRPr lang="ar-SA" sz="11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الثالث · الدولة العثمانية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خمس مراحل في ستة قرون</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Shape 3"/>
          <p:cNvSpPr/>
          <p:nvPr/>
        </p:nvSpPr>
        <p:spPr>
          <a:xfrm>
            <a:off x="8900615" y="1463040"/>
            <a:ext cx="2742440" cy="457200"/>
          </a:xfrm>
          <a:prstGeom prst="rect">
            <a:avLst/>
          </a:prstGeom>
          <a:solidFill>
            <a:srgbClr val="1F6F5C"/>
          </a:solidFill>
          <a:ln w="12700">
            <a:solidFill>
              <a:srgbClr val="FFFFFF"/>
            </a:solidFill>
            <a:prstDash val="solid"/>
          </a:ln>
        </p:spPr>
      </p:sp>
      <p:sp>
        <p:nvSpPr>
          <p:cNvPr id="7" name="Text 4"/>
          <p:cNvSpPr txBox="1"/>
          <p:nvPr/>
        </p:nvSpPr>
        <p:spPr>
          <a:xfrm>
            <a:off x="8900615" y="1463040"/>
            <a:ext cx="2742440" cy="457200"/>
          </a:xfrm>
          <a:prstGeom prst="rect">
            <a:avLst/>
          </a:prstGeom>
          <a:noFill/>
          <a:ln/>
        </p:spPr>
        <p:txBody>
          <a:bodyPr wrap="square" lIns="0" tIns="0" rIns="0" bIns="0" rtlCol="0" anchor="ctr"/>
          <a:lstStyle/>
          <a:p>
            <a:pPr rtl="1" algn="ctr" indent="0" marL="0">
              <a:buNone/>
            </a:pPr>
            <a:r>
              <a:rPr lang="ar-SA" sz="1100" b="1" dirty="0">
                <a:solidFill>
                  <a:srgbClr val="FFFFFF"/>
                </a:solidFill>
                <a:latin typeface="Arial" pitchFamily="34" charset="0"/>
                <a:ea typeface="Arial" pitchFamily="34" charset="-122"/>
                <a:cs typeface="Arial" pitchFamily="34" charset="-120"/>
              </a:rPr>
              <a:t>التأسيس</a:t>
            </a:r>
            <a:endParaRPr lang="ar-SA" sz="1100" dirty="0"/>
          </a:p>
        </p:txBody>
      </p:sp>
      <p:sp>
        <p:nvSpPr>
          <p:cNvPr id="8" name="Shape 5"/>
          <p:cNvSpPr/>
          <p:nvPr/>
        </p:nvSpPr>
        <p:spPr>
          <a:xfrm>
            <a:off x="6888306" y="1463040"/>
            <a:ext cx="2012310" cy="457200"/>
          </a:xfrm>
          <a:prstGeom prst="rect">
            <a:avLst/>
          </a:prstGeom>
          <a:solidFill>
            <a:srgbClr val="1F6F5C"/>
          </a:solidFill>
          <a:ln w="12700">
            <a:solidFill>
              <a:srgbClr val="FFFFFF"/>
            </a:solidFill>
            <a:prstDash val="solid"/>
          </a:ln>
        </p:spPr>
      </p:sp>
      <p:sp>
        <p:nvSpPr>
          <p:cNvPr id="9" name="Text 6"/>
          <p:cNvSpPr txBox="1"/>
          <p:nvPr/>
        </p:nvSpPr>
        <p:spPr>
          <a:xfrm>
            <a:off x="6888306" y="1463040"/>
            <a:ext cx="2012310" cy="457200"/>
          </a:xfrm>
          <a:prstGeom prst="rect">
            <a:avLst/>
          </a:prstGeom>
          <a:noFill/>
          <a:ln/>
        </p:spPr>
        <p:txBody>
          <a:bodyPr wrap="square" lIns="0" tIns="0" rIns="0" bIns="0" rtlCol="0" anchor="ctr"/>
          <a:lstStyle/>
          <a:p>
            <a:pPr rtl="1" algn="ctr" indent="0" marL="0">
              <a:buNone/>
            </a:pPr>
            <a:r>
              <a:rPr lang="ar-SA" sz="1100" b="1" dirty="0">
                <a:solidFill>
                  <a:srgbClr val="FFFFFF"/>
                </a:solidFill>
                <a:latin typeface="Arial" pitchFamily="34" charset="0"/>
                <a:ea typeface="Arial" pitchFamily="34" charset="-122"/>
                <a:cs typeface="Arial" pitchFamily="34" charset="-120"/>
              </a:rPr>
              <a:t>الذروة</a:t>
            </a:r>
            <a:endParaRPr lang="ar-SA" sz="1100" dirty="0"/>
          </a:p>
        </p:txBody>
      </p:sp>
      <p:sp>
        <p:nvSpPr>
          <p:cNvPr id="10" name="Shape 7"/>
          <p:cNvSpPr/>
          <p:nvPr/>
        </p:nvSpPr>
        <p:spPr>
          <a:xfrm>
            <a:off x="4519835" y="1463040"/>
            <a:ext cx="2368471" cy="457200"/>
          </a:xfrm>
          <a:prstGeom prst="rect">
            <a:avLst/>
          </a:prstGeom>
          <a:solidFill>
            <a:srgbClr val="8C887E"/>
          </a:solidFill>
          <a:ln w="12700">
            <a:solidFill>
              <a:srgbClr val="FFFFFF"/>
            </a:solidFill>
            <a:prstDash val="solid"/>
          </a:ln>
        </p:spPr>
      </p:sp>
      <p:sp>
        <p:nvSpPr>
          <p:cNvPr id="11" name="Text 8"/>
          <p:cNvSpPr txBox="1"/>
          <p:nvPr/>
        </p:nvSpPr>
        <p:spPr>
          <a:xfrm>
            <a:off x="4519835" y="1463040"/>
            <a:ext cx="2368471" cy="457200"/>
          </a:xfrm>
          <a:prstGeom prst="rect">
            <a:avLst/>
          </a:prstGeom>
          <a:noFill/>
          <a:ln/>
        </p:spPr>
        <p:txBody>
          <a:bodyPr wrap="square" lIns="0" tIns="0" rIns="0" bIns="0" rtlCol="0" anchor="ctr"/>
          <a:lstStyle/>
          <a:p>
            <a:pPr rtl="1" algn="ctr" indent="0" marL="0">
              <a:buNone/>
            </a:pPr>
            <a:r>
              <a:rPr lang="ar-SA" sz="1100" b="1" dirty="0">
                <a:solidFill>
                  <a:srgbClr val="FFFFFF"/>
                </a:solidFill>
                <a:latin typeface="Arial" pitchFamily="34" charset="0"/>
                <a:ea typeface="Arial" pitchFamily="34" charset="-122"/>
                <a:cs typeface="Arial" pitchFamily="34" charset="-120"/>
              </a:rPr>
              <a:t>الركود</a:t>
            </a:r>
            <a:endParaRPr lang="ar-SA" sz="1100" dirty="0"/>
          </a:p>
        </p:txBody>
      </p:sp>
      <p:sp>
        <p:nvSpPr>
          <p:cNvPr id="12" name="Shape 9"/>
          <p:cNvSpPr/>
          <p:nvPr/>
        </p:nvSpPr>
        <p:spPr>
          <a:xfrm>
            <a:off x="2026708" y="1463040"/>
            <a:ext cx="2493127" cy="457200"/>
          </a:xfrm>
          <a:prstGeom prst="rect">
            <a:avLst/>
          </a:prstGeom>
          <a:solidFill>
            <a:srgbClr val="B5443F"/>
          </a:solidFill>
          <a:ln w="12700">
            <a:solidFill>
              <a:srgbClr val="FFFFFF"/>
            </a:solidFill>
            <a:prstDash val="solid"/>
          </a:ln>
        </p:spPr>
      </p:sp>
      <p:sp>
        <p:nvSpPr>
          <p:cNvPr id="13" name="Text 10"/>
          <p:cNvSpPr txBox="1"/>
          <p:nvPr/>
        </p:nvSpPr>
        <p:spPr>
          <a:xfrm>
            <a:off x="2026708" y="1463040"/>
            <a:ext cx="2493127" cy="457200"/>
          </a:xfrm>
          <a:prstGeom prst="rect">
            <a:avLst/>
          </a:prstGeom>
          <a:noFill/>
          <a:ln/>
        </p:spPr>
        <p:txBody>
          <a:bodyPr wrap="square" lIns="0" tIns="0" rIns="0" bIns="0" rtlCol="0" anchor="ctr"/>
          <a:lstStyle/>
          <a:p>
            <a:pPr rtl="1" algn="ctr" indent="0" marL="0">
              <a:buNone/>
            </a:pPr>
            <a:r>
              <a:rPr lang="ar-SA" sz="1100" b="1" dirty="0">
                <a:solidFill>
                  <a:srgbClr val="FFFFFF"/>
                </a:solidFill>
                <a:latin typeface="Arial" pitchFamily="34" charset="0"/>
                <a:ea typeface="Arial" pitchFamily="34" charset="-122"/>
                <a:cs typeface="Arial" pitchFamily="34" charset="-120"/>
              </a:rPr>
              <a:t>التراجع</a:t>
            </a:r>
            <a:endParaRPr lang="ar-SA" sz="1100" dirty="0"/>
          </a:p>
        </p:txBody>
      </p:sp>
      <p:sp>
        <p:nvSpPr>
          <p:cNvPr id="14" name="Shape 11"/>
          <p:cNvSpPr/>
          <p:nvPr/>
        </p:nvSpPr>
        <p:spPr>
          <a:xfrm>
            <a:off x="548640" y="1463040"/>
            <a:ext cx="1478068" cy="457200"/>
          </a:xfrm>
          <a:prstGeom prst="rect">
            <a:avLst/>
          </a:prstGeom>
          <a:solidFill>
            <a:srgbClr val="B5443F"/>
          </a:solidFill>
          <a:ln w="12700">
            <a:solidFill>
              <a:srgbClr val="FFFFFF"/>
            </a:solidFill>
            <a:prstDash val="solid"/>
          </a:ln>
        </p:spPr>
      </p:sp>
      <p:sp>
        <p:nvSpPr>
          <p:cNvPr id="15" name="Text 12"/>
          <p:cNvSpPr txBox="1"/>
          <p:nvPr/>
        </p:nvSpPr>
        <p:spPr>
          <a:xfrm>
            <a:off x="548640" y="1463040"/>
            <a:ext cx="1478068" cy="457200"/>
          </a:xfrm>
          <a:prstGeom prst="rect">
            <a:avLst/>
          </a:prstGeom>
          <a:noFill/>
          <a:ln/>
        </p:spPr>
        <p:txBody>
          <a:bodyPr wrap="square" lIns="0" tIns="0" rIns="0" bIns="0" rtlCol="0" anchor="ctr"/>
          <a:lstStyle/>
          <a:p>
            <a:pPr rtl="1" algn="ctr" indent="0" marL="0">
              <a:buNone/>
            </a:pPr>
            <a:r>
              <a:rPr lang="ar-SA" sz="1100" b="1" dirty="0">
                <a:solidFill>
                  <a:srgbClr val="FFFFFF"/>
                </a:solidFill>
                <a:latin typeface="Arial" pitchFamily="34" charset="0"/>
                <a:ea typeface="Arial" pitchFamily="34" charset="-122"/>
                <a:cs typeface="Arial" pitchFamily="34" charset="-120"/>
              </a:rPr>
              <a:t>الانهيار</a:t>
            </a:r>
            <a:endParaRPr lang="ar-SA" sz="1100" dirty="0"/>
          </a:p>
        </p:txBody>
      </p:sp>
      <p:sp>
        <p:nvSpPr>
          <p:cNvPr id="16" name="Text 13"/>
          <p:cNvSpPr txBox="1"/>
          <p:nvPr/>
        </p:nvSpPr>
        <p:spPr>
          <a:xfrm>
            <a:off x="11094415"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1299م</a:t>
            </a:r>
            <a:endParaRPr lang="ar-SA" sz="1000" dirty="0"/>
          </a:p>
        </p:txBody>
      </p:sp>
      <p:sp>
        <p:nvSpPr>
          <p:cNvPr id="17" name="Text 14"/>
          <p:cNvSpPr txBox="1"/>
          <p:nvPr/>
        </p:nvSpPr>
        <p:spPr>
          <a:xfrm>
            <a:off x="8351975"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1453م</a:t>
            </a:r>
            <a:endParaRPr lang="ar-SA" sz="1000" dirty="0"/>
          </a:p>
        </p:txBody>
      </p:sp>
      <p:sp>
        <p:nvSpPr>
          <p:cNvPr id="18" name="Text 15"/>
          <p:cNvSpPr txBox="1"/>
          <p:nvPr/>
        </p:nvSpPr>
        <p:spPr>
          <a:xfrm>
            <a:off x="6339666"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1566م</a:t>
            </a:r>
            <a:endParaRPr lang="ar-SA" sz="1000" dirty="0"/>
          </a:p>
        </p:txBody>
      </p:sp>
      <p:sp>
        <p:nvSpPr>
          <p:cNvPr id="19" name="Text 16"/>
          <p:cNvSpPr txBox="1"/>
          <p:nvPr/>
        </p:nvSpPr>
        <p:spPr>
          <a:xfrm>
            <a:off x="3971195"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1699م</a:t>
            </a:r>
            <a:endParaRPr lang="ar-SA" sz="1000" dirty="0"/>
          </a:p>
        </p:txBody>
      </p:sp>
      <p:sp>
        <p:nvSpPr>
          <p:cNvPr id="20" name="Text 17"/>
          <p:cNvSpPr txBox="1"/>
          <p:nvPr/>
        </p:nvSpPr>
        <p:spPr>
          <a:xfrm>
            <a:off x="1478068"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1839م</a:t>
            </a:r>
            <a:endParaRPr lang="ar-SA" sz="1000" dirty="0"/>
          </a:p>
        </p:txBody>
      </p:sp>
      <p:sp>
        <p:nvSpPr>
          <p:cNvPr id="21" name="Text 18"/>
          <p:cNvSpPr txBox="1"/>
          <p:nvPr/>
        </p:nvSpPr>
        <p:spPr>
          <a:xfrm>
            <a:off x="0" y="1965960"/>
            <a:ext cx="1097280" cy="256032"/>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1922م</a:t>
            </a:r>
            <a:endParaRPr lang="ar-SA" sz="1000" dirty="0"/>
          </a:p>
        </p:txBody>
      </p:sp>
      <p:sp>
        <p:nvSpPr>
          <p:cNvPr id="22" name="Text 19"/>
          <p:cNvSpPr txBox="1"/>
          <p:nvPr/>
        </p:nvSpPr>
        <p:spPr>
          <a:xfrm>
            <a:off x="8054645" y="2423160"/>
            <a:ext cx="3588410" cy="1769364"/>
          </a:xfrm>
          <a:prstGeom prst="roundRect">
            <a:avLst>
              <a:gd name="adj" fmla="val 4134"/>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النشأة والتأسيس</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من إمارة حدودية إلى دولة في قارتين</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عثمان، أورخان، مراد الأول، بايزيد، مراد الثاني</a:t>
            </a:r>
            <a:endParaRPr lang="ar-SA" sz="1730" dirty="0"/>
          </a:p>
        </p:txBody>
      </p:sp>
      <p:sp>
        <p:nvSpPr>
          <p:cNvPr id="23" name="Text 20"/>
          <p:cNvSpPr txBox="1"/>
          <p:nvPr/>
        </p:nvSpPr>
        <p:spPr>
          <a:xfrm>
            <a:off x="4301642" y="2423160"/>
            <a:ext cx="3588410" cy="1769364"/>
          </a:xfrm>
          <a:prstGeom prst="roundRect">
            <a:avLst>
              <a:gd name="adj" fmla="val 4134"/>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الفتح والذروة</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القسطنطينية، العالم العربي، أبواب فيينا</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الفاتح، سليم الأول، سليمان القانوني</a:t>
            </a:r>
            <a:endParaRPr lang="ar-SA" sz="1730" dirty="0"/>
          </a:p>
        </p:txBody>
      </p:sp>
      <p:sp>
        <p:nvSpPr>
          <p:cNvPr id="24" name="Text 21"/>
          <p:cNvSpPr txBox="1"/>
          <p:nvPr/>
        </p:nvSpPr>
        <p:spPr>
          <a:xfrm>
            <a:off x="548640" y="2423160"/>
            <a:ext cx="3588410" cy="1769364"/>
          </a:xfrm>
          <a:prstGeom prst="roundRect">
            <a:avLst>
              <a:gd name="adj" fmla="val 4134"/>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730" b="1" dirty="0">
                <a:solidFill>
                  <a:srgbClr val="44423D"/>
                </a:solidFill>
                <a:latin typeface="Arial" pitchFamily="34" charset="0"/>
                <a:ea typeface="Arial" pitchFamily="34" charset="-122"/>
                <a:cs typeface="Arial" pitchFamily="34" charset="-120"/>
              </a:rPr>
              <a:t>الركود والاضطراب</a:t>
            </a:r>
            <a:endParaRPr lang="ar-SA" sz="1730" dirty="0"/>
          </a:p>
          <a:p>
            <a:pPr rtl="1" algn="r" marL="177800" indent="-177800">
              <a:spcBef>
                <a:spcPts val="500"/>
              </a:spcBef>
              <a:buSzPct val="100000"/>
              <a:buChar char="◆"/>
            </a:pPr>
            <a:r>
              <a:rPr lang="ar-SA" sz="1500" dirty="0">
                <a:solidFill>
                  <a:srgbClr val="44423D"/>
                </a:solidFill>
                <a:latin typeface="Arial" pitchFamily="34" charset="0"/>
                <a:ea typeface="Arial" pitchFamily="34" charset="-122"/>
                <a:cs typeface="Arial" pitchFamily="34" charset="-120"/>
              </a:rPr>
              <a:t>ليبانتو، سلطنة الحريم، فيينا الثانية</a:t>
            </a:r>
            <a:endParaRPr lang="ar-SA" sz="1730" dirty="0"/>
          </a:p>
          <a:p>
            <a:pPr rtl="1" algn="r" marL="177800" indent="-177800">
              <a:spcBef>
                <a:spcPts val="500"/>
              </a:spcBef>
              <a:buSzPct val="100000"/>
              <a:buChar char="◆"/>
            </a:pPr>
            <a:r>
              <a:rPr lang="ar-SA" sz="1500" dirty="0">
                <a:solidFill>
                  <a:srgbClr val="44423D"/>
                </a:solidFill>
                <a:latin typeface="Arial" pitchFamily="34" charset="0"/>
                <a:ea typeface="Arial" pitchFamily="34" charset="-122"/>
                <a:cs typeface="Arial" pitchFamily="34" charset="-120"/>
              </a:rPr>
              <a:t>سليم الثاني، مراد الرابع، آل كوبريلي</a:t>
            </a:r>
            <a:endParaRPr lang="ar-SA" sz="1730" dirty="0"/>
          </a:p>
        </p:txBody>
      </p:sp>
      <p:sp>
        <p:nvSpPr>
          <p:cNvPr id="25" name="Text 22"/>
          <p:cNvSpPr txBox="1"/>
          <p:nvPr/>
        </p:nvSpPr>
        <p:spPr>
          <a:xfrm>
            <a:off x="8054645" y="4357116"/>
            <a:ext cx="3588410" cy="1769364"/>
          </a:xfrm>
          <a:prstGeom prst="roundRect">
            <a:avLst>
              <a:gd name="adj" fmla="val 4134"/>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التراجع أمام أوروبا</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كارلوفتش، القرم، إلغاء الإنكشارية</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أحمد الثالث، سليم الثالث، محمود الثاني</a:t>
            </a:r>
            <a:endParaRPr lang="ar-SA" sz="1730" dirty="0"/>
          </a:p>
        </p:txBody>
      </p:sp>
      <p:sp>
        <p:nvSpPr>
          <p:cNvPr id="26" name="Text 23"/>
          <p:cNvSpPr txBox="1"/>
          <p:nvPr/>
        </p:nvSpPr>
        <p:spPr>
          <a:xfrm>
            <a:off x="4301642" y="4357116"/>
            <a:ext cx="3588410" cy="1769364"/>
          </a:xfrm>
          <a:prstGeom prst="roundRect">
            <a:avLst>
              <a:gd name="adj" fmla="val 4134"/>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الإصلاح والانهيار</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التنظيمات، الحرب العالمية، النهاية</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عبد المجيد، عبد الحميد الثاني، محمد السادس</a:t>
            </a:r>
            <a:endParaRPr lang="ar-SA" sz="173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22</a:t>
            </a:fld>
            <a:endParaRPr lang="ar-SA"/>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الثالث · التأسيس (699–857هـ)</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من سوغوت إلى فارنا</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Shape 3"/>
          <p:cNvSpPr/>
          <p:nvPr/>
        </p:nvSpPr>
        <p:spPr>
          <a:xfrm>
            <a:off x="10037826" y="1874520"/>
            <a:ext cx="1605229" cy="3017520"/>
          </a:xfrm>
          <a:prstGeom prst="roundRect">
            <a:avLst>
              <a:gd name="adj" fmla="val 4557"/>
            </a:avLst>
          </a:prstGeom>
          <a:solidFill>
            <a:srgbClr val="E3F1EC"/>
          </a:solidFill>
          <a:ln w="9525">
            <a:solidFill>
              <a:srgbClr val="1F6F5C"/>
            </a:solidFill>
            <a:prstDash val="solid"/>
          </a:ln>
        </p:spPr>
      </p:sp>
      <p:sp>
        <p:nvSpPr>
          <p:cNvPr id="7" name="Shape 4"/>
          <p:cNvSpPr/>
          <p:nvPr/>
        </p:nvSpPr>
        <p:spPr>
          <a:xfrm>
            <a:off x="10566121" y="1600200"/>
            <a:ext cx="548640" cy="548640"/>
          </a:xfrm>
          <a:prstGeom prst="ellipse">
            <a:avLst/>
          </a:prstGeom>
          <a:solidFill>
            <a:srgbClr val="1F6F5C"/>
          </a:solidFill>
          <a:ln w="19050">
            <a:solidFill>
              <a:srgbClr val="FFFFFF"/>
            </a:solidFill>
            <a:prstDash val="solid"/>
          </a:ln>
        </p:spPr>
      </p:sp>
      <p:sp>
        <p:nvSpPr>
          <p:cNvPr id="8" name="Text 5"/>
          <p:cNvSpPr txBox="1"/>
          <p:nvPr/>
        </p:nvSpPr>
        <p:spPr>
          <a:xfrm>
            <a:off x="10566121" y="160020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١</a:t>
            </a:r>
            <a:endParaRPr lang="ar-SA" sz="1600" dirty="0"/>
          </a:p>
        </p:txBody>
      </p:sp>
      <p:sp>
        <p:nvSpPr>
          <p:cNvPr id="9" name="Text 6"/>
          <p:cNvSpPr txBox="1"/>
          <p:nvPr/>
        </p:nvSpPr>
        <p:spPr>
          <a:xfrm>
            <a:off x="10147554" y="2258568"/>
            <a:ext cx="1385773" cy="2514600"/>
          </a:xfrm>
          <a:prstGeom prst="rect">
            <a:avLst/>
          </a:prstGeom>
          <a:noFill/>
          <a:ln/>
        </p:spPr>
        <p:txBody>
          <a:bodyPr wrap="square" lIns="0" tIns="0" rIns="0" bIns="0" rtlCol="0" anchor="t"/>
          <a:lstStyle/>
          <a:p>
            <a:pPr rtl="1" algn="ctr" indent="0" marL="0">
              <a:buNone/>
            </a:pPr>
            <a:r>
              <a:rPr lang="ar-SA" sz="1600" b="1" dirty="0">
                <a:solidFill>
                  <a:srgbClr val="134A3D"/>
                </a:solidFill>
                <a:latin typeface="Arial" pitchFamily="34" charset="0"/>
                <a:ea typeface="Arial" pitchFamily="34" charset="-122"/>
                <a:cs typeface="Arial" pitchFamily="34" charset="-120"/>
              </a:rPr>
              <a:t>عثمان الأول</a:t>
            </a:r>
            <a:endParaRPr lang="ar-SA" sz="1400" dirty="0"/>
          </a:p>
          <a:p>
            <a:pPr rtl="1" algn="ctr" indent="0" marL="0">
              <a:spcBef>
                <a:spcPts val="400"/>
              </a:spcBef>
              <a:buNone/>
            </a:pPr>
            <a:r>
              <a:rPr lang="ar-SA" sz="1400" dirty="0">
                <a:solidFill>
                  <a:srgbClr val="134A3D"/>
                </a:solidFill>
                <a:latin typeface="Arial" pitchFamily="34" charset="0"/>
                <a:ea typeface="Arial" pitchFamily="34" charset="-122"/>
                <a:cs typeface="Arial" pitchFamily="34" charset="-120"/>
              </a:rPr>
              <a:t>إمارة ثغر على حدود بيزنطة، نحو 1299م، وحلم الشجرة</a:t>
            </a:r>
            <a:endParaRPr lang="ar-SA" sz="1400" dirty="0"/>
          </a:p>
        </p:txBody>
      </p:sp>
      <p:sp>
        <p:nvSpPr>
          <p:cNvPr id="10" name="Shape 7"/>
          <p:cNvSpPr/>
          <p:nvPr/>
        </p:nvSpPr>
        <p:spPr>
          <a:xfrm>
            <a:off x="9790938" y="3246120"/>
            <a:ext cx="201168" cy="201168"/>
          </a:xfrm>
          <a:prstGeom prst="leftArrow">
            <a:avLst/>
          </a:prstGeom>
          <a:solidFill>
            <a:srgbClr val="C8A24A"/>
          </a:solidFill>
          <a:ln w="12700">
            <a:solidFill>
              <a:srgbClr val="C8A24A"/>
            </a:solidFill>
            <a:prstDash val="solid"/>
          </a:ln>
        </p:spPr>
      </p:sp>
      <p:sp>
        <p:nvSpPr>
          <p:cNvPr id="11" name="Shape 8"/>
          <p:cNvSpPr/>
          <p:nvPr/>
        </p:nvSpPr>
        <p:spPr>
          <a:xfrm>
            <a:off x="8139989" y="1874520"/>
            <a:ext cx="1605229" cy="3017520"/>
          </a:xfrm>
          <a:prstGeom prst="roundRect">
            <a:avLst>
              <a:gd name="adj" fmla="val 4557"/>
            </a:avLst>
          </a:prstGeom>
          <a:solidFill>
            <a:srgbClr val="E3F1EC"/>
          </a:solidFill>
          <a:ln w="9525">
            <a:solidFill>
              <a:srgbClr val="1F6F5C"/>
            </a:solidFill>
            <a:prstDash val="solid"/>
          </a:ln>
        </p:spPr>
      </p:sp>
      <p:sp>
        <p:nvSpPr>
          <p:cNvPr id="12" name="Shape 9"/>
          <p:cNvSpPr/>
          <p:nvPr/>
        </p:nvSpPr>
        <p:spPr>
          <a:xfrm>
            <a:off x="8668283" y="1600200"/>
            <a:ext cx="548640" cy="548640"/>
          </a:xfrm>
          <a:prstGeom prst="ellipse">
            <a:avLst/>
          </a:prstGeom>
          <a:solidFill>
            <a:srgbClr val="1F6F5C"/>
          </a:solidFill>
          <a:ln w="19050">
            <a:solidFill>
              <a:srgbClr val="FFFFFF"/>
            </a:solidFill>
            <a:prstDash val="solid"/>
          </a:ln>
        </p:spPr>
      </p:sp>
      <p:sp>
        <p:nvSpPr>
          <p:cNvPr id="13" name="Text 10"/>
          <p:cNvSpPr txBox="1"/>
          <p:nvPr/>
        </p:nvSpPr>
        <p:spPr>
          <a:xfrm>
            <a:off x="8668283" y="160020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٢</a:t>
            </a:r>
            <a:endParaRPr lang="ar-SA" sz="1600" dirty="0"/>
          </a:p>
        </p:txBody>
      </p:sp>
      <p:sp>
        <p:nvSpPr>
          <p:cNvPr id="14" name="Text 11"/>
          <p:cNvSpPr txBox="1"/>
          <p:nvPr/>
        </p:nvSpPr>
        <p:spPr>
          <a:xfrm>
            <a:off x="8249717" y="2258568"/>
            <a:ext cx="1385773" cy="2514600"/>
          </a:xfrm>
          <a:prstGeom prst="rect">
            <a:avLst/>
          </a:prstGeom>
          <a:noFill/>
          <a:ln/>
        </p:spPr>
        <p:txBody>
          <a:bodyPr wrap="square" lIns="0" tIns="0" rIns="0" bIns="0" rtlCol="0" anchor="t"/>
          <a:lstStyle/>
          <a:p>
            <a:pPr rtl="1" algn="ctr" indent="0" marL="0">
              <a:buNone/>
            </a:pPr>
            <a:r>
              <a:rPr lang="ar-SA" sz="1600" b="1" dirty="0">
                <a:solidFill>
                  <a:srgbClr val="134A3D"/>
                </a:solidFill>
                <a:latin typeface="Arial" pitchFamily="34" charset="0"/>
                <a:ea typeface="Arial" pitchFamily="34" charset="-122"/>
                <a:cs typeface="Arial" pitchFamily="34" charset="-120"/>
              </a:rPr>
              <a:t>أورخان</a:t>
            </a:r>
            <a:endParaRPr lang="ar-SA" sz="1400" dirty="0"/>
          </a:p>
          <a:p>
            <a:pPr rtl="1" algn="ctr" indent="0" marL="0">
              <a:spcBef>
                <a:spcPts val="400"/>
              </a:spcBef>
              <a:buNone/>
            </a:pPr>
            <a:r>
              <a:rPr lang="ar-SA" sz="1400" dirty="0">
                <a:solidFill>
                  <a:srgbClr val="134A3D"/>
                </a:solidFill>
                <a:latin typeface="Arial" pitchFamily="34" charset="0"/>
                <a:ea typeface="Arial" pitchFamily="34" charset="-122"/>
                <a:cs typeface="Arial" pitchFamily="34" charset="-120"/>
              </a:rPr>
              <a:t>بورصة أول عاصمة 1326م، والعبور إلى أوروبا</a:t>
            </a:r>
            <a:endParaRPr lang="ar-SA" sz="1400" dirty="0"/>
          </a:p>
        </p:txBody>
      </p:sp>
      <p:sp>
        <p:nvSpPr>
          <p:cNvPr id="15" name="Shape 12"/>
          <p:cNvSpPr/>
          <p:nvPr/>
        </p:nvSpPr>
        <p:spPr>
          <a:xfrm>
            <a:off x="7893101" y="3246120"/>
            <a:ext cx="201168" cy="201168"/>
          </a:xfrm>
          <a:prstGeom prst="leftArrow">
            <a:avLst/>
          </a:prstGeom>
          <a:solidFill>
            <a:srgbClr val="C8A24A"/>
          </a:solidFill>
          <a:ln w="12700">
            <a:solidFill>
              <a:srgbClr val="C8A24A"/>
            </a:solidFill>
            <a:prstDash val="solid"/>
          </a:ln>
        </p:spPr>
      </p:sp>
      <p:sp>
        <p:nvSpPr>
          <p:cNvPr id="16" name="Shape 13"/>
          <p:cNvSpPr/>
          <p:nvPr/>
        </p:nvSpPr>
        <p:spPr>
          <a:xfrm>
            <a:off x="6242152" y="1874520"/>
            <a:ext cx="1605229" cy="3017520"/>
          </a:xfrm>
          <a:prstGeom prst="roundRect">
            <a:avLst>
              <a:gd name="adj" fmla="val 4557"/>
            </a:avLst>
          </a:prstGeom>
          <a:solidFill>
            <a:srgbClr val="E3F1EC"/>
          </a:solidFill>
          <a:ln w="9525">
            <a:solidFill>
              <a:srgbClr val="1F6F5C"/>
            </a:solidFill>
            <a:prstDash val="solid"/>
          </a:ln>
        </p:spPr>
      </p:sp>
      <p:sp>
        <p:nvSpPr>
          <p:cNvPr id="17" name="Shape 14"/>
          <p:cNvSpPr/>
          <p:nvPr/>
        </p:nvSpPr>
        <p:spPr>
          <a:xfrm>
            <a:off x="6770446" y="1600200"/>
            <a:ext cx="548640" cy="548640"/>
          </a:xfrm>
          <a:prstGeom prst="ellipse">
            <a:avLst/>
          </a:prstGeom>
          <a:solidFill>
            <a:srgbClr val="1F6F5C"/>
          </a:solidFill>
          <a:ln w="19050">
            <a:solidFill>
              <a:srgbClr val="FFFFFF"/>
            </a:solidFill>
            <a:prstDash val="solid"/>
          </a:ln>
        </p:spPr>
      </p:sp>
      <p:sp>
        <p:nvSpPr>
          <p:cNvPr id="18" name="Text 15"/>
          <p:cNvSpPr txBox="1"/>
          <p:nvPr/>
        </p:nvSpPr>
        <p:spPr>
          <a:xfrm>
            <a:off x="6770446" y="160020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٣</a:t>
            </a:r>
            <a:endParaRPr lang="ar-SA" sz="1600" dirty="0"/>
          </a:p>
        </p:txBody>
      </p:sp>
      <p:sp>
        <p:nvSpPr>
          <p:cNvPr id="19" name="Text 16"/>
          <p:cNvSpPr txBox="1"/>
          <p:nvPr/>
        </p:nvSpPr>
        <p:spPr>
          <a:xfrm>
            <a:off x="6351880" y="2258568"/>
            <a:ext cx="1385773" cy="2514600"/>
          </a:xfrm>
          <a:prstGeom prst="rect">
            <a:avLst/>
          </a:prstGeom>
          <a:noFill/>
          <a:ln/>
        </p:spPr>
        <p:txBody>
          <a:bodyPr wrap="square" lIns="0" tIns="0" rIns="0" bIns="0" rtlCol="0" anchor="t"/>
          <a:lstStyle/>
          <a:p>
            <a:pPr rtl="1" algn="ctr" indent="0" marL="0">
              <a:buNone/>
            </a:pPr>
            <a:r>
              <a:rPr lang="ar-SA" sz="1600" b="1" dirty="0">
                <a:solidFill>
                  <a:srgbClr val="134A3D"/>
                </a:solidFill>
                <a:latin typeface="Arial" pitchFamily="34" charset="0"/>
                <a:ea typeface="Arial" pitchFamily="34" charset="-122"/>
                <a:cs typeface="Arial" pitchFamily="34" charset="-120"/>
              </a:rPr>
              <a:t>مراد الأول</a:t>
            </a:r>
            <a:endParaRPr lang="ar-SA" sz="1400" dirty="0"/>
          </a:p>
          <a:p>
            <a:pPr rtl="1" algn="ctr" indent="0" marL="0">
              <a:spcBef>
                <a:spcPts val="400"/>
              </a:spcBef>
              <a:buNone/>
            </a:pPr>
            <a:r>
              <a:rPr lang="ar-SA" sz="1400" dirty="0">
                <a:solidFill>
                  <a:srgbClr val="134A3D"/>
                </a:solidFill>
                <a:latin typeface="Arial" pitchFamily="34" charset="0"/>
                <a:ea typeface="Arial" pitchFamily="34" charset="-122"/>
                <a:cs typeface="Arial" pitchFamily="34" charset="-120"/>
              </a:rPr>
              <a:t>أدرنة، الإنكشارية، وقوصوه 1389م</a:t>
            </a:r>
            <a:endParaRPr lang="ar-SA" sz="1400" dirty="0"/>
          </a:p>
        </p:txBody>
      </p:sp>
      <p:sp>
        <p:nvSpPr>
          <p:cNvPr id="20" name="Shape 17"/>
          <p:cNvSpPr/>
          <p:nvPr/>
        </p:nvSpPr>
        <p:spPr>
          <a:xfrm>
            <a:off x="5995264" y="3246120"/>
            <a:ext cx="201168" cy="201168"/>
          </a:xfrm>
          <a:prstGeom prst="leftArrow">
            <a:avLst/>
          </a:prstGeom>
          <a:solidFill>
            <a:srgbClr val="C8A24A"/>
          </a:solidFill>
          <a:ln w="12700">
            <a:solidFill>
              <a:srgbClr val="C8A24A"/>
            </a:solidFill>
            <a:prstDash val="solid"/>
          </a:ln>
        </p:spPr>
      </p:sp>
      <p:sp>
        <p:nvSpPr>
          <p:cNvPr id="21" name="Shape 18"/>
          <p:cNvSpPr/>
          <p:nvPr/>
        </p:nvSpPr>
        <p:spPr>
          <a:xfrm>
            <a:off x="4344314" y="1874520"/>
            <a:ext cx="1605229" cy="3017520"/>
          </a:xfrm>
          <a:prstGeom prst="roundRect">
            <a:avLst>
              <a:gd name="adj" fmla="val 4557"/>
            </a:avLst>
          </a:prstGeom>
          <a:solidFill>
            <a:srgbClr val="F8E6E3"/>
          </a:solidFill>
          <a:ln w="9525">
            <a:solidFill>
              <a:srgbClr val="9E2A2B"/>
            </a:solidFill>
            <a:prstDash val="solid"/>
          </a:ln>
        </p:spPr>
      </p:sp>
      <p:sp>
        <p:nvSpPr>
          <p:cNvPr id="22" name="Shape 19"/>
          <p:cNvSpPr/>
          <p:nvPr/>
        </p:nvSpPr>
        <p:spPr>
          <a:xfrm>
            <a:off x="4872609" y="1600200"/>
            <a:ext cx="548640" cy="548640"/>
          </a:xfrm>
          <a:prstGeom prst="ellipse">
            <a:avLst/>
          </a:prstGeom>
          <a:solidFill>
            <a:srgbClr val="9E2A2B"/>
          </a:solidFill>
          <a:ln w="19050">
            <a:solidFill>
              <a:srgbClr val="FFFFFF"/>
            </a:solidFill>
            <a:prstDash val="solid"/>
          </a:ln>
        </p:spPr>
      </p:sp>
      <p:sp>
        <p:nvSpPr>
          <p:cNvPr id="23" name="Text 20"/>
          <p:cNvSpPr txBox="1"/>
          <p:nvPr/>
        </p:nvSpPr>
        <p:spPr>
          <a:xfrm>
            <a:off x="4872609" y="160020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٤</a:t>
            </a:r>
            <a:endParaRPr lang="ar-SA" sz="1600" dirty="0"/>
          </a:p>
        </p:txBody>
      </p:sp>
      <p:sp>
        <p:nvSpPr>
          <p:cNvPr id="24" name="Text 21"/>
          <p:cNvSpPr txBox="1"/>
          <p:nvPr/>
        </p:nvSpPr>
        <p:spPr>
          <a:xfrm>
            <a:off x="4454042" y="2258568"/>
            <a:ext cx="1385773" cy="2514600"/>
          </a:xfrm>
          <a:prstGeom prst="rect">
            <a:avLst/>
          </a:prstGeom>
          <a:noFill/>
          <a:ln/>
        </p:spPr>
        <p:txBody>
          <a:bodyPr wrap="square" lIns="0" tIns="0" rIns="0" bIns="0" rtlCol="0" anchor="t"/>
          <a:lstStyle/>
          <a:p>
            <a:pPr rtl="1" algn="ctr" indent="0" marL="0">
              <a:buNone/>
            </a:pPr>
            <a:r>
              <a:rPr lang="ar-SA" sz="1600" b="1" dirty="0">
                <a:solidFill>
                  <a:srgbClr val="6E1C1D"/>
                </a:solidFill>
                <a:latin typeface="Arial" pitchFamily="34" charset="0"/>
                <a:ea typeface="Arial" pitchFamily="34" charset="-122"/>
                <a:cs typeface="Arial" pitchFamily="34" charset="-120"/>
              </a:rPr>
              <a:t>بايزيد الصاعقة</a:t>
            </a:r>
            <a:endParaRPr lang="ar-SA" sz="1400" dirty="0"/>
          </a:p>
          <a:p>
            <a:pPr rtl="1" algn="ctr" indent="0" marL="0">
              <a:spcBef>
                <a:spcPts val="400"/>
              </a:spcBef>
              <a:buNone/>
            </a:pPr>
            <a:r>
              <a:rPr lang="ar-SA" sz="1400" dirty="0">
                <a:solidFill>
                  <a:srgbClr val="6E1C1D"/>
                </a:solidFill>
                <a:latin typeface="Arial" pitchFamily="34" charset="0"/>
                <a:ea typeface="Arial" pitchFamily="34" charset="-122"/>
                <a:cs typeface="Arial" pitchFamily="34" charset="-120"/>
              </a:rPr>
              <a:t>نيكوبوليس 1396م، ثم الأسر في أنقرة 1402م</a:t>
            </a:r>
            <a:endParaRPr lang="ar-SA" sz="1400" dirty="0"/>
          </a:p>
        </p:txBody>
      </p:sp>
      <p:sp>
        <p:nvSpPr>
          <p:cNvPr id="25" name="Shape 22"/>
          <p:cNvSpPr/>
          <p:nvPr/>
        </p:nvSpPr>
        <p:spPr>
          <a:xfrm>
            <a:off x="4097426" y="3246120"/>
            <a:ext cx="201168" cy="201168"/>
          </a:xfrm>
          <a:prstGeom prst="leftArrow">
            <a:avLst/>
          </a:prstGeom>
          <a:solidFill>
            <a:srgbClr val="C8A24A"/>
          </a:solidFill>
          <a:ln w="12700">
            <a:solidFill>
              <a:srgbClr val="C8A24A"/>
            </a:solidFill>
            <a:prstDash val="solid"/>
          </a:ln>
        </p:spPr>
      </p:sp>
      <p:sp>
        <p:nvSpPr>
          <p:cNvPr id="26" name="Shape 23"/>
          <p:cNvSpPr/>
          <p:nvPr/>
        </p:nvSpPr>
        <p:spPr>
          <a:xfrm>
            <a:off x="2446477" y="1874520"/>
            <a:ext cx="1605229" cy="3017520"/>
          </a:xfrm>
          <a:prstGeom prst="roundRect">
            <a:avLst>
              <a:gd name="adj" fmla="val 4557"/>
            </a:avLst>
          </a:prstGeom>
          <a:solidFill>
            <a:srgbClr val="F8E6E3"/>
          </a:solidFill>
          <a:ln w="9525">
            <a:solidFill>
              <a:srgbClr val="9E2A2B"/>
            </a:solidFill>
            <a:prstDash val="solid"/>
          </a:ln>
        </p:spPr>
      </p:sp>
      <p:sp>
        <p:nvSpPr>
          <p:cNvPr id="27" name="Shape 24"/>
          <p:cNvSpPr/>
          <p:nvPr/>
        </p:nvSpPr>
        <p:spPr>
          <a:xfrm>
            <a:off x="2974772" y="1600200"/>
            <a:ext cx="548640" cy="548640"/>
          </a:xfrm>
          <a:prstGeom prst="ellipse">
            <a:avLst/>
          </a:prstGeom>
          <a:solidFill>
            <a:srgbClr val="9E2A2B"/>
          </a:solidFill>
          <a:ln w="19050">
            <a:solidFill>
              <a:srgbClr val="FFFFFF"/>
            </a:solidFill>
            <a:prstDash val="solid"/>
          </a:ln>
        </p:spPr>
      </p:sp>
      <p:sp>
        <p:nvSpPr>
          <p:cNvPr id="28" name="Text 25"/>
          <p:cNvSpPr txBox="1"/>
          <p:nvPr/>
        </p:nvSpPr>
        <p:spPr>
          <a:xfrm>
            <a:off x="2974772" y="160020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٥</a:t>
            </a:r>
            <a:endParaRPr lang="ar-SA" sz="1600" dirty="0"/>
          </a:p>
        </p:txBody>
      </p:sp>
      <p:sp>
        <p:nvSpPr>
          <p:cNvPr id="29" name="Text 26"/>
          <p:cNvSpPr txBox="1"/>
          <p:nvPr/>
        </p:nvSpPr>
        <p:spPr>
          <a:xfrm>
            <a:off x="2556205" y="2258568"/>
            <a:ext cx="1385773" cy="2514600"/>
          </a:xfrm>
          <a:prstGeom prst="rect">
            <a:avLst/>
          </a:prstGeom>
          <a:noFill/>
          <a:ln/>
        </p:spPr>
        <p:txBody>
          <a:bodyPr wrap="square" lIns="0" tIns="0" rIns="0" bIns="0" rtlCol="0" anchor="t"/>
          <a:lstStyle/>
          <a:p>
            <a:pPr rtl="1" algn="ctr" indent="0" marL="0">
              <a:buNone/>
            </a:pPr>
            <a:r>
              <a:rPr lang="ar-SA" sz="1600" b="1" dirty="0">
                <a:solidFill>
                  <a:srgbClr val="6E1C1D"/>
                </a:solidFill>
                <a:latin typeface="Arial" pitchFamily="34" charset="0"/>
                <a:ea typeface="Arial" pitchFamily="34" charset="-122"/>
                <a:cs typeface="Arial" pitchFamily="34" charset="-120"/>
              </a:rPr>
              <a:t>عهد الفترة</a:t>
            </a:r>
            <a:endParaRPr lang="ar-SA" sz="1400" dirty="0"/>
          </a:p>
          <a:p>
            <a:pPr rtl="1" algn="ctr" indent="0" marL="0">
              <a:spcBef>
                <a:spcPts val="400"/>
              </a:spcBef>
              <a:buNone/>
            </a:pPr>
            <a:r>
              <a:rPr lang="ar-SA" sz="1400" dirty="0">
                <a:solidFill>
                  <a:srgbClr val="6E1C1D"/>
                </a:solidFill>
                <a:latin typeface="Arial" pitchFamily="34" charset="0"/>
                <a:ea typeface="Arial" pitchFamily="34" charset="-122"/>
                <a:cs typeface="Arial" pitchFamily="34" charset="-120"/>
              </a:rPr>
              <a:t>عشر سنوات حرب أهلية بين الإخوة</a:t>
            </a:r>
            <a:endParaRPr lang="ar-SA" sz="1400" dirty="0"/>
          </a:p>
        </p:txBody>
      </p:sp>
      <p:sp>
        <p:nvSpPr>
          <p:cNvPr id="30" name="Shape 27"/>
          <p:cNvSpPr/>
          <p:nvPr/>
        </p:nvSpPr>
        <p:spPr>
          <a:xfrm>
            <a:off x="2199589" y="3246120"/>
            <a:ext cx="201168" cy="201168"/>
          </a:xfrm>
          <a:prstGeom prst="leftArrow">
            <a:avLst/>
          </a:prstGeom>
          <a:solidFill>
            <a:srgbClr val="C8A24A"/>
          </a:solidFill>
          <a:ln w="12700">
            <a:solidFill>
              <a:srgbClr val="C8A24A"/>
            </a:solidFill>
            <a:prstDash val="solid"/>
          </a:ln>
        </p:spPr>
      </p:sp>
      <p:sp>
        <p:nvSpPr>
          <p:cNvPr id="31" name="Shape 28"/>
          <p:cNvSpPr/>
          <p:nvPr/>
        </p:nvSpPr>
        <p:spPr>
          <a:xfrm>
            <a:off x="548640" y="1874520"/>
            <a:ext cx="1605229" cy="3017520"/>
          </a:xfrm>
          <a:prstGeom prst="roundRect">
            <a:avLst>
              <a:gd name="adj" fmla="val 4557"/>
            </a:avLst>
          </a:prstGeom>
          <a:solidFill>
            <a:srgbClr val="E3F1EC"/>
          </a:solidFill>
          <a:ln w="9525">
            <a:solidFill>
              <a:srgbClr val="1F6F5C"/>
            </a:solidFill>
            <a:prstDash val="solid"/>
          </a:ln>
        </p:spPr>
      </p:sp>
      <p:sp>
        <p:nvSpPr>
          <p:cNvPr id="32" name="Shape 29"/>
          <p:cNvSpPr/>
          <p:nvPr/>
        </p:nvSpPr>
        <p:spPr>
          <a:xfrm>
            <a:off x="1076935" y="1600200"/>
            <a:ext cx="548640" cy="548640"/>
          </a:xfrm>
          <a:prstGeom prst="ellipse">
            <a:avLst/>
          </a:prstGeom>
          <a:solidFill>
            <a:srgbClr val="1F6F5C"/>
          </a:solidFill>
          <a:ln w="19050">
            <a:solidFill>
              <a:srgbClr val="FFFFFF"/>
            </a:solidFill>
            <a:prstDash val="solid"/>
          </a:ln>
        </p:spPr>
      </p:sp>
      <p:sp>
        <p:nvSpPr>
          <p:cNvPr id="33" name="Text 30"/>
          <p:cNvSpPr txBox="1"/>
          <p:nvPr/>
        </p:nvSpPr>
        <p:spPr>
          <a:xfrm>
            <a:off x="1076935" y="160020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٦</a:t>
            </a:r>
            <a:endParaRPr lang="ar-SA" sz="1600" dirty="0"/>
          </a:p>
        </p:txBody>
      </p:sp>
      <p:sp>
        <p:nvSpPr>
          <p:cNvPr id="34" name="Text 31"/>
          <p:cNvSpPr txBox="1"/>
          <p:nvPr/>
        </p:nvSpPr>
        <p:spPr>
          <a:xfrm>
            <a:off x="658368" y="2258568"/>
            <a:ext cx="1385773" cy="2514600"/>
          </a:xfrm>
          <a:prstGeom prst="rect">
            <a:avLst/>
          </a:prstGeom>
          <a:noFill/>
          <a:ln/>
        </p:spPr>
        <p:txBody>
          <a:bodyPr wrap="square" lIns="0" tIns="0" rIns="0" bIns="0" rtlCol="0" anchor="t"/>
          <a:lstStyle/>
          <a:p>
            <a:pPr rtl="1" algn="ctr" indent="0" marL="0">
              <a:buNone/>
            </a:pPr>
            <a:r>
              <a:rPr lang="ar-SA" sz="1600" b="1" dirty="0">
                <a:solidFill>
                  <a:srgbClr val="134A3D"/>
                </a:solidFill>
                <a:latin typeface="Arial" pitchFamily="34" charset="0"/>
                <a:ea typeface="Arial" pitchFamily="34" charset="-122"/>
                <a:cs typeface="Arial" pitchFamily="34" charset="-120"/>
              </a:rPr>
              <a:t>محمد ومراد الثاني</a:t>
            </a:r>
            <a:endParaRPr lang="ar-SA" sz="1400" dirty="0"/>
          </a:p>
          <a:p>
            <a:pPr rtl="1" algn="ctr" indent="0" marL="0">
              <a:spcBef>
                <a:spcPts val="400"/>
              </a:spcBef>
              <a:buNone/>
            </a:pPr>
            <a:r>
              <a:rPr lang="ar-SA" sz="1400" dirty="0">
                <a:solidFill>
                  <a:srgbClr val="134A3D"/>
                </a:solidFill>
                <a:latin typeface="Arial" pitchFamily="34" charset="0"/>
                <a:ea typeface="Arial" pitchFamily="34" charset="-122"/>
                <a:cs typeface="Arial" pitchFamily="34" charset="-120"/>
              </a:rPr>
              <a:t>إعادة التوحيد 1413م، وفارنا 1444م</a:t>
            </a:r>
            <a:endParaRPr lang="ar-SA" sz="1400" dirty="0"/>
          </a:p>
        </p:txBody>
      </p:sp>
      <p:sp>
        <p:nvSpPr>
          <p:cNvPr id="35" name="Text 32"/>
          <p:cNvSpPr txBox="1"/>
          <p:nvPr/>
        </p:nvSpPr>
        <p:spPr>
          <a:xfrm>
            <a:off x="548640" y="5212080"/>
            <a:ext cx="11094415" cy="868680"/>
          </a:xfrm>
          <a:prstGeom prst="roundRect">
            <a:avLst>
              <a:gd name="adj" fmla="val 8421"/>
            </a:avLst>
          </a:prstGeom>
          <a:solidFill>
            <a:srgbClr val="FBF7EE"/>
          </a:solidFill>
          <a:ln w="9525">
            <a:solidFill>
              <a:srgbClr val="E4DCC8"/>
            </a:solidFill>
          </a:ln>
        </p:spPr>
        <p:txBody>
          <a:bodyPr wrap="square" lIns="76200" tIns="177800" rIns="177800" bIns="76200" rtlCol="0" anchor="ctr"/>
          <a:lstStyle/>
          <a:p>
            <a:pPr rtl="1" algn="ctr" indent="0" marL="0">
              <a:buNone/>
            </a:pPr>
            <a:r>
              <a:rPr lang="ar-SA" sz="1600" dirty="0">
                <a:solidFill>
                  <a:srgbClr val="0E1726"/>
                </a:solidFill>
                <a:latin typeface="Times New Roman" pitchFamily="34" charset="0"/>
                <a:ea typeface="Times New Roman" pitchFamily="34" charset="-122"/>
                <a:cs typeface="Times New Roman" pitchFamily="34" charset="-120"/>
              </a:rPr>
              <a:t>« موقع الإمارة على حدود بيزنطة كان سرّ صعودها: اجتذبت المجاهدين والمغامرين والدراويش من كل الأناضول »</a:t>
            </a:r>
            <a:endParaRPr lang="ar-SA" sz="16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23</a:t>
            </a:fld>
            <a:endParaRPr lang="ar-SA"/>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الثالث · 1453م</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محمد الفاتح والقسطنطينية: 53 يوماً</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351215" y="1463040"/>
            <a:ext cx="3291840" cy="2286000"/>
          </a:xfrm>
          <a:prstGeom prst="roundRect">
            <a:avLst>
              <a:gd name="adj" fmla="val 3200"/>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الاستعداد</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قلعة روملي حصار في أربعة أشهر</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مدافع أوربان العملاقة</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نحو 80 ألف مقاتل</a:t>
            </a:r>
            <a:endParaRPr lang="ar-SA" sz="1730" dirty="0"/>
          </a:p>
        </p:txBody>
      </p:sp>
      <p:sp>
        <p:nvSpPr>
          <p:cNvPr id="7" name="Shape 4"/>
          <p:cNvSpPr/>
          <p:nvPr/>
        </p:nvSpPr>
        <p:spPr>
          <a:xfrm>
            <a:off x="6448577" y="1737360"/>
            <a:ext cx="1674038" cy="2011680"/>
          </a:xfrm>
          <a:prstGeom prst="roundRect">
            <a:avLst>
              <a:gd name="adj" fmla="val 4370"/>
            </a:avLst>
          </a:prstGeom>
          <a:solidFill>
            <a:srgbClr val="E3F1EC"/>
          </a:solidFill>
          <a:ln w="9525">
            <a:solidFill>
              <a:srgbClr val="1F6F5C"/>
            </a:solidFill>
            <a:prstDash val="solid"/>
          </a:ln>
        </p:spPr>
      </p:sp>
      <p:sp>
        <p:nvSpPr>
          <p:cNvPr id="8" name="Shape 5"/>
          <p:cNvSpPr/>
          <p:nvPr/>
        </p:nvSpPr>
        <p:spPr>
          <a:xfrm>
            <a:off x="7011276" y="1463040"/>
            <a:ext cx="548640" cy="548640"/>
          </a:xfrm>
          <a:prstGeom prst="ellipse">
            <a:avLst/>
          </a:prstGeom>
          <a:solidFill>
            <a:srgbClr val="1F6F5C"/>
          </a:solidFill>
          <a:ln w="19050">
            <a:solidFill>
              <a:srgbClr val="FFFFFF"/>
            </a:solidFill>
            <a:prstDash val="solid"/>
          </a:ln>
        </p:spPr>
      </p:sp>
      <p:sp>
        <p:nvSpPr>
          <p:cNvPr id="9" name="Text 6"/>
          <p:cNvSpPr txBox="1"/>
          <p:nvPr/>
        </p:nvSpPr>
        <p:spPr>
          <a:xfrm>
            <a:off x="7011276"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١</a:t>
            </a:r>
            <a:endParaRPr lang="ar-SA" sz="1600" dirty="0"/>
          </a:p>
        </p:txBody>
      </p:sp>
      <p:sp>
        <p:nvSpPr>
          <p:cNvPr id="10" name="Text 7"/>
          <p:cNvSpPr txBox="1"/>
          <p:nvPr/>
        </p:nvSpPr>
        <p:spPr>
          <a:xfrm>
            <a:off x="6558305" y="2121408"/>
            <a:ext cx="1454582" cy="1508760"/>
          </a:xfrm>
          <a:prstGeom prst="rect">
            <a:avLst/>
          </a:prstGeom>
          <a:noFill/>
          <a:ln/>
        </p:spPr>
        <p:txBody>
          <a:bodyPr wrap="square" lIns="0" tIns="0" rIns="0" bIns="0" rtlCol="0" anchor="t"/>
          <a:lstStyle/>
          <a:p>
            <a:pPr rtl="1" algn="ctr" indent="0" marL="0">
              <a:buNone/>
            </a:pPr>
            <a:r>
              <a:rPr lang="ar-SA" sz="1600" b="1" dirty="0">
                <a:solidFill>
                  <a:srgbClr val="134A3D"/>
                </a:solidFill>
                <a:latin typeface="Arial" pitchFamily="34" charset="0"/>
                <a:ea typeface="Arial" pitchFamily="34" charset="-122"/>
                <a:cs typeface="Arial" pitchFamily="34" charset="-120"/>
              </a:rPr>
              <a:t>6 أبريل</a:t>
            </a:r>
            <a:endParaRPr lang="ar-SA" sz="1400" dirty="0"/>
          </a:p>
          <a:p>
            <a:pPr rtl="1" algn="ctr" indent="0" marL="0">
              <a:spcBef>
                <a:spcPts val="400"/>
              </a:spcBef>
              <a:buNone/>
            </a:pPr>
            <a:r>
              <a:rPr lang="ar-SA" sz="1400" dirty="0">
                <a:solidFill>
                  <a:srgbClr val="134A3D"/>
                </a:solidFill>
                <a:latin typeface="Arial" pitchFamily="34" charset="0"/>
                <a:ea typeface="Arial" pitchFamily="34" charset="-122"/>
                <a:cs typeface="Arial" pitchFamily="34" charset="-120"/>
              </a:rPr>
              <a:t>المدافع تدكّ الأسوار</a:t>
            </a:r>
            <a:endParaRPr lang="ar-SA" sz="1400" dirty="0"/>
          </a:p>
        </p:txBody>
      </p:sp>
      <p:sp>
        <p:nvSpPr>
          <p:cNvPr id="11" name="Shape 8"/>
          <p:cNvSpPr/>
          <p:nvPr/>
        </p:nvSpPr>
        <p:spPr>
          <a:xfrm>
            <a:off x="6201689" y="2606040"/>
            <a:ext cx="201168" cy="201168"/>
          </a:xfrm>
          <a:prstGeom prst="leftArrow">
            <a:avLst/>
          </a:prstGeom>
          <a:solidFill>
            <a:srgbClr val="C8A24A"/>
          </a:solidFill>
          <a:ln w="12700">
            <a:solidFill>
              <a:srgbClr val="C8A24A"/>
            </a:solidFill>
            <a:prstDash val="solid"/>
          </a:ln>
        </p:spPr>
      </p:sp>
      <p:sp>
        <p:nvSpPr>
          <p:cNvPr id="12" name="Shape 9"/>
          <p:cNvSpPr/>
          <p:nvPr/>
        </p:nvSpPr>
        <p:spPr>
          <a:xfrm>
            <a:off x="4481932" y="1737360"/>
            <a:ext cx="1674038" cy="2011680"/>
          </a:xfrm>
          <a:prstGeom prst="roundRect">
            <a:avLst>
              <a:gd name="adj" fmla="val 4370"/>
            </a:avLst>
          </a:prstGeom>
          <a:solidFill>
            <a:srgbClr val="E3F1EC"/>
          </a:solidFill>
          <a:ln w="9525">
            <a:solidFill>
              <a:srgbClr val="1F6F5C"/>
            </a:solidFill>
            <a:prstDash val="solid"/>
          </a:ln>
        </p:spPr>
      </p:sp>
      <p:sp>
        <p:nvSpPr>
          <p:cNvPr id="13" name="Shape 10"/>
          <p:cNvSpPr/>
          <p:nvPr/>
        </p:nvSpPr>
        <p:spPr>
          <a:xfrm>
            <a:off x="5044631" y="1463040"/>
            <a:ext cx="548640" cy="548640"/>
          </a:xfrm>
          <a:prstGeom prst="ellipse">
            <a:avLst/>
          </a:prstGeom>
          <a:solidFill>
            <a:srgbClr val="1F6F5C"/>
          </a:solidFill>
          <a:ln w="19050">
            <a:solidFill>
              <a:srgbClr val="FFFFFF"/>
            </a:solidFill>
            <a:prstDash val="solid"/>
          </a:ln>
        </p:spPr>
      </p:sp>
      <p:sp>
        <p:nvSpPr>
          <p:cNvPr id="14" name="Text 11"/>
          <p:cNvSpPr txBox="1"/>
          <p:nvPr/>
        </p:nvSpPr>
        <p:spPr>
          <a:xfrm>
            <a:off x="5044631"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٢</a:t>
            </a:r>
            <a:endParaRPr lang="ar-SA" sz="1600" dirty="0"/>
          </a:p>
        </p:txBody>
      </p:sp>
      <p:sp>
        <p:nvSpPr>
          <p:cNvPr id="15" name="Text 12"/>
          <p:cNvSpPr txBox="1"/>
          <p:nvPr/>
        </p:nvSpPr>
        <p:spPr>
          <a:xfrm>
            <a:off x="4591660" y="2121408"/>
            <a:ext cx="1454582" cy="1508760"/>
          </a:xfrm>
          <a:prstGeom prst="rect">
            <a:avLst/>
          </a:prstGeom>
          <a:noFill/>
          <a:ln/>
        </p:spPr>
        <p:txBody>
          <a:bodyPr wrap="square" lIns="0" tIns="0" rIns="0" bIns="0" rtlCol="0" anchor="t"/>
          <a:lstStyle/>
          <a:p>
            <a:pPr rtl="1" algn="ctr" indent="0" marL="0">
              <a:buNone/>
            </a:pPr>
            <a:r>
              <a:rPr lang="ar-SA" sz="1600" b="1" dirty="0">
                <a:solidFill>
                  <a:srgbClr val="134A3D"/>
                </a:solidFill>
                <a:latin typeface="Arial" pitchFamily="34" charset="0"/>
                <a:ea typeface="Arial" pitchFamily="34" charset="-122"/>
                <a:cs typeface="Arial" pitchFamily="34" charset="-120"/>
              </a:rPr>
              <a:t>السلسلة</a:t>
            </a:r>
            <a:endParaRPr lang="ar-SA" sz="1400" dirty="0"/>
          </a:p>
          <a:p>
            <a:pPr rtl="1" algn="ctr" indent="0" marL="0">
              <a:spcBef>
                <a:spcPts val="400"/>
              </a:spcBef>
              <a:buNone/>
            </a:pPr>
            <a:r>
              <a:rPr lang="ar-SA" sz="1400" dirty="0">
                <a:solidFill>
                  <a:srgbClr val="134A3D"/>
                </a:solidFill>
                <a:latin typeface="Arial" pitchFamily="34" charset="0"/>
                <a:ea typeface="Arial" pitchFamily="34" charset="-122"/>
                <a:cs typeface="Arial" pitchFamily="34" charset="-120"/>
              </a:rPr>
              <a:t>القرن الذهبي مغلق</a:t>
            </a:r>
            <a:endParaRPr lang="ar-SA" sz="1400" dirty="0"/>
          </a:p>
        </p:txBody>
      </p:sp>
      <p:sp>
        <p:nvSpPr>
          <p:cNvPr id="16" name="Shape 13"/>
          <p:cNvSpPr/>
          <p:nvPr/>
        </p:nvSpPr>
        <p:spPr>
          <a:xfrm>
            <a:off x="4235044" y="2606040"/>
            <a:ext cx="201168" cy="201168"/>
          </a:xfrm>
          <a:prstGeom prst="leftArrow">
            <a:avLst/>
          </a:prstGeom>
          <a:solidFill>
            <a:srgbClr val="C8A24A"/>
          </a:solidFill>
          <a:ln w="12700">
            <a:solidFill>
              <a:srgbClr val="C8A24A"/>
            </a:solidFill>
            <a:prstDash val="solid"/>
          </a:ln>
        </p:spPr>
      </p:sp>
      <p:sp>
        <p:nvSpPr>
          <p:cNvPr id="17" name="Shape 14"/>
          <p:cNvSpPr/>
          <p:nvPr/>
        </p:nvSpPr>
        <p:spPr>
          <a:xfrm>
            <a:off x="2515286" y="1737360"/>
            <a:ext cx="1674038" cy="2011680"/>
          </a:xfrm>
          <a:prstGeom prst="roundRect">
            <a:avLst>
              <a:gd name="adj" fmla="val 4370"/>
            </a:avLst>
          </a:prstGeom>
          <a:solidFill>
            <a:srgbClr val="E3F1EC"/>
          </a:solidFill>
          <a:ln w="9525">
            <a:solidFill>
              <a:srgbClr val="1F6F5C"/>
            </a:solidFill>
            <a:prstDash val="solid"/>
          </a:ln>
        </p:spPr>
      </p:sp>
      <p:sp>
        <p:nvSpPr>
          <p:cNvPr id="18" name="Shape 15"/>
          <p:cNvSpPr/>
          <p:nvPr/>
        </p:nvSpPr>
        <p:spPr>
          <a:xfrm>
            <a:off x="3077985" y="1463040"/>
            <a:ext cx="548640" cy="548640"/>
          </a:xfrm>
          <a:prstGeom prst="ellipse">
            <a:avLst/>
          </a:prstGeom>
          <a:solidFill>
            <a:srgbClr val="1F6F5C"/>
          </a:solidFill>
          <a:ln w="19050">
            <a:solidFill>
              <a:srgbClr val="FFFFFF"/>
            </a:solidFill>
            <a:prstDash val="solid"/>
          </a:ln>
        </p:spPr>
      </p:sp>
      <p:sp>
        <p:nvSpPr>
          <p:cNvPr id="19" name="Text 16"/>
          <p:cNvSpPr txBox="1"/>
          <p:nvPr/>
        </p:nvSpPr>
        <p:spPr>
          <a:xfrm>
            <a:off x="3077985"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٣</a:t>
            </a:r>
            <a:endParaRPr lang="ar-SA" sz="1600" dirty="0"/>
          </a:p>
        </p:txBody>
      </p:sp>
      <p:sp>
        <p:nvSpPr>
          <p:cNvPr id="20" name="Text 17"/>
          <p:cNvSpPr txBox="1"/>
          <p:nvPr/>
        </p:nvSpPr>
        <p:spPr>
          <a:xfrm>
            <a:off x="2625014" y="2121408"/>
            <a:ext cx="1454582" cy="1508760"/>
          </a:xfrm>
          <a:prstGeom prst="rect">
            <a:avLst/>
          </a:prstGeom>
          <a:noFill/>
          <a:ln/>
        </p:spPr>
        <p:txBody>
          <a:bodyPr wrap="square" lIns="0" tIns="0" rIns="0" bIns="0" rtlCol="0" anchor="t"/>
          <a:lstStyle/>
          <a:p>
            <a:pPr rtl="1" algn="ctr" indent="0" marL="0">
              <a:buNone/>
            </a:pPr>
            <a:r>
              <a:rPr lang="ar-SA" sz="1600" b="1" dirty="0">
                <a:solidFill>
                  <a:srgbClr val="134A3D"/>
                </a:solidFill>
                <a:latin typeface="Arial" pitchFamily="34" charset="0"/>
                <a:ea typeface="Arial" pitchFamily="34" charset="-122"/>
                <a:cs typeface="Arial" pitchFamily="34" charset="-120"/>
              </a:rPr>
              <a:t>السفن برّاً</a:t>
            </a:r>
            <a:endParaRPr lang="ar-SA" sz="1400" dirty="0"/>
          </a:p>
          <a:p>
            <a:pPr rtl="1" algn="ctr" indent="0" marL="0">
              <a:spcBef>
                <a:spcPts val="400"/>
              </a:spcBef>
              <a:buNone/>
            </a:pPr>
            <a:r>
              <a:rPr lang="ar-SA" sz="1400" dirty="0">
                <a:solidFill>
                  <a:srgbClr val="134A3D"/>
                </a:solidFill>
                <a:latin typeface="Arial" pitchFamily="34" charset="0"/>
                <a:ea typeface="Arial" pitchFamily="34" charset="-122"/>
                <a:cs typeface="Arial" pitchFamily="34" charset="-120"/>
              </a:rPr>
              <a:t>نحو 70 سفينة فوق التلال في ليلة</a:t>
            </a:r>
            <a:endParaRPr lang="ar-SA" sz="1400" dirty="0"/>
          </a:p>
        </p:txBody>
      </p:sp>
      <p:sp>
        <p:nvSpPr>
          <p:cNvPr id="21" name="Shape 18"/>
          <p:cNvSpPr/>
          <p:nvPr/>
        </p:nvSpPr>
        <p:spPr>
          <a:xfrm>
            <a:off x="2268398" y="2606040"/>
            <a:ext cx="201168" cy="201168"/>
          </a:xfrm>
          <a:prstGeom prst="leftArrow">
            <a:avLst/>
          </a:prstGeom>
          <a:solidFill>
            <a:srgbClr val="C8A24A"/>
          </a:solidFill>
          <a:ln w="12700">
            <a:solidFill>
              <a:srgbClr val="C8A24A"/>
            </a:solidFill>
            <a:prstDash val="solid"/>
          </a:ln>
        </p:spPr>
      </p:sp>
      <p:sp>
        <p:nvSpPr>
          <p:cNvPr id="22" name="Shape 19"/>
          <p:cNvSpPr/>
          <p:nvPr/>
        </p:nvSpPr>
        <p:spPr>
          <a:xfrm>
            <a:off x="548640" y="1737360"/>
            <a:ext cx="1674038" cy="2011680"/>
          </a:xfrm>
          <a:prstGeom prst="roundRect">
            <a:avLst>
              <a:gd name="adj" fmla="val 4370"/>
            </a:avLst>
          </a:prstGeom>
          <a:solidFill>
            <a:srgbClr val="E3F1EC"/>
          </a:solidFill>
          <a:ln w="9525">
            <a:solidFill>
              <a:srgbClr val="1F6F5C"/>
            </a:solidFill>
            <a:prstDash val="solid"/>
          </a:ln>
        </p:spPr>
      </p:sp>
      <p:sp>
        <p:nvSpPr>
          <p:cNvPr id="23" name="Shape 20"/>
          <p:cNvSpPr/>
          <p:nvPr/>
        </p:nvSpPr>
        <p:spPr>
          <a:xfrm>
            <a:off x="1111339" y="1463040"/>
            <a:ext cx="548640" cy="548640"/>
          </a:xfrm>
          <a:prstGeom prst="ellipse">
            <a:avLst/>
          </a:prstGeom>
          <a:solidFill>
            <a:srgbClr val="1F6F5C"/>
          </a:solidFill>
          <a:ln w="19050">
            <a:solidFill>
              <a:srgbClr val="FFFFFF"/>
            </a:solidFill>
            <a:prstDash val="solid"/>
          </a:ln>
        </p:spPr>
      </p:sp>
      <p:sp>
        <p:nvSpPr>
          <p:cNvPr id="24" name="Text 21"/>
          <p:cNvSpPr txBox="1"/>
          <p:nvPr/>
        </p:nvSpPr>
        <p:spPr>
          <a:xfrm>
            <a:off x="1111339"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٤</a:t>
            </a:r>
            <a:endParaRPr lang="ar-SA" sz="1600" dirty="0"/>
          </a:p>
        </p:txBody>
      </p:sp>
      <p:sp>
        <p:nvSpPr>
          <p:cNvPr id="25" name="Text 22"/>
          <p:cNvSpPr txBox="1"/>
          <p:nvPr/>
        </p:nvSpPr>
        <p:spPr>
          <a:xfrm>
            <a:off x="658368" y="2121408"/>
            <a:ext cx="1454582" cy="1508760"/>
          </a:xfrm>
          <a:prstGeom prst="rect">
            <a:avLst/>
          </a:prstGeom>
          <a:noFill/>
          <a:ln/>
        </p:spPr>
        <p:txBody>
          <a:bodyPr wrap="square" lIns="0" tIns="0" rIns="0" bIns="0" rtlCol="0" anchor="t"/>
          <a:lstStyle/>
          <a:p>
            <a:pPr rtl="1" algn="ctr" indent="0" marL="0">
              <a:buNone/>
            </a:pPr>
            <a:r>
              <a:rPr lang="ar-SA" sz="1600" b="1" dirty="0">
                <a:solidFill>
                  <a:srgbClr val="134A3D"/>
                </a:solidFill>
                <a:latin typeface="Arial" pitchFamily="34" charset="0"/>
                <a:ea typeface="Arial" pitchFamily="34" charset="-122"/>
                <a:cs typeface="Arial" pitchFamily="34" charset="-120"/>
              </a:rPr>
              <a:t>29 مايو</a:t>
            </a:r>
            <a:endParaRPr lang="ar-SA" sz="1400" dirty="0"/>
          </a:p>
          <a:p>
            <a:pPr rtl="1" algn="ctr" indent="0" marL="0">
              <a:spcBef>
                <a:spcPts val="400"/>
              </a:spcBef>
              <a:buNone/>
            </a:pPr>
            <a:r>
              <a:rPr lang="ar-SA" sz="1400" dirty="0">
                <a:solidFill>
                  <a:srgbClr val="134A3D"/>
                </a:solidFill>
                <a:latin typeface="Arial" pitchFamily="34" charset="0"/>
                <a:ea typeface="Arial" pitchFamily="34" charset="-122"/>
                <a:cs typeface="Arial" pitchFamily="34" charset="-120"/>
              </a:rPr>
              <a:t>الإنكشارية يقتحمون</a:t>
            </a:r>
            <a:endParaRPr lang="ar-SA" sz="1400" dirty="0"/>
          </a:p>
        </p:txBody>
      </p:sp>
      <p:sp>
        <p:nvSpPr>
          <p:cNvPr id="26" name="Text 23"/>
          <p:cNvSpPr txBox="1"/>
          <p:nvPr/>
        </p:nvSpPr>
        <p:spPr>
          <a:xfrm>
            <a:off x="8992895" y="4023360"/>
            <a:ext cx="2650160" cy="2103120"/>
          </a:xfrm>
          <a:prstGeom prst="roundRect">
            <a:avLst>
              <a:gd name="adj" fmla="val 3478"/>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نهاية بيزنطة</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قُتل قسطنطين الحادي عشر وهو يقاتل، بعد أكثر من ألف عام</a:t>
            </a:r>
            <a:endParaRPr lang="ar-SA" sz="1730" dirty="0"/>
          </a:p>
        </p:txBody>
      </p:sp>
      <p:sp>
        <p:nvSpPr>
          <p:cNvPr id="27" name="Text 24"/>
          <p:cNvSpPr txBox="1"/>
          <p:nvPr/>
        </p:nvSpPr>
        <p:spPr>
          <a:xfrm>
            <a:off x="6178144" y="4023360"/>
            <a:ext cx="2650160" cy="2103120"/>
          </a:xfrm>
          <a:prstGeom prst="roundRect">
            <a:avLst>
              <a:gd name="adj" fmla="val 3478"/>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إسطنبول</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عاصمة جديدة، وآيا صوفيا مسجداً، والفاتح "قيصر الروم"</a:t>
            </a:r>
            <a:endParaRPr lang="ar-SA" sz="1730" dirty="0"/>
          </a:p>
        </p:txBody>
      </p:sp>
      <p:sp>
        <p:nvSpPr>
          <p:cNvPr id="28" name="Text 25"/>
          <p:cNvSpPr txBox="1"/>
          <p:nvPr/>
        </p:nvSpPr>
        <p:spPr>
          <a:xfrm>
            <a:off x="3363392" y="4023360"/>
            <a:ext cx="2650160" cy="2103120"/>
          </a:xfrm>
          <a:prstGeom prst="roundRect">
            <a:avLst>
              <a:gd name="adj" fmla="val 3478"/>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نظام الملل</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البطريرك الأرثوذكسي يدير شؤون رعيته الدينية</a:t>
            </a:r>
            <a:endParaRPr lang="ar-SA" sz="1730" dirty="0"/>
          </a:p>
        </p:txBody>
      </p:sp>
      <p:sp>
        <p:nvSpPr>
          <p:cNvPr id="29" name="Text 26"/>
          <p:cNvSpPr txBox="1"/>
          <p:nvPr/>
        </p:nvSpPr>
        <p:spPr>
          <a:xfrm>
            <a:off x="548640" y="4023360"/>
            <a:ext cx="2650160" cy="2103120"/>
          </a:xfrm>
          <a:prstGeom prst="roundRect">
            <a:avLst>
              <a:gd name="adj" fmla="val 3478"/>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الصحن الثمان</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أهم مؤسسة علمية في الدولة حول مسجد الفاتح</a:t>
            </a:r>
            <a:endParaRPr lang="ar-SA" sz="173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24</a:t>
            </a:fld>
            <a:endParaRPr lang="ar-SA"/>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الثالث · سليم الأول وبربروس</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الدولة تدخل العالم العربي والمغرب</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Shape 3"/>
          <p:cNvSpPr/>
          <p:nvPr/>
        </p:nvSpPr>
        <p:spPr>
          <a:xfrm>
            <a:off x="9887407" y="1737360"/>
            <a:ext cx="1755648" cy="1920240"/>
          </a:xfrm>
          <a:prstGeom prst="roundRect">
            <a:avLst>
              <a:gd name="adj" fmla="val 4167"/>
            </a:avLst>
          </a:prstGeom>
          <a:solidFill>
            <a:srgbClr val="E3F1EC"/>
          </a:solidFill>
          <a:ln w="9525">
            <a:solidFill>
              <a:srgbClr val="1F6F5C"/>
            </a:solidFill>
            <a:prstDash val="solid"/>
          </a:ln>
        </p:spPr>
      </p:sp>
      <p:sp>
        <p:nvSpPr>
          <p:cNvPr id="7" name="Shape 4"/>
          <p:cNvSpPr/>
          <p:nvPr/>
        </p:nvSpPr>
        <p:spPr>
          <a:xfrm>
            <a:off x="10490911" y="1463040"/>
            <a:ext cx="548640" cy="548640"/>
          </a:xfrm>
          <a:prstGeom prst="ellipse">
            <a:avLst/>
          </a:prstGeom>
          <a:solidFill>
            <a:srgbClr val="1F6F5C"/>
          </a:solidFill>
          <a:ln w="19050">
            <a:solidFill>
              <a:srgbClr val="FFFFFF"/>
            </a:solidFill>
            <a:prstDash val="solid"/>
          </a:ln>
        </p:spPr>
      </p:sp>
      <p:sp>
        <p:nvSpPr>
          <p:cNvPr id="8" name="Text 5"/>
          <p:cNvSpPr txBox="1"/>
          <p:nvPr/>
        </p:nvSpPr>
        <p:spPr>
          <a:xfrm>
            <a:off x="10490911"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١</a:t>
            </a:r>
            <a:endParaRPr lang="ar-SA" sz="1600" dirty="0"/>
          </a:p>
        </p:txBody>
      </p:sp>
      <p:sp>
        <p:nvSpPr>
          <p:cNvPr id="9" name="Text 6"/>
          <p:cNvSpPr txBox="1"/>
          <p:nvPr/>
        </p:nvSpPr>
        <p:spPr>
          <a:xfrm>
            <a:off x="9997135" y="2121408"/>
            <a:ext cx="1536192" cy="1417320"/>
          </a:xfrm>
          <a:prstGeom prst="rect">
            <a:avLst/>
          </a:prstGeom>
          <a:noFill/>
          <a:ln/>
        </p:spPr>
        <p:txBody>
          <a:bodyPr wrap="square" lIns="0" tIns="0" rIns="0" bIns="0" rtlCol="0" anchor="t"/>
          <a:lstStyle/>
          <a:p>
            <a:pPr rtl="1" algn="ctr" indent="0" marL="0">
              <a:buNone/>
            </a:pPr>
            <a:r>
              <a:rPr lang="ar-SA" sz="1600" b="1" dirty="0">
                <a:solidFill>
                  <a:srgbClr val="134A3D"/>
                </a:solidFill>
                <a:latin typeface="Arial" pitchFamily="34" charset="0"/>
                <a:ea typeface="Arial" pitchFamily="34" charset="-122"/>
                <a:cs typeface="Arial" pitchFamily="34" charset="-120"/>
              </a:rPr>
              <a:t>جالديران 1514م</a:t>
            </a:r>
            <a:endParaRPr lang="ar-SA" sz="1400" dirty="0"/>
          </a:p>
          <a:p>
            <a:pPr rtl="1" algn="ctr" indent="0" marL="0">
              <a:spcBef>
                <a:spcPts val="400"/>
              </a:spcBef>
              <a:buNone/>
            </a:pPr>
            <a:r>
              <a:rPr lang="ar-SA" sz="1400" dirty="0">
                <a:solidFill>
                  <a:srgbClr val="134A3D"/>
                </a:solidFill>
                <a:latin typeface="Arial" pitchFamily="34" charset="0"/>
                <a:ea typeface="Arial" pitchFamily="34" charset="-122"/>
                <a:cs typeface="Arial" pitchFamily="34" charset="-120"/>
              </a:rPr>
              <a:t>هزيمة الشاه إسماعيل الصفوي</a:t>
            </a:r>
            <a:endParaRPr lang="ar-SA" sz="1400" dirty="0"/>
          </a:p>
        </p:txBody>
      </p:sp>
      <p:sp>
        <p:nvSpPr>
          <p:cNvPr id="10" name="Shape 7"/>
          <p:cNvSpPr/>
          <p:nvPr/>
        </p:nvSpPr>
        <p:spPr>
          <a:xfrm>
            <a:off x="9640519" y="2560320"/>
            <a:ext cx="201168" cy="201168"/>
          </a:xfrm>
          <a:prstGeom prst="leftArrow">
            <a:avLst/>
          </a:prstGeom>
          <a:solidFill>
            <a:srgbClr val="C8A24A"/>
          </a:solidFill>
          <a:ln w="12700">
            <a:solidFill>
              <a:srgbClr val="C8A24A"/>
            </a:solidFill>
            <a:prstDash val="solid"/>
          </a:ln>
        </p:spPr>
      </p:sp>
      <p:sp>
        <p:nvSpPr>
          <p:cNvPr id="11" name="Shape 8"/>
          <p:cNvSpPr/>
          <p:nvPr/>
        </p:nvSpPr>
        <p:spPr>
          <a:xfrm>
            <a:off x="7839151" y="1737360"/>
            <a:ext cx="1755648" cy="1920240"/>
          </a:xfrm>
          <a:prstGeom prst="roundRect">
            <a:avLst>
              <a:gd name="adj" fmla="val 4167"/>
            </a:avLst>
          </a:prstGeom>
          <a:solidFill>
            <a:srgbClr val="E3F1EC"/>
          </a:solidFill>
          <a:ln w="9525">
            <a:solidFill>
              <a:srgbClr val="1F6F5C"/>
            </a:solidFill>
            <a:prstDash val="solid"/>
          </a:ln>
        </p:spPr>
      </p:sp>
      <p:sp>
        <p:nvSpPr>
          <p:cNvPr id="12" name="Shape 9"/>
          <p:cNvSpPr/>
          <p:nvPr/>
        </p:nvSpPr>
        <p:spPr>
          <a:xfrm>
            <a:off x="8442655" y="1463040"/>
            <a:ext cx="548640" cy="548640"/>
          </a:xfrm>
          <a:prstGeom prst="ellipse">
            <a:avLst/>
          </a:prstGeom>
          <a:solidFill>
            <a:srgbClr val="1F6F5C"/>
          </a:solidFill>
          <a:ln w="19050">
            <a:solidFill>
              <a:srgbClr val="FFFFFF"/>
            </a:solidFill>
            <a:prstDash val="solid"/>
          </a:ln>
        </p:spPr>
      </p:sp>
      <p:sp>
        <p:nvSpPr>
          <p:cNvPr id="13" name="Text 10"/>
          <p:cNvSpPr txBox="1"/>
          <p:nvPr/>
        </p:nvSpPr>
        <p:spPr>
          <a:xfrm>
            <a:off x="8442655"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٢</a:t>
            </a:r>
            <a:endParaRPr lang="ar-SA" sz="1600" dirty="0"/>
          </a:p>
        </p:txBody>
      </p:sp>
      <p:sp>
        <p:nvSpPr>
          <p:cNvPr id="14" name="Text 11"/>
          <p:cNvSpPr txBox="1"/>
          <p:nvPr/>
        </p:nvSpPr>
        <p:spPr>
          <a:xfrm>
            <a:off x="7948879" y="2121408"/>
            <a:ext cx="1536192" cy="1417320"/>
          </a:xfrm>
          <a:prstGeom prst="rect">
            <a:avLst/>
          </a:prstGeom>
          <a:noFill/>
          <a:ln/>
        </p:spPr>
        <p:txBody>
          <a:bodyPr wrap="square" lIns="0" tIns="0" rIns="0" bIns="0" rtlCol="0" anchor="t"/>
          <a:lstStyle/>
          <a:p>
            <a:pPr rtl="1" algn="ctr" indent="0" marL="0">
              <a:buNone/>
            </a:pPr>
            <a:r>
              <a:rPr lang="ar-SA" sz="1600" b="1" dirty="0">
                <a:solidFill>
                  <a:srgbClr val="134A3D"/>
                </a:solidFill>
                <a:latin typeface="Arial" pitchFamily="34" charset="0"/>
                <a:ea typeface="Arial" pitchFamily="34" charset="-122"/>
                <a:cs typeface="Arial" pitchFamily="34" charset="-120"/>
              </a:rPr>
              <a:t>مرج دابق 1516م</a:t>
            </a:r>
            <a:endParaRPr lang="ar-SA" sz="1400" dirty="0"/>
          </a:p>
          <a:p>
            <a:pPr rtl="1" algn="ctr" indent="0" marL="0">
              <a:spcBef>
                <a:spcPts val="400"/>
              </a:spcBef>
              <a:buNone/>
            </a:pPr>
            <a:r>
              <a:rPr lang="ar-SA" sz="1400" dirty="0">
                <a:solidFill>
                  <a:srgbClr val="134A3D"/>
                </a:solidFill>
                <a:latin typeface="Arial" pitchFamily="34" charset="0"/>
                <a:ea typeface="Arial" pitchFamily="34" charset="-122"/>
                <a:cs typeface="Arial" pitchFamily="34" charset="-120"/>
              </a:rPr>
              <a:t>مقتل قانصوه الغوري، والشام عثمانية</a:t>
            </a:r>
            <a:endParaRPr lang="ar-SA" sz="1400" dirty="0"/>
          </a:p>
        </p:txBody>
      </p:sp>
      <p:sp>
        <p:nvSpPr>
          <p:cNvPr id="15" name="Shape 12"/>
          <p:cNvSpPr/>
          <p:nvPr/>
        </p:nvSpPr>
        <p:spPr>
          <a:xfrm>
            <a:off x="7592263" y="2560320"/>
            <a:ext cx="201168" cy="201168"/>
          </a:xfrm>
          <a:prstGeom prst="leftArrow">
            <a:avLst/>
          </a:prstGeom>
          <a:solidFill>
            <a:srgbClr val="C8A24A"/>
          </a:solidFill>
          <a:ln w="12700">
            <a:solidFill>
              <a:srgbClr val="C8A24A"/>
            </a:solidFill>
            <a:prstDash val="solid"/>
          </a:ln>
        </p:spPr>
      </p:sp>
      <p:sp>
        <p:nvSpPr>
          <p:cNvPr id="16" name="Shape 13"/>
          <p:cNvSpPr/>
          <p:nvPr/>
        </p:nvSpPr>
        <p:spPr>
          <a:xfrm>
            <a:off x="5790895" y="1737360"/>
            <a:ext cx="1755648" cy="1920240"/>
          </a:xfrm>
          <a:prstGeom prst="roundRect">
            <a:avLst>
              <a:gd name="adj" fmla="val 4167"/>
            </a:avLst>
          </a:prstGeom>
          <a:solidFill>
            <a:srgbClr val="E3F1EC"/>
          </a:solidFill>
          <a:ln w="9525">
            <a:solidFill>
              <a:srgbClr val="1F6F5C"/>
            </a:solidFill>
            <a:prstDash val="solid"/>
          </a:ln>
        </p:spPr>
      </p:sp>
      <p:sp>
        <p:nvSpPr>
          <p:cNvPr id="17" name="Shape 14"/>
          <p:cNvSpPr/>
          <p:nvPr/>
        </p:nvSpPr>
        <p:spPr>
          <a:xfrm>
            <a:off x="6394399" y="1463040"/>
            <a:ext cx="548640" cy="548640"/>
          </a:xfrm>
          <a:prstGeom prst="ellipse">
            <a:avLst/>
          </a:prstGeom>
          <a:solidFill>
            <a:srgbClr val="1F6F5C"/>
          </a:solidFill>
          <a:ln w="19050">
            <a:solidFill>
              <a:srgbClr val="FFFFFF"/>
            </a:solidFill>
            <a:prstDash val="solid"/>
          </a:ln>
        </p:spPr>
      </p:sp>
      <p:sp>
        <p:nvSpPr>
          <p:cNvPr id="18" name="Text 15"/>
          <p:cNvSpPr txBox="1"/>
          <p:nvPr/>
        </p:nvSpPr>
        <p:spPr>
          <a:xfrm>
            <a:off x="6394399"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٣</a:t>
            </a:r>
            <a:endParaRPr lang="ar-SA" sz="1600" dirty="0"/>
          </a:p>
        </p:txBody>
      </p:sp>
      <p:sp>
        <p:nvSpPr>
          <p:cNvPr id="19" name="Text 16"/>
          <p:cNvSpPr txBox="1"/>
          <p:nvPr/>
        </p:nvSpPr>
        <p:spPr>
          <a:xfrm>
            <a:off x="5900623" y="2121408"/>
            <a:ext cx="1536192" cy="1417320"/>
          </a:xfrm>
          <a:prstGeom prst="rect">
            <a:avLst/>
          </a:prstGeom>
          <a:noFill/>
          <a:ln/>
        </p:spPr>
        <p:txBody>
          <a:bodyPr wrap="square" lIns="0" tIns="0" rIns="0" bIns="0" rtlCol="0" anchor="t"/>
          <a:lstStyle/>
          <a:p>
            <a:pPr rtl="1" algn="ctr" indent="0" marL="0">
              <a:buNone/>
            </a:pPr>
            <a:r>
              <a:rPr lang="ar-SA" sz="1600" b="1" dirty="0">
                <a:solidFill>
                  <a:srgbClr val="134A3D"/>
                </a:solidFill>
                <a:latin typeface="Arial" pitchFamily="34" charset="0"/>
                <a:ea typeface="Arial" pitchFamily="34" charset="-122"/>
                <a:cs typeface="Arial" pitchFamily="34" charset="-120"/>
              </a:rPr>
              <a:t>الريدانية 1517م</a:t>
            </a:r>
            <a:endParaRPr lang="ar-SA" sz="1400" dirty="0"/>
          </a:p>
          <a:p>
            <a:pPr rtl="1" algn="ctr" indent="0" marL="0">
              <a:spcBef>
                <a:spcPts val="400"/>
              </a:spcBef>
              <a:buNone/>
            </a:pPr>
            <a:r>
              <a:rPr lang="ar-SA" sz="1400" dirty="0">
                <a:solidFill>
                  <a:srgbClr val="134A3D"/>
                </a:solidFill>
                <a:latin typeface="Arial" pitchFamily="34" charset="0"/>
                <a:ea typeface="Arial" pitchFamily="34" charset="-122"/>
                <a:cs typeface="Arial" pitchFamily="34" charset="-120"/>
              </a:rPr>
              <a:t>نهاية المماليك، و"خادم الحرمين"</a:t>
            </a:r>
            <a:endParaRPr lang="ar-SA" sz="1400" dirty="0"/>
          </a:p>
        </p:txBody>
      </p:sp>
      <p:sp>
        <p:nvSpPr>
          <p:cNvPr id="20" name="Text 17"/>
          <p:cNvSpPr txBox="1"/>
          <p:nvPr/>
        </p:nvSpPr>
        <p:spPr>
          <a:xfrm>
            <a:off x="548640" y="1463040"/>
            <a:ext cx="5029200" cy="4709160"/>
          </a:xfrm>
          <a:prstGeom prst="roundRect">
            <a:avLst>
              <a:gd name="adj" fmla="val 1553"/>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950" b="1" dirty="0">
                <a:solidFill>
                  <a:srgbClr val="6B5118"/>
                </a:solidFill>
                <a:latin typeface="Arial" pitchFamily="34" charset="0"/>
                <a:ea typeface="Arial" pitchFamily="34" charset="-122"/>
                <a:cs typeface="Arial" pitchFamily="34" charset="-120"/>
              </a:rPr>
              <a:t>الجزائر والإخوة بربروس</a:t>
            </a:r>
            <a:endParaRPr lang="ar-SA" sz="1950" dirty="0"/>
          </a:p>
          <a:p>
            <a:pPr rtl="1" algn="r" marL="177800" indent="-177800">
              <a:spcBef>
                <a:spcPts val="500"/>
              </a:spcBef>
              <a:buSzPct val="100000"/>
              <a:buChar char="◆"/>
            </a:pPr>
            <a:r>
              <a:rPr lang="ar-SA" sz="1620" dirty="0">
                <a:solidFill>
                  <a:srgbClr val="6B5118"/>
                </a:solidFill>
                <a:latin typeface="Arial" pitchFamily="34" charset="0"/>
                <a:ea typeface="Arial" pitchFamily="34" charset="-122"/>
                <a:cs typeface="Arial" pitchFamily="34" charset="-120"/>
              </a:rPr>
              <a:t>إسبانيا تحتل وهران وبجاية والمرسى الكبير</a:t>
            </a:r>
            <a:endParaRPr lang="ar-SA" sz="1950" dirty="0"/>
          </a:p>
          <a:p>
            <a:pPr rtl="1" algn="r" marL="177800" indent="-177800">
              <a:spcBef>
                <a:spcPts val="500"/>
              </a:spcBef>
              <a:buSzPct val="100000"/>
              <a:buChar char="◆"/>
            </a:pPr>
            <a:r>
              <a:rPr lang="ar-SA" sz="1620" dirty="0">
                <a:solidFill>
                  <a:srgbClr val="6B5118"/>
                </a:solidFill>
                <a:latin typeface="Arial" pitchFamily="34" charset="0"/>
                <a:ea typeface="Arial" pitchFamily="34" charset="-122"/>
                <a:cs typeface="Arial" pitchFamily="34" charset="-120"/>
              </a:rPr>
              <a:t>عروج يدخل الجزائر 1516م ويُقتل قرب تلمسان 1518م</a:t>
            </a:r>
            <a:endParaRPr lang="ar-SA" sz="1950" dirty="0"/>
          </a:p>
          <a:p>
            <a:pPr rtl="1" algn="r" marL="177800" indent="-177800">
              <a:spcBef>
                <a:spcPts val="500"/>
              </a:spcBef>
              <a:buSzPct val="100000"/>
              <a:buChar char="◆"/>
            </a:pPr>
            <a:r>
              <a:rPr lang="ar-SA" sz="1620" dirty="0">
                <a:solidFill>
                  <a:srgbClr val="6B5118"/>
                </a:solidFill>
                <a:latin typeface="Arial" pitchFamily="34" charset="0"/>
                <a:ea typeface="Arial" pitchFamily="34" charset="-122"/>
                <a:cs typeface="Arial" pitchFamily="34" charset="-120"/>
              </a:rPr>
              <a:t>خير الدين يدخل في طاعة السلطان 1519م: الجزائر إيالة عثمانية</a:t>
            </a:r>
            <a:endParaRPr lang="ar-SA" sz="1950" dirty="0"/>
          </a:p>
          <a:p>
            <a:pPr rtl="1" algn="r" marL="177800" indent="-177800">
              <a:spcBef>
                <a:spcPts val="500"/>
              </a:spcBef>
              <a:buSzPct val="100000"/>
              <a:buChar char="◆"/>
            </a:pPr>
            <a:r>
              <a:rPr lang="ar-SA" sz="1620" dirty="0">
                <a:solidFill>
                  <a:srgbClr val="6B5118"/>
                </a:solidFill>
                <a:latin typeface="Arial" pitchFamily="34" charset="0"/>
                <a:ea typeface="Arial" pitchFamily="34" charset="-122"/>
                <a:cs typeface="Arial" pitchFamily="34" charset="-120"/>
              </a:rPr>
              <a:t>سفنه تنقل آلاف الموريسكيين</a:t>
            </a:r>
            <a:endParaRPr lang="ar-SA" sz="1950" dirty="0"/>
          </a:p>
          <a:p>
            <a:pPr rtl="1" algn="r" marL="177800" indent="-177800">
              <a:spcBef>
                <a:spcPts val="500"/>
              </a:spcBef>
              <a:buSzPct val="100000"/>
              <a:buChar char="◆"/>
            </a:pPr>
            <a:r>
              <a:rPr lang="ar-SA" sz="1620" dirty="0">
                <a:solidFill>
                  <a:srgbClr val="6B5118"/>
                </a:solidFill>
                <a:latin typeface="Arial" pitchFamily="34" charset="0"/>
                <a:ea typeface="Arial" pitchFamily="34" charset="-122"/>
                <a:cs typeface="Arial" pitchFamily="34" charset="-120"/>
              </a:rPr>
              <a:t>وهران تُستعاد نهائياً 1792م مع الباي محمد الكبير</a:t>
            </a:r>
            <a:endParaRPr lang="ar-SA" sz="1950" dirty="0"/>
          </a:p>
          <a:p>
            <a:pPr rtl="1" algn="r" marL="177800" indent="-177800">
              <a:spcBef>
                <a:spcPts val="500"/>
              </a:spcBef>
              <a:buSzPct val="100000"/>
              <a:buChar char="◆"/>
            </a:pPr>
            <a:r>
              <a:rPr lang="ar-SA" sz="1620" dirty="0">
                <a:solidFill>
                  <a:srgbClr val="6B5118"/>
                </a:solidFill>
                <a:latin typeface="Arial" pitchFamily="34" charset="0"/>
                <a:ea typeface="Arial" pitchFamily="34" charset="-122"/>
                <a:cs typeface="Arial" pitchFamily="34" charset="-120"/>
              </a:rPr>
              <a:t>وينتهي العهد العثماني بالاحتلال الفرنسي 1830م</a:t>
            </a:r>
            <a:endParaRPr lang="ar-SA" sz="1950" dirty="0"/>
          </a:p>
        </p:txBody>
      </p:sp>
      <p:sp>
        <p:nvSpPr>
          <p:cNvPr id="21" name="Text 18"/>
          <p:cNvSpPr txBox="1"/>
          <p:nvPr/>
        </p:nvSpPr>
        <p:spPr>
          <a:xfrm>
            <a:off x="5790895" y="3886200"/>
            <a:ext cx="5852160" cy="2286000"/>
          </a:xfrm>
          <a:prstGeom prst="roundRect">
            <a:avLst>
              <a:gd name="adj" fmla="val 3200"/>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780" b="1" dirty="0">
                <a:solidFill>
                  <a:srgbClr val="44423D"/>
                </a:solidFill>
                <a:latin typeface="Arial" pitchFamily="34" charset="0"/>
                <a:ea typeface="Arial" pitchFamily="34" charset="-122"/>
                <a:cs typeface="Arial" pitchFamily="34" charset="-120"/>
              </a:rPr>
              <a:t>بقية المغرب العربي</a:t>
            </a:r>
            <a:endParaRPr lang="ar-SA" sz="1780" dirty="0"/>
          </a:p>
          <a:p>
            <a:pPr rtl="1" algn="r" marL="177800" indent="-177800">
              <a:spcBef>
                <a:spcPts val="500"/>
              </a:spcBef>
              <a:buSzPct val="100000"/>
              <a:buChar char="◆"/>
            </a:pPr>
            <a:r>
              <a:rPr lang="ar-SA" sz="1560" dirty="0">
                <a:solidFill>
                  <a:srgbClr val="44423D"/>
                </a:solidFill>
                <a:latin typeface="Arial" pitchFamily="34" charset="0"/>
                <a:ea typeface="Arial" pitchFamily="34" charset="-122"/>
                <a:cs typeface="Arial" pitchFamily="34" charset="-120"/>
              </a:rPr>
              <a:t>طرابلس عثمانية 1551م، وتونس 1574م</a:t>
            </a:r>
            <a:endParaRPr lang="ar-SA" sz="1780" dirty="0"/>
          </a:p>
          <a:p>
            <a:pPr rtl="1" algn="r" marL="177800" indent="-177800">
              <a:spcBef>
                <a:spcPts val="500"/>
              </a:spcBef>
              <a:buSzPct val="100000"/>
              <a:buChar char="◆"/>
            </a:pPr>
            <a:r>
              <a:rPr lang="ar-SA" sz="1560" dirty="0">
                <a:solidFill>
                  <a:srgbClr val="44423D"/>
                </a:solidFill>
                <a:latin typeface="Arial" pitchFamily="34" charset="0"/>
                <a:ea typeface="Arial" pitchFamily="34" charset="-122"/>
                <a:cs typeface="Arial" pitchFamily="34" charset="-120"/>
              </a:rPr>
              <a:t>المغرب الأقصى يبقى مستقلاً: السعديون ثم العلويون</a:t>
            </a:r>
            <a:endParaRPr lang="ar-SA" sz="1780" dirty="0"/>
          </a:p>
          <a:p>
            <a:pPr rtl="1" algn="r" marL="177800" indent="-177800">
              <a:spcBef>
                <a:spcPts val="500"/>
              </a:spcBef>
              <a:buSzPct val="100000"/>
              <a:buChar char="◆"/>
            </a:pPr>
            <a:r>
              <a:rPr lang="ar-SA" sz="1560" dirty="0">
                <a:solidFill>
                  <a:srgbClr val="44423D"/>
                </a:solidFill>
                <a:latin typeface="Arial" pitchFamily="34" charset="0"/>
                <a:ea typeface="Arial" pitchFamily="34" charset="-122"/>
                <a:cs typeface="Arial" pitchFamily="34" charset="-120"/>
              </a:rPr>
              <a:t>الجزائر تصبح دولة شبه مستقلة يحكمها الدايات</a:t>
            </a:r>
            <a:endParaRPr lang="ar-SA" sz="178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25</a:t>
            </a:fld>
            <a:endParaRPr lang="ar-SA"/>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الثالث · الذروة (1520–1566م)</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سليمان القانوني وكيف كانت الدولة تُدار</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054645" y="1463040"/>
            <a:ext cx="3588410" cy="1325880"/>
          </a:xfrm>
          <a:prstGeom prst="roundRect">
            <a:avLst>
              <a:gd name="adj" fmla="val 5517"/>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أوروبا</a:t>
            </a:r>
            <a:endParaRPr lang="ar-SA" sz="1730" dirty="0"/>
          </a:p>
          <a:p>
            <a:pPr rtl="1" algn="r" indent="0" marL="0">
              <a:spcBef>
                <a:spcPts val="300"/>
              </a:spcBef>
              <a:buNone/>
            </a:pPr>
            <a:r>
              <a:rPr lang="ar-SA" sz="1500" dirty="0">
                <a:solidFill>
                  <a:srgbClr val="134A3D"/>
                </a:solidFill>
                <a:latin typeface="Arial" pitchFamily="34" charset="0"/>
                <a:ea typeface="Arial" pitchFamily="34" charset="-122"/>
                <a:cs typeface="Arial" pitchFamily="34" charset="-120"/>
              </a:rPr>
              <a:t>بلغراد 1521، موهاكس 1526، حصار فيينا 1529</a:t>
            </a:r>
            <a:endParaRPr lang="ar-SA" sz="1730" dirty="0"/>
          </a:p>
        </p:txBody>
      </p:sp>
      <p:sp>
        <p:nvSpPr>
          <p:cNvPr id="7" name="Text 4"/>
          <p:cNvSpPr txBox="1"/>
          <p:nvPr/>
        </p:nvSpPr>
        <p:spPr>
          <a:xfrm>
            <a:off x="4301642" y="1463040"/>
            <a:ext cx="3588410" cy="1325880"/>
          </a:xfrm>
          <a:prstGeom prst="roundRect">
            <a:avLst>
              <a:gd name="adj" fmla="val 5517"/>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البحر</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رودس 1522، وبروزة 1538: المتوسط شبه بحيرة عثمانية</a:t>
            </a:r>
            <a:endParaRPr lang="ar-SA" sz="1730" dirty="0"/>
          </a:p>
        </p:txBody>
      </p:sp>
      <p:sp>
        <p:nvSpPr>
          <p:cNvPr id="8" name="Text 5"/>
          <p:cNvSpPr txBox="1"/>
          <p:nvPr/>
        </p:nvSpPr>
        <p:spPr>
          <a:xfrm>
            <a:off x="548640" y="1463040"/>
            <a:ext cx="3588410" cy="1325880"/>
          </a:xfrm>
          <a:prstGeom prst="roundRect">
            <a:avLst>
              <a:gd name="adj" fmla="val 5517"/>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الشرق</a:t>
            </a:r>
            <a:endParaRPr lang="ar-SA" sz="1730" dirty="0"/>
          </a:p>
          <a:p>
            <a:pPr rtl="1" algn="r" indent="0" marL="0">
              <a:spcBef>
                <a:spcPts val="300"/>
              </a:spcBef>
              <a:buNone/>
            </a:pPr>
            <a:r>
              <a:rPr lang="ar-SA" sz="1500" dirty="0">
                <a:solidFill>
                  <a:srgbClr val="6B5118"/>
                </a:solidFill>
                <a:latin typeface="Arial" pitchFamily="34" charset="0"/>
                <a:ea typeface="Arial" pitchFamily="34" charset="-122"/>
                <a:cs typeface="Arial" pitchFamily="34" charset="-120"/>
              </a:rPr>
              <a:t>بغداد والعراق 1534، والخليج والبحر الأحمر</a:t>
            </a:r>
            <a:endParaRPr lang="ar-SA" sz="173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48640" y="2971800"/>
          <a:ext cx="11094415" cy="914400"/>
        </p:xfrm>
        <a:graphic>
          <a:graphicData uri="http://schemas.openxmlformats.org/drawingml/2006/table">
            <a:tbl>
              <a:tblPr/>
              <a:tblGrid>
                <a:gridCol w="4142232"/>
                <a:gridCol w="4572000"/>
                <a:gridCol w="2377440"/>
              </a:tblGrid>
              <a:tr h="541020">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الهدف</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كيف يعمل</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النظام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54102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نخبة ولاؤها للسلطان وحده</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صبيان من البلقان يُربّون في القصر</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الدوشيرمة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4102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قوة منضبطة بيد السلطان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أول جيش مشاة نظامي دائم في أوروبا</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الإنكشارية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4102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تمويل الجيش دون خزينة ضخمة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دخل أرض مقابل الخدمة العسكرية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التيمار</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4102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تعايش الأديان والشعوب</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كل طائفة تدير شؤونها الدينية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نظام الملل</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4102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التوازن بين السياسة والشريعة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الوزير يحكم، والمفتي يُشرّع</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الديوان وشيخ الإسلام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26</a:t>
            </a:fld>
            <a:endParaRPr lang="ar-SA"/>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الثالث · الركود (1566–1699م)</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ليبانتو، القفص، الإنكشارية، فيينا</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9555846" y="1463040"/>
            <a:ext cx="2087209" cy="1874520"/>
          </a:xfrm>
          <a:prstGeom prst="roundRect">
            <a:avLst>
              <a:gd name="adj" fmla="val 3902"/>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730" b="1" dirty="0">
                <a:solidFill>
                  <a:srgbClr val="44423D"/>
                </a:solidFill>
                <a:latin typeface="Arial" pitchFamily="34" charset="0"/>
                <a:ea typeface="Arial" pitchFamily="34" charset="-122"/>
                <a:cs typeface="Arial" pitchFamily="34" charset="-120"/>
              </a:rPr>
              <a:t>ليبانتو 1571م</a:t>
            </a:r>
            <a:endParaRPr lang="ar-SA" sz="1730" dirty="0"/>
          </a:p>
          <a:p>
            <a:pPr rtl="1" algn="r" indent="0" marL="0">
              <a:spcBef>
                <a:spcPts val="300"/>
              </a:spcBef>
              <a:buNone/>
            </a:pPr>
            <a:r>
              <a:rPr lang="ar-SA" sz="1500" dirty="0">
                <a:solidFill>
                  <a:srgbClr val="44423D"/>
                </a:solidFill>
                <a:latin typeface="Arial" pitchFamily="34" charset="0"/>
                <a:ea typeface="Arial" pitchFamily="34" charset="-122"/>
                <a:cs typeface="Arial" pitchFamily="34" charset="-120"/>
              </a:rPr>
              <a:t>هزيمة بحرية، وأسطول جديد في شتاء واحد</a:t>
            </a:r>
            <a:endParaRPr lang="ar-SA" sz="1730" dirty="0"/>
          </a:p>
        </p:txBody>
      </p:sp>
      <p:sp>
        <p:nvSpPr>
          <p:cNvPr id="7" name="Text 4"/>
          <p:cNvSpPr txBox="1"/>
          <p:nvPr/>
        </p:nvSpPr>
        <p:spPr>
          <a:xfrm>
            <a:off x="7304044" y="1463040"/>
            <a:ext cx="2087209" cy="1874520"/>
          </a:xfrm>
          <a:prstGeom prst="roundRect">
            <a:avLst>
              <a:gd name="adj" fmla="val 3902"/>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القفص</a:t>
            </a:r>
            <a:endParaRPr lang="ar-SA" sz="1730" dirty="0"/>
          </a:p>
          <a:p>
            <a:pPr rtl="1" algn="r" indent="0" marL="0">
              <a:spcBef>
                <a:spcPts val="300"/>
              </a:spcBef>
              <a:buNone/>
            </a:pPr>
            <a:r>
              <a:rPr lang="ar-SA" sz="1500" dirty="0">
                <a:solidFill>
                  <a:srgbClr val="6E1C1D"/>
                </a:solidFill>
                <a:latin typeface="Arial" pitchFamily="34" charset="0"/>
                <a:ea typeface="Arial" pitchFamily="34" charset="-122"/>
                <a:cs typeface="Arial" pitchFamily="34" charset="-120"/>
              </a:rPr>
              <a:t>بعد قتل الإخوة، سلاطين يكبرون معزولين بلا خبرة</a:t>
            </a:r>
            <a:endParaRPr lang="ar-SA" sz="1730" dirty="0"/>
          </a:p>
        </p:txBody>
      </p:sp>
      <p:sp>
        <p:nvSpPr>
          <p:cNvPr id="8" name="Text 5"/>
          <p:cNvSpPr txBox="1"/>
          <p:nvPr/>
        </p:nvSpPr>
        <p:spPr>
          <a:xfrm>
            <a:off x="5052243" y="1463040"/>
            <a:ext cx="2087209" cy="1874520"/>
          </a:xfrm>
          <a:prstGeom prst="roundRect">
            <a:avLst>
              <a:gd name="adj" fmla="val 3902"/>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فساد الإنكشارية</a:t>
            </a:r>
            <a:endParaRPr lang="ar-SA" sz="1730" dirty="0"/>
          </a:p>
          <a:p>
            <a:pPr rtl="1" algn="r" indent="0" marL="0">
              <a:spcBef>
                <a:spcPts val="300"/>
              </a:spcBef>
              <a:buNone/>
            </a:pPr>
            <a:r>
              <a:rPr lang="ar-SA" sz="1500" dirty="0">
                <a:solidFill>
                  <a:srgbClr val="6E1C1D"/>
                </a:solidFill>
                <a:latin typeface="Arial" pitchFamily="34" charset="0"/>
                <a:ea typeface="Arial" pitchFamily="34" charset="-122"/>
                <a:cs typeface="Arial" pitchFamily="34" charset="-120"/>
              </a:rPr>
              <a:t>يتاجرون ويورّثون المناصب، ويقتلون عثمان الثاني 1622م</a:t>
            </a:r>
            <a:endParaRPr lang="ar-SA" sz="1730" dirty="0"/>
          </a:p>
        </p:txBody>
      </p:sp>
      <p:sp>
        <p:nvSpPr>
          <p:cNvPr id="9" name="Text 6"/>
          <p:cNvSpPr txBox="1"/>
          <p:nvPr/>
        </p:nvSpPr>
        <p:spPr>
          <a:xfrm>
            <a:off x="2800441" y="1463040"/>
            <a:ext cx="2087209" cy="1874520"/>
          </a:xfrm>
          <a:prstGeom prst="roundRect">
            <a:avLst>
              <a:gd name="adj" fmla="val 3902"/>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محاولات الإنقاذ</a:t>
            </a:r>
            <a:endParaRPr lang="ar-SA" sz="1730" dirty="0"/>
          </a:p>
          <a:p>
            <a:pPr rtl="1" algn="r" indent="0" marL="0">
              <a:spcBef>
                <a:spcPts val="300"/>
              </a:spcBef>
              <a:buNone/>
            </a:pPr>
            <a:r>
              <a:rPr lang="ar-SA" sz="1500" dirty="0">
                <a:solidFill>
                  <a:srgbClr val="134A3D"/>
                </a:solidFill>
                <a:latin typeface="Arial" pitchFamily="34" charset="0"/>
                <a:ea typeface="Arial" pitchFamily="34" charset="-122"/>
                <a:cs typeface="Arial" pitchFamily="34" charset="-120"/>
              </a:rPr>
              <a:t>مراد الرابع يستعيد بغداد، وآل كوبريلي يعيدون الانضباط</a:t>
            </a:r>
            <a:endParaRPr lang="ar-SA" sz="1730" dirty="0"/>
          </a:p>
        </p:txBody>
      </p:sp>
      <p:sp>
        <p:nvSpPr>
          <p:cNvPr id="10" name="Text 7"/>
          <p:cNvSpPr txBox="1"/>
          <p:nvPr/>
        </p:nvSpPr>
        <p:spPr>
          <a:xfrm>
            <a:off x="548640" y="1463040"/>
            <a:ext cx="2087209" cy="1874520"/>
          </a:xfrm>
          <a:prstGeom prst="roundRect">
            <a:avLst>
              <a:gd name="adj" fmla="val 3902"/>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فيينا 1683م</a:t>
            </a:r>
            <a:endParaRPr lang="ar-SA" sz="1730" dirty="0"/>
          </a:p>
          <a:p>
            <a:pPr rtl="1" algn="r" indent="0" marL="0">
              <a:spcBef>
                <a:spcPts val="300"/>
              </a:spcBef>
              <a:buNone/>
            </a:pPr>
            <a:r>
              <a:rPr lang="ar-SA" sz="1500" dirty="0">
                <a:solidFill>
                  <a:srgbClr val="6E1C1D"/>
                </a:solidFill>
                <a:latin typeface="Arial" pitchFamily="34" charset="0"/>
                <a:ea typeface="Arial" pitchFamily="34" charset="-122"/>
                <a:cs typeface="Arial" pitchFamily="34" charset="-120"/>
              </a:rPr>
              <a:t>هزيمة أمام سوبيسكي، ثم كارلوفتش 1699م: من الهجوم إلى الدفاع</a:t>
            </a:r>
            <a:endParaRPr lang="ar-SA" sz="1730" dirty="0"/>
          </a:p>
        </p:txBody>
      </p:sp>
      <p:sp>
        <p:nvSpPr>
          <p:cNvPr id="11" name="Text 8"/>
          <p:cNvSpPr txBox="1"/>
          <p:nvPr/>
        </p:nvSpPr>
        <p:spPr>
          <a:xfrm>
            <a:off x="9539935" y="3611880"/>
            <a:ext cx="2103120" cy="310896"/>
          </a:xfrm>
          <a:prstGeom prst="roundRect">
            <a:avLst>
              <a:gd name="adj" fmla="val 50000"/>
            </a:avLst>
          </a:prstGeom>
          <a:solidFill>
            <a:srgbClr val="C8A24A"/>
          </a:solidFill>
          <a:ln>
            <a:solidFill>
              <a:srgbClr val="C8A24A"/>
            </a:solidFill>
          </a:ln>
        </p:spPr>
        <p:txBody>
          <a:bodyPr wrap="square" lIns="0" tIns="0" rIns="0" bIns="0" rtlCol="0" anchor="ctr"/>
          <a:lstStyle/>
          <a:p>
            <a:pPr rtl="1" algn="ctr" indent="0" marL="0">
              <a:buNone/>
            </a:pPr>
            <a:r>
              <a:rPr lang="ar-SA" sz="1100" b="1" dirty="0">
                <a:solidFill>
                  <a:srgbClr val="0E1726"/>
                </a:solidFill>
                <a:latin typeface="Arial" pitchFamily="34" charset="0"/>
                <a:ea typeface="Arial" pitchFamily="34" charset="-122"/>
                <a:cs typeface="Arial" pitchFamily="34" charset="-120"/>
              </a:rPr>
              <a:t>وقفة · سؤال وجواب</a:t>
            </a:r>
            <a:endParaRPr lang="ar-SA" sz="1100" dirty="0"/>
          </a:p>
        </p:txBody>
      </p:sp>
      <p:sp>
        <p:nvSpPr>
          <p:cNvPr id="12" name="Text 9"/>
          <p:cNvSpPr txBox="1"/>
          <p:nvPr/>
        </p:nvSpPr>
        <p:spPr>
          <a:xfrm>
            <a:off x="548640" y="3566160"/>
            <a:ext cx="8808415" cy="411480"/>
          </a:xfrm>
          <a:prstGeom prst="rect">
            <a:avLst/>
          </a:prstGeom>
          <a:noFill/>
          <a:ln/>
        </p:spPr>
        <p:txBody>
          <a:bodyPr wrap="square" lIns="0" tIns="0" rIns="0" bIns="0" rtlCol="0" anchor="t"/>
          <a:lstStyle/>
          <a:p>
            <a:pPr rtl="1" algn="r" indent="0" marL="0">
              <a:buNone/>
            </a:pPr>
            <a:r>
              <a:rPr lang="ar-SA" sz="1700" b="1" dirty="0">
                <a:solidFill>
                  <a:srgbClr val="0E1726"/>
                </a:solidFill>
                <a:latin typeface="Arial" pitchFamily="34" charset="0"/>
                <a:ea typeface="Arial" pitchFamily="34" charset="-122"/>
                <a:cs typeface="Arial" pitchFamily="34" charset="-120"/>
              </a:rPr>
              <a:t>سلطنة الحريم: هل حكمت النساء التركيات كل شيء؟</a:t>
            </a:r>
            <a:endParaRPr lang="ar-SA" sz="1700" dirty="0"/>
          </a:p>
        </p:txBody>
      </p:sp>
      <p:sp>
        <p:nvSpPr>
          <p:cNvPr id="13" name="Text 10"/>
          <p:cNvSpPr txBox="1"/>
          <p:nvPr/>
        </p:nvSpPr>
        <p:spPr>
          <a:xfrm>
            <a:off x="6156655" y="4114800"/>
            <a:ext cx="5486400" cy="2057400"/>
          </a:xfrm>
          <a:prstGeom prst="roundRect">
            <a:avLst>
              <a:gd name="adj" fmla="val 3556"/>
            </a:avLst>
          </a:prstGeom>
          <a:solidFill>
            <a:srgbClr val="FDFAF2"/>
          </a:solidFill>
          <a:ln w="9525">
            <a:solidFill>
              <a:srgbClr val="A8822F"/>
            </a:solidFill>
          </a:ln>
        </p:spPr>
        <p:txBody>
          <a:bodyPr wrap="square" lIns="76200" tIns="114300" rIns="114300" bIns="76200" rtlCol="0" anchor="t"/>
          <a:lstStyle/>
          <a:p>
            <a:pPr rtl="1" algn="r" indent="0" marL="0">
              <a:spcAft>
                <a:spcPts val="400"/>
              </a:spcAft>
              <a:buNone/>
            </a:pPr>
            <a:r>
              <a:rPr lang="ar-SA" sz="1670" b="1" dirty="0">
                <a:solidFill>
                  <a:srgbClr val="6B5118"/>
                </a:solidFill>
                <a:latin typeface="Arial" pitchFamily="34" charset="0"/>
                <a:ea typeface="Arial" pitchFamily="34" charset="-122"/>
                <a:cs typeface="Arial" pitchFamily="34" charset="-120"/>
              </a:rPr>
              <a:t>المفاجأة الأولى: معظمهن لم يكنّ تركيات</a:t>
            </a:r>
            <a:endParaRPr lang="ar-SA" sz="167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خُرّم من روثينيا، وصفية ألبانية، وكوسم يونانية</a:t>
            </a:r>
            <a:endParaRPr lang="ar-SA" sz="167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السبب: سلاطين صغار أو بلا خبرة بعد "القفص"، فصارت "السلطانة الوالدة" وصية على الحكم</a:t>
            </a:r>
            <a:endParaRPr lang="ar-SA" sz="1670" dirty="0"/>
          </a:p>
        </p:txBody>
      </p:sp>
      <p:sp>
        <p:nvSpPr>
          <p:cNvPr id="14" name="Text 11"/>
          <p:cNvSpPr txBox="1"/>
          <p:nvPr/>
        </p:nvSpPr>
        <p:spPr>
          <a:xfrm>
            <a:off x="548640" y="4114800"/>
            <a:ext cx="5440680" cy="2057400"/>
          </a:xfrm>
          <a:prstGeom prst="roundRect">
            <a:avLst>
              <a:gd name="adj" fmla="val 3556"/>
            </a:avLst>
          </a:prstGeom>
          <a:solidFill>
            <a:srgbClr val="FDFAF2"/>
          </a:solidFill>
          <a:ln w="9525">
            <a:solidFill>
              <a:srgbClr val="A8822F"/>
            </a:solidFill>
          </a:ln>
        </p:spPr>
        <p:txBody>
          <a:bodyPr wrap="square" lIns="76200" tIns="114300" rIns="114300" bIns="76200" rtlCol="0" anchor="t"/>
          <a:lstStyle/>
          <a:p>
            <a:pPr rtl="1" algn="r" indent="0" marL="0">
              <a:spcAft>
                <a:spcPts val="400"/>
              </a:spcAft>
              <a:buNone/>
            </a:pPr>
            <a:r>
              <a:rPr lang="ar-SA" sz="1670" b="1" dirty="0">
                <a:solidFill>
                  <a:srgbClr val="6B5118"/>
                </a:solidFill>
                <a:latin typeface="Arial" pitchFamily="34" charset="0"/>
                <a:ea typeface="Arial" pitchFamily="34" charset="-122"/>
                <a:cs typeface="Arial" pitchFamily="34" charset="-120"/>
              </a:rPr>
              <a:t>المفاجأة الثانية: لم تكن أول مرة</a:t>
            </a:r>
            <a:endParaRPr lang="ar-SA" sz="167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الخيزران وزبيدة وشغب عند العباسيين، وست الملك عند الفاطميين، وأروى الصليحية في اليمن، وشجرة الدر سلطانة مصر</a:t>
            </a:r>
            <a:endParaRPr lang="ar-SA" sz="167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الجديد عند العثمانيين: طول المدة وتحوّلها إلى مؤسسة</a:t>
            </a:r>
            <a:endParaRPr lang="ar-SA" sz="167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27</a:t>
            </a:fld>
            <a:endParaRPr lang="ar-SA"/>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الثالث · وقفة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نساء حكمن قبل سلطنة الحريم</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3779215" y="1463040"/>
          <a:ext cx="7863840" cy="914400"/>
        </p:xfrm>
        <a:graphic>
          <a:graphicData uri="http://schemas.openxmlformats.org/drawingml/2006/table">
            <a:tbl>
              <a:tblPr/>
              <a:tblGrid>
                <a:gridCol w="3108960"/>
                <a:gridCol w="3017520"/>
                <a:gridCol w="1737360"/>
              </a:tblGrid>
              <a:tr h="594360">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نوع السلطة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الدولة والعصر</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المرأة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نفوذ واسع على زوجها ثم ابنيها</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العباسيون: المهدي والهادي والرشيد</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الخيزران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ثروة ونفوذ، عين زبيدة ودرب زبيدة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زوجة هارون الرشيد</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زبيدة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حكمت فعلياً، وعيّنت ثُمل للمظالم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أم المقتدر</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شغب "السيدة"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وصية على الظاهر، حكمت 1021–1023م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الفاطميون في مصر</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ست الملك</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أم هشام المؤيد، تحالفت مع المنصور</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أمويو الأندلس</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صُبح</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ملكة باسمها نحو نصف قرن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اليمن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أروى الصليحية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سلطانة رسمياً، ونقود باسمها</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مصر 1250م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شجرة الدر</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bl>
          </a:graphicData>
        </a:graphic>
      </p:graphicFrame>
      <p:sp>
        <p:nvSpPr>
          <p:cNvPr id="7" name="Text 3"/>
          <p:cNvSpPr txBox="1"/>
          <p:nvPr/>
        </p:nvSpPr>
        <p:spPr>
          <a:xfrm>
            <a:off x="548640" y="1463040"/>
            <a:ext cx="3017520" cy="4709160"/>
          </a:xfrm>
          <a:prstGeom prst="roundRect">
            <a:avLst>
              <a:gd name="adj" fmla="val 2424"/>
            </a:avLst>
          </a:prstGeom>
          <a:solidFill>
            <a:srgbClr val="FDFAF2"/>
          </a:solidFill>
          <a:ln w="9525">
            <a:solidFill>
              <a:srgbClr val="A8822F"/>
            </a:solidFill>
          </a:ln>
        </p:spPr>
        <p:txBody>
          <a:bodyPr wrap="square" lIns="76200" tIns="114300" rIns="114300" bIns="76200" rtlCol="0" anchor="t"/>
          <a:lstStyle/>
          <a:p>
            <a:pPr rtl="1" algn="r" indent="0" marL="0">
              <a:spcAft>
                <a:spcPts val="400"/>
              </a:spcAft>
              <a:buNone/>
            </a:pPr>
            <a:r>
              <a:rPr lang="ar-SA" sz="1840" b="1" dirty="0">
                <a:solidFill>
                  <a:srgbClr val="6B5118"/>
                </a:solidFill>
                <a:latin typeface="Arial" pitchFamily="34" charset="0"/>
                <a:ea typeface="Arial" pitchFamily="34" charset="-122"/>
                <a:cs typeface="Arial" pitchFamily="34" charset="-120"/>
              </a:rPr>
              <a:t>كوسم سلطان</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أقوى نساء المرحلة: وصية على مراد الرابع ثم على حفيدها محمد الرابع</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قُتلت خنقاً 1651م في صراع مع كنّتها طرخان</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وطرخان نفسها عيّنت كوبريلي 1656م فانتهت المرحلة</a:t>
            </a:r>
            <a:endParaRPr lang="ar-SA" sz="184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28</a:t>
            </a:fld>
            <a:endParaRPr lang="ar-SA"/>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الثالث · التراجع والإصلاح (1699–1909م)</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من الخزامى إلى عبد الحميد الثاني</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5973775" y="1508760"/>
            <a:ext cx="5669280" cy="4663440"/>
          </a:xfrm>
          <a:prstGeom prst="rect">
            <a:avLst/>
          </a:prstGeom>
          <a:noFill/>
          <a:ln/>
        </p:spPr>
        <p:txBody>
          <a:bodyPr wrap="square" lIns="0" tIns="0" rIns="0" bIns="0" rtlCol="0" anchor="t"/>
          <a:lstStyle/>
          <a:p>
            <a:pPr rtl="1" algn="r" marL="228600" indent="-228600">
              <a:lnSpc>
                <a:spcPct val="105000"/>
              </a:lnSpc>
              <a:spcAft>
                <a:spcPts val="900"/>
              </a:spcAft>
              <a:buSzPct val="100000"/>
              <a:buChar char="◆"/>
            </a:pPr>
            <a:r>
              <a:rPr lang="ar-SA" sz="1500" b="1" dirty="0">
                <a:solidFill>
                  <a:srgbClr val="0E1726"/>
                </a:solidFill>
                <a:latin typeface="Arial" pitchFamily="34" charset="0"/>
                <a:ea typeface="Arial" pitchFamily="34" charset="-122"/>
                <a:cs typeface="Arial" pitchFamily="34" charset="-120"/>
              </a:rPr>
              <a:t>عصر الخزامى: </a:t>
            </a:r>
            <a:pPr rtl="1" algn="r" indent="0" marL="0">
              <a:lnSpc>
                <a:spcPct val="105000"/>
              </a:lnSpc>
              <a:spcAft>
                <a:spcPts val="900"/>
              </a:spcAft>
              <a:buNone/>
            </a:pPr>
            <a:r>
              <a:rPr lang="ar-SA" sz="1500" dirty="0">
                <a:solidFill>
                  <a:srgbClr val="1B1D22"/>
                </a:solidFill>
                <a:latin typeface="Arial" pitchFamily="34" charset="0"/>
                <a:ea typeface="Arial" pitchFamily="34" charset="-122"/>
                <a:cs typeface="Arial" pitchFamily="34" charset="-120"/>
              </a:rPr>
              <a:t>أول مطبعة عربية الحروف 1727م</a:t>
            </a:r>
            <a:endParaRPr lang="ar-SA" sz="1500" dirty="0"/>
          </a:p>
          <a:p>
            <a:pPr rtl="1" algn="r" marL="228600" indent="-228600">
              <a:lnSpc>
                <a:spcPct val="105000"/>
              </a:lnSpc>
              <a:spcAft>
                <a:spcPts val="900"/>
              </a:spcAft>
              <a:buSzPct val="100000"/>
              <a:buChar char="◆"/>
            </a:pPr>
            <a:r>
              <a:rPr lang="ar-SA" sz="1500" b="1" dirty="0">
                <a:solidFill>
                  <a:srgbClr val="0E1726"/>
                </a:solidFill>
                <a:latin typeface="Arial" pitchFamily="34" charset="0"/>
                <a:ea typeface="Arial" pitchFamily="34" charset="-122"/>
                <a:cs typeface="Arial" pitchFamily="34" charset="-120"/>
              </a:rPr>
              <a:t>كوتشوك كاينارجه 1774م: </a:t>
            </a:r>
            <a:pPr rtl="1" algn="r" indent="0" marL="0">
              <a:lnSpc>
                <a:spcPct val="105000"/>
              </a:lnSpc>
              <a:spcAft>
                <a:spcPts val="900"/>
              </a:spcAft>
              <a:buNone/>
            </a:pPr>
            <a:r>
              <a:rPr lang="ar-SA" sz="1500" dirty="0">
                <a:solidFill>
                  <a:srgbClr val="1B1D22"/>
                </a:solidFill>
                <a:latin typeface="Arial" pitchFamily="34" charset="0"/>
                <a:ea typeface="Arial" pitchFamily="34" charset="-122"/>
                <a:cs typeface="Arial" pitchFamily="34" charset="-120"/>
              </a:rPr>
              <a:t>خسارة القرم، والسلطان "خليفة للمسلمين"</a:t>
            </a:r>
            <a:endParaRPr lang="ar-SA" sz="1500" dirty="0"/>
          </a:p>
          <a:p>
            <a:pPr rtl="1" algn="r" marL="228600" indent="-228600">
              <a:lnSpc>
                <a:spcPct val="105000"/>
              </a:lnSpc>
              <a:spcAft>
                <a:spcPts val="900"/>
              </a:spcAft>
              <a:buSzPct val="100000"/>
              <a:buChar char="◆"/>
            </a:pPr>
            <a:r>
              <a:rPr lang="ar-SA" sz="1500" b="1" dirty="0">
                <a:solidFill>
                  <a:srgbClr val="0E1726"/>
                </a:solidFill>
                <a:latin typeface="Arial" pitchFamily="34" charset="0"/>
                <a:ea typeface="Arial" pitchFamily="34" charset="-122"/>
                <a:cs typeface="Arial" pitchFamily="34" charset="-120"/>
              </a:rPr>
              <a:t>سليم الثالث: </a:t>
            </a:r>
            <a:pPr rtl="1" algn="r" indent="0" marL="0">
              <a:lnSpc>
                <a:spcPct val="105000"/>
              </a:lnSpc>
              <a:spcAft>
                <a:spcPts val="900"/>
              </a:spcAft>
              <a:buNone/>
            </a:pPr>
            <a:r>
              <a:rPr lang="ar-SA" sz="1500" dirty="0">
                <a:solidFill>
                  <a:srgbClr val="1B1D22"/>
                </a:solidFill>
                <a:latin typeface="Arial" pitchFamily="34" charset="0"/>
                <a:ea typeface="Arial" pitchFamily="34" charset="-122"/>
                <a:cs typeface="Arial" pitchFamily="34" charset="-120"/>
              </a:rPr>
              <a:t>"النظام الجديد"، فقتله الإنكشارية 1808م</a:t>
            </a:r>
            <a:endParaRPr lang="ar-SA" sz="1500" dirty="0"/>
          </a:p>
          <a:p>
            <a:pPr rtl="1" algn="r" marL="228600" indent="-228600">
              <a:lnSpc>
                <a:spcPct val="105000"/>
              </a:lnSpc>
              <a:spcAft>
                <a:spcPts val="900"/>
              </a:spcAft>
              <a:buSzPct val="100000"/>
              <a:buChar char="◆"/>
            </a:pPr>
            <a:r>
              <a:rPr lang="ar-SA" sz="1500" b="1" dirty="0">
                <a:solidFill>
                  <a:srgbClr val="0E1726"/>
                </a:solidFill>
                <a:latin typeface="Arial" pitchFamily="34" charset="0"/>
                <a:ea typeface="Arial" pitchFamily="34" charset="-122"/>
                <a:cs typeface="Arial" pitchFamily="34" charset="-120"/>
              </a:rPr>
              <a:t>محمد علي باشا: </a:t>
            </a:r>
            <a:pPr rtl="1" algn="r" indent="0" marL="0">
              <a:lnSpc>
                <a:spcPct val="105000"/>
              </a:lnSpc>
              <a:spcAft>
                <a:spcPts val="900"/>
              </a:spcAft>
              <a:buNone/>
            </a:pPr>
            <a:r>
              <a:rPr lang="ar-SA" sz="1500" dirty="0">
                <a:solidFill>
                  <a:srgbClr val="1B1D22"/>
                </a:solidFill>
                <a:latin typeface="Arial" pitchFamily="34" charset="0"/>
                <a:ea typeface="Arial" pitchFamily="34" charset="-122"/>
                <a:cs typeface="Arial" pitchFamily="34" charset="-120"/>
              </a:rPr>
              <a:t>دولة حديثة في مصر تهزم السلطان مرتين</a:t>
            </a:r>
            <a:endParaRPr lang="ar-SA" sz="1500" dirty="0"/>
          </a:p>
          <a:p>
            <a:pPr rtl="1" algn="r" marL="228600" indent="-228600">
              <a:lnSpc>
                <a:spcPct val="105000"/>
              </a:lnSpc>
              <a:spcAft>
                <a:spcPts val="900"/>
              </a:spcAft>
              <a:buSzPct val="100000"/>
              <a:buChar char="◆"/>
            </a:pPr>
            <a:r>
              <a:rPr lang="ar-SA" sz="1500" b="1" dirty="0">
                <a:solidFill>
                  <a:srgbClr val="0E1726"/>
                </a:solidFill>
                <a:latin typeface="Arial" pitchFamily="34" charset="0"/>
                <a:ea typeface="Arial" pitchFamily="34" charset="-122"/>
                <a:cs typeface="Arial" pitchFamily="34" charset="-120"/>
              </a:rPr>
              <a:t>محمود الثاني: </a:t>
            </a:r>
            <a:pPr rtl="1" algn="r" indent="0" marL="0">
              <a:lnSpc>
                <a:spcPct val="105000"/>
              </a:lnSpc>
              <a:spcAft>
                <a:spcPts val="900"/>
              </a:spcAft>
              <a:buNone/>
            </a:pPr>
            <a:r>
              <a:rPr lang="ar-SA" sz="1500" dirty="0">
                <a:solidFill>
                  <a:srgbClr val="1B1D22"/>
                </a:solidFill>
                <a:latin typeface="Arial" pitchFamily="34" charset="0"/>
                <a:ea typeface="Arial" pitchFamily="34" charset="-122"/>
                <a:cs typeface="Arial" pitchFamily="34" charset="-120"/>
              </a:rPr>
              <a:t>إلغاء الإنكشارية 1826م، "الواقعة الخيرية"</a:t>
            </a:r>
            <a:endParaRPr lang="ar-SA" sz="1500" dirty="0"/>
          </a:p>
          <a:p>
            <a:pPr rtl="1" algn="r" marL="228600" indent="-228600">
              <a:lnSpc>
                <a:spcPct val="105000"/>
              </a:lnSpc>
              <a:spcAft>
                <a:spcPts val="900"/>
              </a:spcAft>
              <a:buSzPct val="100000"/>
              <a:buChar char="◆"/>
            </a:pPr>
            <a:r>
              <a:rPr lang="ar-SA" sz="1500" b="1" dirty="0">
                <a:solidFill>
                  <a:srgbClr val="0E1726"/>
                </a:solidFill>
                <a:latin typeface="Arial" pitchFamily="34" charset="0"/>
                <a:ea typeface="Arial" pitchFamily="34" charset="-122"/>
                <a:cs typeface="Arial" pitchFamily="34" charset="-120"/>
              </a:rPr>
              <a:t>1830م: </a:t>
            </a:r>
            <a:pPr rtl="1" algn="r" indent="0" marL="0">
              <a:lnSpc>
                <a:spcPct val="105000"/>
              </a:lnSpc>
              <a:spcAft>
                <a:spcPts val="900"/>
              </a:spcAft>
              <a:buNone/>
            </a:pPr>
            <a:r>
              <a:rPr lang="ar-SA" sz="1500" dirty="0">
                <a:solidFill>
                  <a:srgbClr val="1B1D22"/>
                </a:solidFill>
                <a:latin typeface="Arial" pitchFamily="34" charset="0"/>
                <a:ea typeface="Arial" pitchFamily="34" charset="-122"/>
                <a:cs typeface="Arial" pitchFamily="34" charset="-120"/>
              </a:rPr>
              <a:t>استقلال اليونان، واحتلال فرنسا للجزائر</a:t>
            </a:r>
            <a:endParaRPr lang="ar-SA" sz="1500" dirty="0"/>
          </a:p>
        </p:txBody>
      </p:sp>
      <p:sp>
        <p:nvSpPr>
          <p:cNvPr id="7" name="Text 4"/>
          <p:cNvSpPr txBox="1"/>
          <p:nvPr/>
        </p:nvSpPr>
        <p:spPr>
          <a:xfrm>
            <a:off x="548640" y="1463040"/>
            <a:ext cx="5212080" cy="2011680"/>
          </a:xfrm>
          <a:prstGeom prst="roundRect">
            <a:avLst>
              <a:gd name="adj" fmla="val 3636"/>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80" b="1" dirty="0">
                <a:solidFill>
                  <a:srgbClr val="6B5118"/>
                </a:solidFill>
                <a:latin typeface="Arial" pitchFamily="34" charset="0"/>
                <a:ea typeface="Arial" pitchFamily="34" charset="-122"/>
                <a:cs typeface="Arial" pitchFamily="34" charset="-120"/>
              </a:rPr>
              <a:t>التنظيمات (1839م) و"الرجل المريض"</a:t>
            </a:r>
            <a:endParaRPr lang="ar-SA" sz="178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المساواة أمام القانون، ومدارس ومحاكم حديثة</a:t>
            </a:r>
            <a:endParaRPr lang="ar-SA" sz="178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حرب القرم، ثم الديون والإفلاس 1875م</a:t>
            </a:r>
            <a:endParaRPr lang="ar-SA" sz="1780" dirty="0"/>
          </a:p>
        </p:txBody>
      </p:sp>
      <p:sp>
        <p:nvSpPr>
          <p:cNvPr id="8" name="Text 5"/>
          <p:cNvSpPr txBox="1"/>
          <p:nvPr/>
        </p:nvSpPr>
        <p:spPr>
          <a:xfrm>
            <a:off x="548640" y="3611880"/>
            <a:ext cx="5212080" cy="2560320"/>
          </a:xfrm>
          <a:prstGeom prst="roundRect">
            <a:avLst>
              <a:gd name="adj" fmla="val 2857"/>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780" b="1" dirty="0">
                <a:solidFill>
                  <a:srgbClr val="44423D"/>
                </a:solidFill>
                <a:latin typeface="Arial" pitchFamily="34" charset="0"/>
                <a:ea typeface="Arial" pitchFamily="34" charset="-122"/>
                <a:cs typeface="Arial" pitchFamily="34" charset="-120"/>
              </a:rPr>
              <a:t>عبد الحميد الثاني (1876–1909م)</a:t>
            </a:r>
            <a:endParaRPr lang="ar-SA" sz="1780" dirty="0"/>
          </a:p>
          <a:p>
            <a:pPr rtl="1" algn="r" marL="177800" indent="-177800">
              <a:spcBef>
                <a:spcPts val="500"/>
              </a:spcBef>
              <a:buSzPct val="100000"/>
              <a:buChar char="◆"/>
            </a:pPr>
            <a:r>
              <a:rPr lang="ar-SA" sz="1500" dirty="0">
                <a:solidFill>
                  <a:srgbClr val="44423D"/>
                </a:solidFill>
                <a:latin typeface="Arial" pitchFamily="34" charset="0"/>
                <a:ea typeface="Arial" pitchFamily="34" charset="-122"/>
                <a:cs typeface="Arial" pitchFamily="34" charset="-120"/>
              </a:rPr>
              <a:t>دستور 1876 ثم تعليقه وثلاثون سنة حكم فردي</a:t>
            </a:r>
            <a:endParaRPr lang="ar-SA" sz="1780" dirty="0"/>
          </a:p>
          <a:p>
            <a:pPr rtl="1" algn="r" marL="177800" indent="-177800">
              <a:spcBef>
                <a:spcPts val="500"/>
              </a:spcBef>
              <a:buSzPct val="100000"/>
              <a:buChar char="◆"/>
            </a:pPr>
            <a:r>
              <a:rPr lang="ar-SA" sz="1500" dirty="0">
                <a:solidFill>
                  <a:srgbClr val="44423D"/>
                </a:solidFill>
                <a:latin typeface="Arial" pitchFamily="34" charset="0"/>
                <a:ea typeface="Arial" pitchFamily="34" charset="-122"/>
                <a:cs typeface="Arial" pitchFamily="34" charset="-120"/>
              </a:rPr>
              <a:t>خسارة البلقان وتونس ومصر</a:t>
            </a:r>
            <a:endParaRPr lang="ar-SA" sz="1780" dirty="0"/>
          </a:p>
          <a:p>
            <a:pPr rtl="1" algn="r" marL="177800" indent="-177800">
              <a:spcBef>
                <a:spcPts val="500"/>
              </a:spcBef>
              <a:buSzPct val="100000"/>
              <a:buChar char="◆"/>
            </a:pPr>
            <a:r>
              <a:rPr lang="ar-SA" sz="1500" dirty="0">
                <a:solidFill>
                  <a:srgbClr val="44423D"/>
                </a:solidFill>
                <a:latin typeface="Arial" pitchFamily="34" charset="0"/>
                <a:ea typeface="Arial" pitchFamily="34" charset="-122"/>
                <a:cs typeface="Arial" pitchFamily="34" charset="-120"/>
              </a:rPr>
              <a:t>الجامعة الإسلامية وسكة حديد الحجاز</a:t>
            </a:r>
            <a:endParaRPr lang="ar-SA" sz="1780" dirty="0"/>
          </a:p>
          <a:p>
            <a:pPr rtl="1" algn="r" marL="177800" indent="-177800">
              <a:spcBef>
                <a:spcPts val="500"/>
              </a:spcBef>
              <a:buSzPct val="100000"/>
              <a:buChar char="◆"/>
            </a:pPr>
            <a:r>
              <a:rPr lang="ar-SA" sz="1500" dirty="0">
                <a:solidFill>
                  <a:srgbClr val="44423D"/>
                </a:solidFill>
                <a:latin typeface="Arial" pitchFamily="34" charset="0"/>
                <a:ea typeface="Arial" pitchFamily="34" charset="-122"/>
                <a:cs typeface="Arial" pitchFamily="34" charset="-120"/>
              </a:rPr>
              <a:t>رفض عروض هرتزل، ثم عزلته "الاتحاد والترقي"</a:t>
            </a:r>
            <a:endParaRPr lang="ar-SA" sz="178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29</a:t>
            </a:fld>
            <a:endParaRPr lang="ar-SA"/>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الثالث · النهاية (1908–1924م)</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من حروب البلقان إلى إلغاء الخلافة</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Shape 3"/>
          <p:cNvSpPr/>
          <p:nvPr/>
        </p:nvSpPr>
        <p:spPr>
          <a:xfrm>
            <a:off x="822960" y="3291840"/>
            <a:ext cx="10545775" cy="0"/>
          </a:xfrm>
          <a:prstGeom prst="line">
            <a:avLst/>
          </a:prstGeom>
          <a:noFill/>
          <a:ln w="19050">
            <a:solidFill>
              <a:srgbClr val="A8822F"/>
            </a:solidFill>
            <a:prstDash val="solid"/>
          </a:ln>
        </p:spPr>
      </p:sp>
      <p:sp>
        <p:nvSpPr>
          <p:cNvPr id="7" name="Shape 4"/>
          <p:cNvSpPr/>
          <p:nvPr/>
        </p:nvSpPr>
        <p:spPr>
          <a:xfrm>
            <a:off x="11158423" y="3172968"/>
            <a:ext cx="237744" cy="237744"/>
          </a:xfrm>
          <a:prstGeom prst="ellipse">
            <a:avLst/>
          </a:prstGeom>
          <a:solidFill>
            <a:srgbClr val="C8A24A"/>
          </a:solidFill>
          <a:ln w="12700">
            <a:solidFill>
              <a:srgbClr val="FFFFFF"/>
            </a:solidFill>
            <a:prstDash val="solid"/>
          </a:ln>
        </p:spPr>
      </p:sp>
      <p:sp>
        <p:nvSpPr>
          <p:cNvPr id="8" name="Text 5"/>
          <p:cNvSpPr txBox="1"/>
          <p:nvPr/>
        </p:nvSpPr>
        <p:spPr>
          <a:xfrm>
            <a:off x="10545775" y="2057400"/>
            <a:ext cx="1463040" cy="960120"/>
          </a:xfrm>
          <a:prstGeom prst="rect">
            <a:avLst/>
          </a:prstGeom>
          <a:noFill/>
          <a:ln/>
        </p:spPr>
        <p:txBody>
          <a:bodyPr wrap="square" lIns="0" tIns="0" rIns="0" bIns="0" rtlCol="0" anchor="b"/>
          <a:lstStyle/>
          <a:p>
            <a:pPr rtl="1" algn="ctr" indent="0" marL="0">
              <a:buNone/>
            </a:pPr>
            <a:r>
              <a:rPr lang="ar-SA" sz="1300" b="1" dirty="0">
                <a:solidFill>
                  <a:srgbClr val="A8822F"/>
                </a:solidFill>
                <a:latin typeface="Arial" pitchFamily="34" charset="0"/>
                <a:ea typeface="Arial" pitchFamily="34" charset="-122"/>
                <a:cs typeface="Arial" pitchFamily="34" charset="-120"/>
              </a:rPr>
              <a:t>1911–1913</a:t>
            </a:r>
            <a:endParaRPr lang="ar-SA" sz="1400" dirty="0"/>
          </a:p>
          <a:p>
            <a:pPr rtl="1" algn="ctr" indent="0" marL="0">
              <a:buNone/>
            </a:pPr>
            <a:r>
              <a:rPr lang="ar-SA" sz="1200" dirty="0">
                <a:solidFill>
                  <a:srgbClr val="1B1D22"/>
                </a:solidFill>
                <a:latin typeface="Arial" pitchFamily="34" charset="0"/>
                <a:ea typeface="Arial" pitchFamily="34" charset="-122"/>
                <a:cs typeface="Arial" pitchFamily="34" charset="-120"/>
              </a:rPr>
              <a:t>ليبيا والبلقان تضيعان</a:t>
            </a:r>
            <a:endParaRPr lang="ar-SA" sz="1400" dirty="0"/>
          </a:p>
        </p:txBody>
      </p:sp>
      <p:sp>
        <p:nvSpPr>
          <p:cNvPr id="9" name="Shape 6"/>
          <p:cNvSpPr/>
          <p:nvPr/>
        </p:nvSpPr>
        <p:spPr>
          <a:xfrm>
            <a:off x="9863061" y="3172968"/>
            <a:ext cx="237744" cy="237744"/>
          </a:xfrm>
          <a:prstGeom prst="ellipse">
            <a:avLst/>
          </a:prstGeom>
          <a:solidFill>
            <a:srgbClr val="C8A24A"/>
          </a:solidFill>
          <a:ln w="12700">
            <a:solidFill>
              <a:srgbClr val="FFFFFF"/>
            </a:solidFill>
            <a:prstDash val="solid"/>
          </a:ln>
        </p:spPr>
      </p:sp>
      <p:sp>
        <p:nvSpPr>
          <p:cNvPr id="10" name="Text 7"/>
          <p:cNvSpPr txBox="1"/>
          <p:nvPr/>
        </p:nvSpPr>
        <p:spPr>
          <a:xfrm>
            <a:off x="9250413" y="3566160"/>
            <a:ext cx="1463040" cy="960120"/>
          </a:xfrm>
          <a:prstGeom prst="rect">
            <a:avLst/>
          </a:prstGeom>
          <a:noFill/>
          <a:ln/>
        </p:spPr>
        <p:txBody>
          <a:bodyPr wrap="square" lIns="0" tIns="0" rIns="0" bIns="0" rtlCol="0" anchor="t"/>
          <a:lstStyle/>
          <a:p>
            <a:pPr rtl="1" algn="ctr" indent="0" marL="0">
              <a:buNone/>
            </a:pPr>
            <a:r>
              <a:rPr lang="ar-SA" sz="1300" b="1" dirty="0">
                <a:solidFill>
                  <a:srgbClr val="A8822F"/>
                </a:solidFill>
                <a:latin typeface="Arial" pitchFamily="34" charset="0"/>
                <a:ea typeface="Arial" pitchFamily="34" charset="-122"/>
                <a:cs typeface="Arial" pitchFamily="34" charset="-120"/>
              </a:rPr>
              <a:t>1914</a:t>
            </a:r>
            <a:endParaRPr lang="ar-SA" sz="1400" dirty="0"/>
          </a:p>
          <a:p>
            <a:pPr rtl="1" algn="ctr" indent="0" marL="0">
              <a:buNone/>
            </a:pPr>
            <a:r>
              <a:rPr lang="ar-SA" sz="1200" dirty="0">
                <a:solidFill>
                  <a:srgbClr val="1B1D22"/>
                </a:solidFill>
                <a:latin typeface="Arial" pitchFamily="34" charset="0"/>
                <a:ea typeface="Arial" pitchFamily="34" charset="-122"/>
                <a:cs typeface="Arial" pitchFamily="34" charset="-120"/>
              </a:rPr>
              <a:t>دخول الحرب مع ألمانيا</a:t>
            </a:r>
            <a:endParaRPr lang="ar-SA" sz="1400" dirty="0"/>
          </a:p>
        </p:txBody>
      </p:sp>
      <p:sp>
        <p:nvSpPr>
          <p:cNvPr id="11" name="Shape 8"/>
          <p:cNvSpPr/>
          <p:nvPr/>
        </p:nvSpPr>
        <p:spPr>
          <a:xfrm>
            <a:off x="8567699" y="3172968"/>
            <a:ext cx="237744" cy="237744"/>
          </a:xfrm>
          <a:prstGeom prst="ellipse">
            <a:avLst/>
          </a:prstGeom>
          <a:solidFill>
            <a:srgbClr val="C8A24A"/>
          </a:solidFill>
          <a:ln w="12700">
            <a:solidFill>
              <a:srgbClr val="FFFFFF"/>
            </a:solidFill>
            <a:prstDash val="solid"/>
          </a:ln>
        </p:spPr>
      </p:sp>
      <p:sp>
        <p:nvSpPr>
          <p:cNvPr id="12" name="Text 9"/>
          <p:cNvSpPr txBox="1"/>
          <p:nvPr/>
        </p:nvSpPr>
        <p:spPr>
          <a:xfrm>
            <a:off x="7955051" y="2057400"/>
            <a:ext cx="1463040" cy="960120"/>
          </a:xfrm>
          <a:prstGeom prst="rect">
            <a:avLst/>
          </a:prstGeom>
          <a:noFill/>
          <a:ln/>
        </p:spPr>
        <p:txBody>
          <a:bodyPr wrap="square" lIns="0" tIns="0" rIns="0" bIns="0" rtlCol="0" anchor="b"/>
          <a:lstStyle/>
          <a:p>
            <a:pPr rtl="1" algn="ctr" indent="0" marL="0">
              <a:buNone/>
            </a:pPr>
            <a:r>
              <a:rPr lang="ar-SA" sz="1300" b="1" dirty="0">
                <a:solidFill>
                  <a:srgbClr val="A8822F"/>
                </a:solidFill>
                <a:latin typeface="Arial" pitchFamily="34" charset="0"/>
                <a:ea typeface="Arial" pitchFamily="34" charset="-122"/>
                <a:cs typeface="Arial" pitchFamily="34" charset="-120"/>
              </a:rPr>
              <a:t>1915</a:t>
            </a:r>
            <a:endParaRPr lang="ar-SA" sz="1400" dirty="0"/>
          </a:p>
          <a:p>
            <a:pPr rtl="1" algn="ctr" indent="0" marL="0">
              <a:buNone/>
            </a:pPr>
            <a:r>
              <a:rPr lang="ar-SA" sz="1200" dirty="0">
                <a:solidFill>
                  <a:srgbClr val="1B1D22"/>
                </a:solidFill>
                <a:latin typeface="Arial" pitchFamily="34" charset="0"/>
                <a:ea typeface="Arial" pitchFamily="34" charset="-122"/>
                <a:cs typeface="Arial" pitchFamily="34" charset="-120"/>
              </a:rPr>
              <a:t>جناق قلعة، ومأساة الأرمن</a:t>
            </a:r>
            <a:endParaRPr lang="ar-SA" sz="1400" dirty="0"/>
          </a:p>
        </p:txBody>
      </p:sp>
      <p:sp>
        <p:nvSpPr>
          <p:cNvPr id="13" name="Shape 10"/>
          <p:cNvSpPr/>
          <p:nvPr/>
        </p:nvSpPr>
        <p:spPr>
          <a:xfrm>
            <a:off x="7272337" y="3172968"/>
            <a:ext cx="237744" cy="237744"/>
          </a:xfrm>
          <a:prstGeom prst="ellipse">
            <a:avLst/>
          </a:prstGeom>
          <a:solidFill>
            <a:srgbClr val="C8A24A"/>
          </a:solidFill>
          <a:ln w="12700">
            <a:solidFill>
              <a:srgbClr val="FFFFFF"/>
            </a:solidFill>
            <a:prstDash val="solid"/>
          </a:ln>
        </p:spPr>
      </p:sp>
      <p:sp>
        <p:nvSpPr>
          <p:cNvPr id="14" name="Text 11"/>
          <p:cNvSpPr txBox="1"/>
          <p:nvPr/>
        </p:nvSpPr>
        <p:spPr>
          <a:xfrm>
            <a:off x="6659689" y="3566160"/>
            <a:ext cx="1463040" cy="960120"/>
          </a:xfrm>
          <a:prstGeom prst="rect">
            <a:avLst/>
          </a:prstGeom>
          <a:noFill/>
          <a:ln/>
        </p:spPr>
        <p:txBody>
          <a:bodyPr wrap="square" lIns="0" tIns="0" rIns="0" bIns="0" rtlCol="0" anchor="t"/>
          <a:lstStyle/>
          <a:p>
            <a:pPr rtl="1" algn="ctr" indent="0" marL="0">
              <a:buNone/>
            </a:pPr>
            <a:r>
              <a:rPr lang="ar-SA" sz="1300" b="1" dirty="0">
                <a:solidFill>
                  <a:srgbClr val="A8822F"/>
                </a:solidFill>
                <a:latin typeface="Arial" pitchFamily="34" charset="0"/>
                <a:ea typeface="Arial" pitchFamily="34" charset="-122"/>
                <a:cs typeface="Arial" pitchFamily="34" charset="-120"/>
              </a:rPr>
              <a:t>1916</a:t>
            </a:r>
            <a:endParaRPr lang="ar-SA" sz="1400" dirty="0"/>
          </a:p>
          <a:p>
            <a:pPr rtl="1" algn="ctr" indent="0" marL="0">
              <a:buNone/>
            </a:pPr>
            <a:r>
              <a:rPr lang="ar-SA" sz="1200" dirty="0">
                <a:solidFill>
                  <a:srgbClr val="1B1D22"/>
                </a:solidFill>
                <a:latin typeface="Arial" pitchFamily="34" charset="0"/>
                <a:ea typeface="Arial" pitchFamily="34" charset="-122"/>
                <a:cs typeface="Arial" pitchFamily="34" charset="-120"/>
              </a:rPr>
              <a:t>الثورة العربية وسايكس بيكو</a:t>
            </a:r>
            <a:endParaRPr lang="ar-SA" sz="1400" dirty="0"/>
          </a:p>
        </p:txBody>
      </p:sp>
      <p:sp>
        <p:nvSpPr>
          <p:cNvPr id="15" name="Shape 12"/>
          <p:cNvSpPr/>
          <p:nvPr/>
        </p:nvSpPr>
        <p:spPr>
          <a:xfrm>
            <a:off x="5976976" y="3172968"/>
            <a:ext cx="237744" cy="237744"/>
          </a:xfrm>
          <a:prstGeom prst="ellipse">
            <a:avLst/>
          </a:prstGeom>
          <a:solidFill>
            <a:srgbClr val="C8A24A"/>
          </a:solidFill>
          <a:ln w="12700">
            <a:solidFill>
              <a:srgbClr val="FFFFFF"/>
            </a:solidFill>
            <a:prstDash val="solid"/>
          </a:ln>
        </p:spPr>
      </p:sp>
      <p:sp>
        <p:nvSpPr>
          <p:cNvPr id="16" name="Text 13"/>
          <p:cNvSpPr txBox="1"/>
          <p:nvPr/>
        </p:nvSpPr>
        <p:spPr>
          <a:xfrm>
            <a:off x="5364328" y="2057400"/>
            <a:ext cx="1463040" cy="960120"/>
          </a:xfrm>
          <a:prstGeom prst="rect">
            <a:avLst/>
          </a:prstGeom>
          <a:noFill/>
          <a:ln/>
        </p:spPr>
        <p:txBody>
          <a:bodyPr wrap="square" lIns="0" tIns="0" rIns="0" bIns="0" rtlCol="0" anchor="b"/>
          <a:lstStyle/>
          <a:p>
            <a:pPr rtl="1" algn="ctr" indent="0" marL="0">
              <a:buNone/>
            </a:pPr>
            <a:r>
              <a:rPr lang="ar-SA" sz="1300" b="1" dirty="0">
                <a:solidFill>
                  <a:srgbClr val="A8822F"/>
                </a:solidFill>
                <a:latin typeface="Arial" pitchFamily="34" charset="0"/>
                <a:ea typeface="Arial" pitchFamily="34" charset="-122"/>
                <a:cs typeface="Arial" pitchFamily="34" charset="-120"/>
              </a:rPr>
              <a:t>1918</a:t>
            </a:r>
            <a:endParaRPr lang="ar-SA" sz="1400" dirty="0"/>
          </a:p>
          <a:p>
            <a:pPr rtl="1" algn="ctr" indent="0" marL="0">
              <a:buNone/>
            </a:pPr>
            <a:r>
              <a:rPr lang="ar-SA" sz="1200" dirty="0">
                <a:solidFill>
                  <a:srgbClr val="1B1D22"/>
                </a:solidFill>
                <a:latin typeface="Arial" pitchFamily="34" charset="0"/>
                <a:ea typeface="Arial" pitchFamily="34" charset="-122"/>
                <a:cs typeface="Arial" pitchFamily="34" charset="-120"/>
              </a:rPr>
              <a:t>هدنة مودروس واحتلال إسطنبول</a:t>
            </a:r>
            <a:endParaRPr lang="ar-SA" sz="1400" dirty="0"/>
          </a:p>
        </p:txBody>
      </p:sp>
      <p:sp>
        <p:nvSpPr>
          <p:cNvPr id="17" name="Shape 14"/>
          <p:cNvSpPr/>
          <p:nvPr/>
        </p:nvSpPr>
        <p:spPr>
          <a:xfrm>
            <a:off x="4681614" y="3172968"/>
            <a:ext cx="237744" cy="237744"/>
          </a:xfrm>
          <a:prstGeom prst="ellipse">
            <a:avLst/>
          </a:prstGeom>
          <a:solidFill>
            <a:srgbClr val="C8A24A"/>
          </a:solidFill>
          <a:ln w="12700">
            <a:solidFill>
              <a:srgbClr val="FFFFFF"/>
            </a:solidFill>
            <a:prstDash val="solid"/>
          </a:ln>
        </p:spPr>
      </p:sp>
      <p:sp>
        <p:nvSpPr>
          <p:cNvPr id="18" name="Text 15"/>
          <p:cNvSpPr txBox="1"/>
          <p:nvPr/>
        </p:nvSpPr>
        <p:spPr>
          <a:xfrm>
            <a:off x="4068966" y="3566160"/>
            <a:ext cx="1463040" cy="960120"/>
          </a:xfrm>
          <a:prstGeom prst="rect">
            <a:avLst/>
          </a:prstGeom>
          <a:noFill/>
          <a:ln/>
        </p:spPr>
        <p:txBody>
          <a:bodyPr wrap="square" lIns="0" tIns="0" rIns="0" bIns="0" rtlCol="0" anchor="t"/>
          <a:lstStyle/>
          <a:p>
            <a:pPr rtl="1" algn="ctr" indent="0" marL="0">
              <a:buNone/>
            </a:pPr>
            <a:r>
              <a:rPr lang="ar-SA" sz="1300" b="1" dirty="0">
                <a:solidFill>
                  <a:srgbClr val="A8822F"/>
                </a:solidFill>
                <a:latin typeface="Arial" pitchFamily="34" charset="0"/>
                <a:ea typeface="Arial" pitchFamily="34" charset="-122"/>
                <a:cs typeface="Arial" pitchFamily="34" charset="-120"/>
              </a:rPr>
              <a:t>1920–1922</a:t>
            </a:r>
            <a:endParaRPr lang="ar-SA" sz="1400" dirty="0"/>
          </a:p>
          <a:p>
            <a:pPr rtl="1" algn="ctr" indent="0" marL="0">
              <a:buNone/>
            </a:pPr>
            <a:r>
              <a:rPr lang="ar-SA" sz="1200" dirty="0">
                <a:solidFill>
                  <a:srgbClr val="1B1D22"/>
                </a:solidFill>
                <a:latin typeface="Arial" pitchFamily="34" charset="0"/>
                <a:ea typeface="Arial" pitchFamily="34" charset="-122"/>
                <a:cs typeface="Arial" pitchFamily="34" charset="-120"/>
              </a:rPr>
              <a:t>سيفر ثم حرب الاستقلال</a:t>
            </a:r>
            <a:endParaRPr lang="ar-SA" sz="1400" dirty="0"/>
          </a:p>
        </p:txBody>
      </p:sp>
      <p:sp>
        <p:nvSpPr>
          <p:cNvPr id="19" name="Shape 16"/>
          <p:cNvSpPr/>
          <p:nvPr/>
        </p:nvSpPr>
        <p:spPr>
          <a:xfrm>
            <a:off x="3386252" y="3172968"/>
            <a:ext cx="237744" cy="237744"/>
          </a:xfrm>
          <a:prstGeom prst="ellipse">
            <a:avLst/>
          </a:prstGeom>
          <a:solidFill>
            <a:srgbClr val="C8A24A"/>
          </a:solidFill>
          <a:ln w="12700">
            <a:solidFill>
              <a:srgbClr val="FFFFFF"/>
            </a:solidFill>
            <a:prstDash val="solid"/>
          </a:ln>
        </p:spPr>
      </p:sp>
      <p:sp>
        <p:nvSpPr>
          <p:cNvPr id="20" name="Text 17"/>
          <p:cNvSpPr txBox="1"/>
          <p:nvPr/>
        </p:nvSpPr>
        <p:spPr>
          <a:xfrm>
            <a:off x="2773604" y="2057400"/>
            <a:ext cx="1463040" cy="960120"/>
          </a:xfrm>
          <a:prstGeom prst="rect">
            <a:avLst/>
          </a:prstGeom>
          <a:noFill/>
          <a:ln/>
        </p:spPr>
        <p:txBody>
          <a:bodyPr wrap="square" lIns="0" tIns="0" rIns="0" bIns="0" rtlCol="0" anchor="b"/>
          <a:lstStyle/>
          <a:p>
            <a:pPr rtl="1" algn="ctr" indent="0" marL="0">
              <a:buNone/>
            </a:pPr>
            <a:r>
              <a:rPr lang="ar-SA" sz="1300" b="1" dirty="0">
                <a:solidFill>
                  <a:srgbClr val="A8822F"/>
                </a:solidFill>
                <a:latin typeface="Arial" pitchFamily="34" charset="0"/>
                <a:ea typeface="Arial" pitchFamily="34" charset="-122"/>
                <a:cs typeface="Arial" pitchFamily="34" charset="-120"/>
              </a:rPr>
              <a:t>1922</a:t>
            </a:r>
            <a:endParaRPr lang="ar-SA" sz="1400" dirty="0"/>
          </a:p>
          <a:p>
            <a:pPr rtl="1" algn="ctr" indent="0" marL="0">
              <a:buNone/>
            </a:pPr>
            <a:r>
              <a:rPr lang="ar-SA" sz="1200" dirty="0">
                <a:solidFill>
                  <a:srgbClr val="1B1D22"/>
                </a:solidFill>
                <a:latin typeface="Arial" pitchFamily="34" charset="0"/>
                <a:ea typeface="Arial" pitchFamily="34" charset="-122"/>
                <a:cs typeface="Arial" pitchFamily="34" charset="-120"/>
              </a:rPr>
              <a:t>إلغاء السلطنة</a:t>
            </a:r>
            <a:endParaRPr lang="ar-SA" sz="1400" dirty="0"/>
          </a:p>
        </p:txBody>
      </p:sp>
      <p:sp>
        <p:nvSpPr>
          <p:cNvPr id="21" name="Shape 18"/>
          <p:cNvSpPr/>
          <p:nvPr/>
        </p:nvSpPr>
        <p:spPr>
          <a:xfrm>
            <a:off x="2090890" y="3172968"/>
            <a:ext cx="237744" cy="237744"/>
          </a:xfrm>
          <a:prstGeom prst="ellipse">
            <a:avLst/>
          </a:prstGeom>
          <a:solidFill>
            <a:srgbClr val="C8A24A"/>
          </a:solidFill>
          <a:ln w="12700">
            <a:solidFill>
              <a:srgbClr val="FFFFFF"/>
            </a:solidFill>
            <a:prstDash val="solid"/>
          </a:ln>
        </p:spPr>
      </p:sp>
      <p:sp>
        <p:nvSpPr>
          <p:cNvPr id="22" name="Text 19"/>
          <p:cNvSpPr txBox="1"/>
          <p:nvPr/>
        </p:nvSpPr>
        <p:spPr>
          <a:xfrm>
            <a:off x="1478242" y="3566160"/>
            <a:ext cx="1463040" cy="960120"/>
          </a:xfrm>
          <a:prstGeom prst="rect">
            <a:avLst/>
          </a:prstGeom>
          <a:noFill/>
          <a:ln/>
        </p:spPr>
        <p:txBody>
          <a:bodyPr wrap="square" lIns="0" tIns="0" rIns="0" bIns="0" rtlCol="0" anchor="t"/>
          <a:lstStyle/>
          <a:p>
            <a:pPr rtl="1" algn="ctr" indent="0" marL="0">
              <a:buNone/>
            </a:pPr>
            <a:r>
              <a:rPr lang="ar-SA" sz="1300" b="1" dirty="0">
                <a:solidFill>
                  <a:srgbClr val="A8822F"/>
                </a:solidFill>
                <a:latin typeface="Arial" pitchFamily="34" charset="0"/>
                <a:ea typeface="Arial" pitchFamily="34" charset="-122"/>
                <a:cs typeface="Arial" pitchFamily="34" charset="-120"/>
              </a:rPr>
              <a:t>1923</a:t>
            </a:r>
            <a:endParaRPr lang="ar-SA" sz="1400" dirty="0"/>
          </a:p>
          <a:p>
            <a:pPr rtl="1" algn="ctr" indent="0" marL="0">
              <a:buNone/>
            </a:pPr>
            <a:r>
              <a:rPr lang="ar-SA" sz="1200" dirty="0">
                <a:solidFill>
                  <a:srgbClr val="1B1D22"/>
                </a:solidFill>
                <a:latin typeface="Arial" pitchFamily="34" charset="0"/>
                <a:ea typeface="Arial" pitchFamily="34" charset="-122"/>
                <a:cs typeface="Arial" pitchFamily="34" charset="-120"/>
              </a:rPr>
              <a:t>الجمهورية التركية</a:t>
            </a:r>
            <a:endParaRPr lang="ar-SA" sz="1400" dirty="0"/>
          </a:p>
        </p:txBody>
      </p:sp>
      <p:sp>
        <p:nvSpPr>
          <p:cNvPr id="23" name="Shape 20"/>
          <p:cNvSpPr/>
          <p:nvPr/>
        </p:nvSpPr>
        <p:spPr>
          <a:xfrm>
            <a:off x="795528" y="3172968"/>
            <a:ext cx="237744" cy="237744"/>
          </a:xfrm>
          <a:prstGeom prst="ellipse">
            <a:avLst/>
          </a:prstGeom>
          <a:solidFill>
            <a:srgbClr val="9E2A2B"/>
          </a:solidFill>
          <a:ln w="12700">
            <a:solidFill>
              <a:srgbClr val="FFFFFF"/>
            </a:solidFill>
            <a:prstDash val="solid"/>
          </a:ln>
        </p:spPr>
      </p:sp>
      <p:sp>
        <p:nvSpPr>
          <p:cNvPr id="24" name="Text 21"/>
          <p:cNvSpPr txBox="1"/>
          <p:nvPr/>
        </p:nvSpPr>
        <p:spPr>
          <a:xfrm>
            <a:off x="182880" y="2057400"/>
            <a:ext cx="1463040" cy="960120"/>
          </a:xfrm>
          <a:prstGeom prst="rect">
            <a:avLst/>
          </a:prstGeom>
          <a:noFill/>
          <a:ln/>
        </p:spPr>
        <p:txBody>
          <a:bodyPr wrap="square" lIns="0" tIns="0" rIns="0" bIns="0" rtlCol="0" anchor="b"/>
          <a:lstStyle/>
          <a:p>
            <a:pPr rtl="1" algn="ctr" indent="0" marL="0">
              <a:buNone/>
            </a:pPr>
            <a:r>
              <a:rPr lang="ar-SA" sz="1300" b="1" dirty="0">
                <a:solidFill>
                  <a:srgbClr val="9E2A2B"/>
                </a:solidFill>
                <a:latin typeface="Arial" pitchFamily="34" charset="0"/>
                <a:ea typeface="Arial" pitchFamily="34" charset="-122"/>
                <a:cs typeface="Arial" pitchFamily="34" charset="-120"/>
              </a:rPr>
              <a:t>3 مارس 1924</a:t>
            </a:r>
            <a:endParaRPr lang="ar-SA" sz="1400" dirty="0"/>
          </a:p>
          <a:p>
            <a:pPr rtl="1" algn="ctr" indent="0" marL="0">
              <a:buNone/>
            </a:pPr>
            <a:r>
              <a:rPr lang="ar-SA" sz="1200" dirty="0">
                <a:solidFill>
                  <a:srgbClr val="1B1D22"/>
                </a:solidFill>
                <a:latin typeface="Arial" pitchFamily="34" charset="0"/>
                <a:ea typeface="Arial" pitchFamily="34" charset="-122"/>
                <a:cs typeface="Arial" pitchFamily="34" charset="-120"/>
              </a:rPr>
              <a:t>إلغاء الخلافة</a:t>
            </a:r>
            <a:endParaRPr lang="ar-SA" sz="1400" dirty="0"/>
          </a:p>
        </p:txBody>
      </p:sp>
      <p:sp>
        <p:nvSpPr>
          <p:cNvPr id="25" name="Text 22"/>
          <p:cNvSpPr txBox="1"/>
          <p:nvPr/>
        </p:nvSpPr>
        <p:spPr>
          <a:xfrm>
            <a:off x="8054645" y="4892040"/>
            <a:ext cx="3588410" cy="1280160"/>
          </a:xfrm>
          <a:prstGeom prst="roundRect">
            <a:avLst>
              <a:gd name="adj" fmla="val 5714"/>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نحو 623 سنة و36 سلطاناً</a:t>
            </a:r>
            <a:endParaRPr lang="ar-SA" sz="1730" dirty="0"/>
          </a:p>
          <a:p>
            <a:pPr rtl="1" algn="r" indent="0" marL="0">
              <a:spcBef>
                <a:spcPts val="300"/>
              </a:spcBef>
              <a:buNone/>
            </a:pPr>
            <a:r>
              <a:rPr lang="ar-SA" sz="1500" dirty="0">
                <a:solidFill>
                  <a:srgbClr val="6E1C1D"/>
                </a:solidFill>
                <a:latin typeface="Arial" pitchFamily="34" charset="0"/>
                <a:ea typeface="Arial" pitchFamily="34" charset="-122"/>
                <a:cs typeface="Arial" pitchFamily="34" charset="-120"/>
              </a:rPr>
              <a:t>من إمارة سوغوت إلى جمهورية أنقرة</a:t>
            </a:r>
            <a:endParaRPr lang="ar-SA" sz="1730" dirty="0"/>
          </a:p>
        </p:txBody>
      </p:sp>
      <p:sp>
        <p:nvSpPr>
          <p:cNvPr id="26" name="Text 23"/>
          <p:cNvSpPr txBox="1"/>
          <p:nvPr/>
        </p:nvSpPr>
        <p:spPr>
          <a:xfrm>
            <a:off x="4301642" y="4892040"/>
            <a:ext cx="3588410" cy="1280160"/>
          </a:xfrm>
          <a:prstGeom prst="roundRect">
            <a:avLst>
              <a:gd name="adj" fmla="val 5714"/>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730" b="1" dirty="0">
                <a:solidFill>
                  <a:srgbClr val="44423D"/>
                </a:solidFill>
                <a:latin typeface="Arial" pitchFamily="34" charset="0"/>
                <a:ea typeface="Arial" pitchFamily="34" charset="-122"/>
                <a:cs typeface="Arial" pitchFamily="34" charset="-120"/>
              </a:rPr>
              <a:t>آخر السلاطين</a:t>
            </a:r>
            <a:endParaRPr lang="ar-SA" sz="1730" dirty="0"/>
          </a:p>
          <a:p>
            <a:pPr rtl="1" algn="r" indent="0" marL="0">
              <a:spcBef>
                <a:spcPts val="300"/>
              </a:spcBef>
              <a:buNone/>
            </a:pPr>
            <a:r>
              <a:rPr lang="ar-SA" sz="1500" dirty="0">
                <a:solidFill>
                  <a:srgbClr val="44423D"/>
                </a:solidFill>
                <a:latin typeface="Arial" pitchFamily="34" charset="0"/>
                <a:ea typeface="Arial" pitchFamily="34" charset="-122"/>
                <a:cs typeface="Arial" pitchFamily="34" charset="-120"/>
              </a:rPr>
              <a:t>محمد السادس وحيد الدين يغادر على سفينة بريطانية</a:t>
            </a:r>
            <a:endParaRPr lang="ar-SA" sz="1730" dirty="0"/>
          </a:p>
        </p:txBody>
      </p:sp>
      <p:sp>
        <p:nvSpPr>
          <p:cNvPr id="27" name="Text 24"/>
          <p:cNvSpPr txBox="1"/>
          <p:nvPr/>
        </p:nvSpPr>
        <p:spPr>
          <a:xfrm>
            <a:off x="548640" y="4892040"/>
            <a:ext cx="3588410" cy="1280160"/>
          </a:xfrm>
          <a:prstGeom prst="roundRect">
            <a:avLst>
              <a:gd name="adj" fmla="val 5714"/>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730" b="1" dirty="0">
                <a:solidFill>
                  <a:srgbClr val="44423D"/>
                </a:solidFill>
                <a:latin typeface="Arial" pitchFamily="34" charset="0"/>
                <a:ea typeface="Arial" pitchFamily="34" charset="-122"/>
                <a:cs typeface="Arial" pitchFamily="34" charset="-120"/>
              </a:rPr>
              <a:t>آخر الخلفاء</a:t>
            </a:r>
            <a:endParaRPr lang="ar-SA" sz="1730" dirty="0"/>
          </a:p>
          <a:p>
            <a:pPr rtl="1" algn="r" indent="0" marL="0">
              <a:spcBef>
                <a:spcPts val="300"/>
              </a:spcBef>
              <a:buNone/>
            </a:pPr>
            <a:r>
              <a:rPr lang="ar-SA" sz="1500" dirty="0">
                <a:solidFill>
                  <a:srgbClr val="44423D"/>
                </a:solidFill>
                <a:latin typeface="Arial" pitchFamily="34" charset="0"/>
                <a:ea typeface="Arial" pitchFamily="34" charset="-122"/>
                <a:cs typeface="Arial" pitchFamily="34" charset="-120"/>
              </a:rPr>
              <a:t>عبد المجيد الثاني يُنفى مع الأسرة كلها</a:t>
            </a:r>
            <a:endParaRPr lang="ar-SA" sz="173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30</a:t>
            </a:fld>
            <a:endParaRPr lang="ar-SA"/>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الثالث · الحصيلة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الدول الثلاث جنباً إلى جنب</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3687775" y="1463040"/>
          <a:ext cx="7955280" cy="914400"/>
        </p:xfrm>
        <a:graphic>
          <a:graphicData uri="http://schemas.openxmlformats.org/drawingml/2006/table">
            <a:tbl>
              <a:tblPr/>
              <a:tblGrid>
                <a:gridCol w="2194560"/>
                <a:gridCol w="2011680"/>
                <a:gridCol w="1920240"/>
                <a:gridCol w="1828800"/>
              </a:tblGrid>
              <a:tr h="594360">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العثمانيون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العباسيون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الأمويون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5943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بورصة، أدرنة، إسطنبول</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بغداد، ثم سامراء</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دمشق</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العاصمة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943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ترك أوغوز</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عرب هاشميون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عرب من قريش</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أصل الأسرة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943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الجهاد، ثم الحرمين والخلافة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القرابة من النبي صلى الله عليه وسلم</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البيعة والغلبة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مصدر الشرعية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943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الإنكشارية والفرسان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الخراسانيون ثم الترك</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قبائل الشام</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القوة العسكرية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943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أوروبا وتنظيم الدولة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العلم والحضارة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الفتوحات والتعريب</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أبرز ما تميزت به</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943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نحو 623 سنة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نحو 508 سنوات</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نحو 90 سنة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المدة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943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الحرب العالمية الأولى</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الغزو المغولي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الثورة العباسية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النهاية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bl>
          </a:graphicData>
        </a:graphic>
      </p:graphicFrame>
      <p:sp>
        <p:nvSpPr>
          <p:cNvPr id="7" name="Text 3"/>
          <p:cNvSpPr txBox="1"/>
          <p:nvPr/>
        </p:nvSpPr>
        <p:spPr>
          <a:xfrm>
            <a:off x="548640" y="1463040"/>
            <a:ext cx="2926080" cy="4709160"/>
          </a:xfrm>
          <a:prstGeom prst="roundRect">
            <a:avLst>
              <a:gd name="adj" fmla="val 2500"/>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80" b="1" dirty="0">
                <a:solidFill>
                  <a:srgbClr val="6E1C1D"/>
                </a:solidFill>
                <a:latin typeface="Arial" pitchFamily="34" charset="0"/>
                <a:ea typeface="Arial" pitchFamily="34" charset="-122"/>
                <a:cs typeface="Arial" pitchFamily="34" charset="-120"/>
              </a:rPr>
              <a:t>لماذا سقط العثمانيون؟</a:t>
            </a:r>
            <a:endParaRPr lang="ar-SA" sz="178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توقف الفتوحات</a:t>
            </a:r>
            <a:endParaRPr lang="ar-SA" sz="178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تحوّل طرق التجارة وفضة أمريكا</a:t>
            </a:r>
            <a:endParaRPr lang="ar-SA" sz="178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نظام القفص</a:t>
            </a:r>
            <a:endParaRPr lang="ar-SA" sz="178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فساد الإنكشارية</a:t>
            </a:r>
            <a:endParaRPr lang="ar-SA" sz="178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الفجوة العلمية</a:t>
            </a:r>
            <a:endParaRPr lang="ar-SA" sz="178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القوميات</a:t>
            </a:r>
            <a:endParaRPr lang="ar-SA" sz="178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الديون والامتيازات</a:t>
            </a:r>
            <a:endParaRPr lang="ar-SA" sz="178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الحرب العالمية الأولى</a:t>
            </a:r>
            <a:endParaRPr lang="ar-SA" sz="178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31</a:t>
            </a:fld>
            <a:endParaRPr lang="ar-SA"/>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زخرفة هندسية">    </p:cNvPr>
          <p:cNvPicPr>
            <a:picLocks noChangeAspect="1"/>
          </p:cNvPicPr>
          <p:nvPr/>
        </p:nvPicPr>
        <p:blipFill>
          <a:blip r:embed="rId2"/>
          <a:stretch>
            <a:fillRect/>
          </a:stretch>
        </p:blipFill>
        <p:spPr>
          <a:xfrm>
            <a:off x="5135728" y="411480"/>
            <a:ext cx="1920240" cy="1920240"/>
          </a:xfrm>
          <a:prstGeom prst="rect">
            <a:avLst/>
          </a:prstGeom>
        </p:spPr>
      </p:pic>
      <p:sp>
        <p:nvSpPr>
          <p:cNvPr id="4" name="Text 0"/>
          <p:cNvSpPr txBox="1"/>
          <p:nvPr/>
        </p:nvSpPr>
        <p:spPr>
          <a:xfrm>
            <a:off x="1828800" y="2423160"/>
            <a:ext cx="8534095" cy="411480"/>
          </a:xfrm>
          <a:prstGeom prst="rect">
            <a:avLst/>
          </a:prstGeom>
          <a:noFill/>
          <a:ln/>
        </p:spPr>
        <p:txBody>
          <a:bodyPr wrap="square" lIns="0" tIns="0" rIns="0" bIns="0" rtlCol="0" anchor="t"/>
          <a:lstStyle/>
          <a:p>
            <a:pPr rtl="1" algn="ctr" indent="0" marL="0">
              <a:buNone/>
            </a:pPr>
            <a:r>
              <a:rPr lang="ar-SA" sz="1800" b="1" dirty="0">
                <a:solidFill>
                  <a:srgbClr val="C8A24A"/>
                </a:solidFill>
                <a:latin typeface="Arial" pitchFamily="34" charset="0"/>
                <a:ea typeface="Arial" pitchFamily="34" charset="-122"/>
                <a:cs typeface="Arial" pitchFamily="34" charset="-120"/>
              </a:rPr>
              <a:t>الكتاب الثاني</a:t>
            </a:r>
            <a:endParaRPr lang="ar-SA" sz="1800" dirty="0"/>
          </a:p>
        </p:txBody>
      </p:sp>
      <p:pic>
        <p:nvPicPr>
          <p:cNvPr id="5" name="Image 1" descr="book2">    </p:cNvPr>
          <p:cNvPicPr>
            <a:picLocks noChangeAspect="1"/>
          </p:cNvPicPr>
          <p:nvPr/>
        </p:nvPicPr>
        <p:blipFill>
          <a:blip r:embed="rId3"/>
          <a:stretch>
            <a:fillRect/>
          </a:stretch>
        </p:blipFill>
        <p:spPr>
          <a:xfrm>
            <a:off x="3997577" y="2788920"/>
            <a:ext cx="4196542" cy="1188720"/>
          </a:xfrm>
          <a:prstGeom prst="rect">
            <a:avLst/>
          </a:prstGeom>
        </p:spPr>
      </p:pic>
      <p:sp>
        <p:nvSpPr>
          <p:cNvPr id="6" name="Text 1"/>
          <p:cNvSpPr txBox="1"/>
          <p:nvPr/>
        </p:nvSpPr>
        <p:spPr>
          <a:xfrm>
            <a:off x="1828800" y="3977640"/>
            <a:ext cx="8534095" cy="411480"/>
          </a:xfrm>
          <a:prstGeom prst="rect">
            <a:avLst/>
          </a:prstGeom>
          <a:noFill/>
          <a:ln/>
        </p:spPr>
        <p:txBody>
          <a:bodyPr wrap="square" lIns="0" tIns="0" rIns="0" bIns="0" rtlCol="0" anchor="t"/>
          <a:lstStyle/>
          <a:p>
            <a:pPr rtl="1" algn="ctr" indent="0" marL="0">
              <a:buNone/>
            </a:pPr>
            <a:r>
              <a:rPr lang="ar-SA" sz="1600" dirty="0">
                <a:solidFill>
                  <a:srgbClr val="E6E1D3"/>
                </a:solidFill>
                <a:latin typeface="Arial" pitchFamily="34" charset="0"/>
                <a:ea typeface="Arial" pitchFamily="34" charset="-122"/>
                <a:cs typeface="Arial" pitchFamily="34" charset="-120"/>
              </a:rPr>
              <a:t>الرحلة نفسها من جديد، لكن من حلقات المساجد والمكتبات والمراصد</a:t>
            </a:r>
            <a:endParaRPr lang="ar-SA" sz="1600" dirty="0"/>
          </a:p>
        </p:txBody>
      </p:sp>
      <p:sp>
        <p:nvSpPr>
          <p:cNvPr id="7" name="Text 2"/>
          <p:cNvSpPr txBox="1"/>
          <p:nvPr/>
        </p:nvSpPr>
        <p:spPr>
          <a:xfrm>
            <a:off x="8976208" y="4617720"/>
            <a:ext cx="2606040" cy="804672"/>
          </a:xfrm>
          <a:prstGeom prst="roundRect">
            <a:avLst>
              <a:gd name="adj" fmla="val 9091"/>
            </a:avLst>
          </a:prstGeom>
          <a:solidFill>
            <a:srgbClr val="0E1726"/>
          </a:solidFill>
          <a:ln w="9525">
            <a:solidFill>
              <a:srgbClr val="A8822F"/>
            </a:solidFill>
          </a:ln>
        </p:spPr>
        <p:txBody>
          <a:bodyPr wrap="square" lIns="50800" tIns="127000" rIns="127000" bIns="50800" rtlCol="0" anchor="ctr"/>
          <a:lstStyle/>
          <a:p>
            <a:pPr rtl="1" algn="r" indent="0" marL="0">
              <a:buNone/>
            </a:pPr>
            <a:r>
              <a:rPr lang="ar-SA" sz="1000" b="1" dirty="0">
                <a:solidFill>
                  <a:srgbClr val="C8A24A"/>
                </a:solidFill>
                <a:latin typeface="Arial" pitchFamily="34" charset="0"/>
                <a:ea typeface="Arial" pitchFamily="34" charset="-122"/>
                <a:cs typeface="Arial" pitchFamily="34" charset="-120"/>
              </a:rPr>
              <a:t>الفصل الرابع</a:t>
            </a:r>
            <a:endParaRPr lang="ar-SA" sz="1000" dirty="0"/>
          </a:p>
          <a:p>
            <a:pPr rtl="1" algn="r" indent="0" marL="0">
              <a:buNone/>
            </a:pPr>
            <a:r>
              <a:rPr lang="ar-SA" sz="1400" b="1" dirty="0">
                <a:solidFill>
                  <a:srgbClr val="FFFFFF"/>
                </a:solidFill>
                <a:latin typeface="Arial" pitchFamily="34" charset="0"/>
                <a:ea typeface="Arial" pitchFamily="34" charset="-122"/>
                <a:cs typeface="Arial" pitchFamily="34" charset="-120"/>
              </a:rPr>
              <a:t>ولادة العلوم</a:t>
            </a:r>
            <a:endParaRPr lang="ar-SA" sz="1000" dirty="0"/>
          </a:p>
          <a:p>
            <a:pPr rtl="1" algn="r" indent="0" marL="0">
              <a:buNone/>
            </a:pPr>
            <a:r>
              <a:rPr lang="ar-SA" sz="950" dirty="0">
                <a:solidFill>
                  <a:srgbClr val="AEB5C3"/>
                </a:solidFill>
                <a:latin typeface="Arial" pitchFamily="34" charset="0"/>
                <a:ea typeface="Arial" pitchFamily="34" charset="-122"/>
                <a:cs typeface="Arial" pitchFamily="34" charset="-120"/>
              </a:rPr>
              <a:t>القرن الأول الهجري</a:t>
            </a:r>
            <a:endParaRPr lang="ar-SA" sz="1000" dirty="0"/>
          </a:p>
        </p:txBody>
      </p:sp>
      <p:sp>
        <p:nvSpPr>
          <p:cNvPr id="8" name="Text 3"/>
          <p:cNvSpPr txBox="1"/>
          <p:nvPr/>
        </p:nvSpPr>
        <p:spPr>
          <a:xfrm>
            <a:off x="6187288" y="4617720"/>
            <a:ext cx="2606040" cy="804672"/>
          </a:xfrm>
          <a:prstGeom prst="roundRect">
            <a:avLst>
              <a:gd name="adj" fmla="val 9091"/>
            </a:avLst>
          </a:prstGeom>
          <a:solidFill>
            <a:srgbClr val="0E1726"/>
          </a:solidFill>
          <a:ln w="9525">
            <a:solidFill>
              <a:srgbClr val="A8822F"/>
            </a:solidFill>
          </a:ln>
        </p:spPr>
        <p:txBody>
          <a:bodyPr wrap="square" lIns="50800" tIns="127000" rIns="127000" bIns="50800" rtlCol="0" anchor="ctr"/>
          <a:lstStyle/>
          <a:p>
            <a:pPr rtl="1" algn="r" indent="0" marL="0">
              <a:buNone/>
            </a:pPr>
            <a:r>
              <a:rPr lang="ar-SA" sz="1000" b="1" dirty="0">
                <a:solidFill>
                  <a:srgbClr val="C8A24A"/>
                </a:solidFill>
                <a:latin typeface="Arial" pitchFamily="34" charset="0"/>
                <a:ea typeface="Arial" pitchFamily="34" charset="-122"/>
                <a:cs typeface="Arial" pitchFamily="34" charset="-120"/>
              </a:rPr>
              <a:t>الفصل الخامس</a:t>
            </a:r>
            <a:endParaRPr lang="ar-SA" sz="1000" dirty="0"/>
          </a:p>
          <a:p>
            <a:pPr rtl="1" algn="r" indent="0" marL="0">
              <a:buNone/>
            </a:pPr>
            <a:r>
              <a:rPr lang="ar-SA" sz="1400" b="1" dirty="0">
                <a:solidFill>
                  <a:srgbClr val="FFFFFF"/>
                </a:solidFill>
                <a:latin typeface="Arial" pitchFamily="34" charset="0"/>
                <a:ea typeface="Arial" pitchFamily="34" charset="-122"/>
                <a:cs typeface="Arial" pitchFamily="34" charset="-120"/>
              </a:rPr>
              <a:t>العصر الذهبي</a:t>
            </a:r>
            <a:endParaRPr lang="ar-SA" sz="1000" dirty="0"/>
          </a:p>
          <a:p>
            <a:pPr rtl="1" algn="r" indent="0" marL="0">
              <a:buNone/>
            </a:pPr>
            <a:r>
              <a:rPr lang="ar-SA" sz="950" dirty="0">
                <a:solidFill>
                  <a:srgbClr val="AEB5C3"/>
                </a:solidFill>
                <a:latin typeface="Arial" pitchFamily="34" charset="0"/>
                <a:ea typeface="Arial" pitchFamily="34" charset="-122"/>
                <a:cs typeface="Arial" pitchFamily="34" charset="-120"/>
              </a:rPr>
              <a:t>132–300هـ</a:t>
            </a:r>
            <a:endParaRPr lang="ar-SA" sz="1000" dirty="0"/>
          </a:p>
        </p:txBody>
      </p:sp>
      <p:sp>
        <p:nvSpPr>
          <p:cNvPr id="9" name="Text 4"/>
          <p:cNvSpPr txBox="1"/>
          <p:nvPr/>
        </p:nvSpPr>
        <p:spPr>
          <a:xfrm>
            <a:off x="3398368" y="4617720"/>
            <a:ext cx="2606040" cy="804672"/>
          </a:xfrm>
          <a:prstGeom prst="roundRect">
            <a:avLst>
              <a:gd name="adj" fmla="val 9091"/>
            </a:avLst>
          </a:prstGeom>
          <a:solidFill>
            <a:srgbClr val="0E1726"/>
          </a:solidFill>
          <a:ln w="9525">
            <a:solidFill>
              <a:srgbClr val="A8822F"/>
            </a:solidFill>
          </a:ln>
        </p:spPr>
        <p:txBody>
          <a:bodyPr wrap="square" lIns="50800" tIns="127000" rIns="127000" bIns="50800" rtlCol="0" anchor="ctr"/>
          <a:lstStyle/>
          <a:p>
            <a:pPr rtl="1" algn="r" indent="0" marL="0">
              <a:buNone/>
            </a:pPr>
            <a:r>
              <a:rPr lang="ar-SA" sz="1000" b="1" dirty="0">
                <a:solidFill>
                  <a:srgbClr val="C8A24A"/>
                </a:solidFill>
                <a:latin typeface="Arial" pitchFamily="34" charset="0"/>
                <a:ea typeface="Arial" pitchFamily="34" charset="-122"/>
                <a:cs typeface="Arial" pitchFamily="34" charset="-120"/>
              </a:rPr>
              <a:t>الفصل السادس</a:t>
            </a:r>
            <a:endParaRPr lang="ar-SA" sz="1000" dirty="0"/>
          </a:p>
          <a:p>
            <a:pPr rtl="1" algn="r" indent="0" marL="0">
              <a:buNone/>
            </a:pPr>
            <a:r>
              <a:rPr lang="ar-SA" sz="1400" b="1" dirty="0">
                <a:solidFill>
                  <a:srgbClr val="FFFFFF"/>
                </a:solidFill>
                <a:latin typeface="Arial" pitchFamily="34" charset="0"/>
                <a:ea typeface="Arial" pitchFamily="34" charset="-122"/>
                <a:cs typeface="Arial" pitchFamily="34" charset="-120"/>
              </a:rPr>
              <a:t>عصر الموسوعيين</a:t>
            </a:r>
            <a:endParaRPr lang="ar-SA" sz="1000" dirty="0"/>
          </a:p>
          <a:p>
            <a:pPr rtl="1" algn="r" indent="0" marL="0">
              <a:buNone/>
            </a:pPr>
            <a:r>
              <a:rPr lang="ar-SA" sz="950" dirty="0">
                <a:solidFill>
                  <a:srgbClr val="AEB5C3"/>
                </a:solidFill>
                <a:latin typeface="Arial" pitchFamily="34" charset="0"/>
                <a:ea typeface="Arial" pitchFamily="34" charset="-122"/>
                <a:cs typeface="Arial" pitchFamily="34" charset="-120"/>
              </a:rPr>
              <a:t>القرنان 4–5هـ</a:t>
            </a:r>
            <a:endParaRPr lang="ar-SA" sz="1000" dirty="0"/>
          </a:p>
        </p:txBody>
      </p:sp>
      <p:sp>
        <p:nvSpPr>
          <p:cNvPr id="10" name="Text 5"/>
          <p:cNvSpPr txBox="1"/>
          <p:nvPr/>
        </p:nvSpPr>
        <p:spPr>
          <a:xfrm>
            <a:off x="609448" y="4617720"/>
            <a:ext cx="2606040" cy="804672"/>
          </a:xfrm>
          <a:prstGeom prst="roundRect">
            <a:avLst>
              <a:gd name="adj" fmla="val 9091"/>
            </a:avLst>
          </a:prstGeom>
          <a:solidFill>
            <a:srgbClr val="0E1726"/>
          </a:solidFill>
          <a:ln w="9525">
            <a:solidFill>
              <a:srgbClr val="A8822F"/>
            </a:solidFill>
          </a:ln>
        </p:spPr>
        <p:txBody>
          <a:bodyPr wrap="square" lIns="50800" tIns="127000" rIns="127000" bIns="50800" rtlCol="0" anchor="ctr"/>
          <a:lstStyle/>
          <a:p>
            <a:pPr rtl="1" algn="r" indent="0" marL="0">
              <a:buNone/>
            </a:pPr>
            <a:r>
              <a:rPr lang="ar-SA" sz="1000" b="1" dirty="0">
                <a:solidFill>
                  <a:srgbClr val="C8A24A"/>
                </a:solidFill>
                <a:latin typeface="Arial" pitchFamily="34" charset="0"/>
                <a:ea typeface="Arial" pitchFamily="34" charset="-122"/>
                <a:cs typeface="Arial" pitchFamily="34" charset="-120"/>
              </a:rPr>
              <a:t>الفصل السابع</a:t>
            </a:r>
            <a:endParaRPr lang="ar-SA" sz="1000" dirty="0"/>
          </a:p>
          <a:p>
            <a:pPr rtl="1" algn="r" indent="0" marL="0">
              <a:buNone/>
            </a:pPr>
            <a:r>
              <a:rPr lang="ar-SA" sz="1400" b="1" dirty="0">
                <a:solidFill>
                  <a:srgbClr val="FFFFFF"/>
                </a:solidFill>
                <a:latin typeface="Arial" pitchFamily="34" charset="0"/>
                <a:ea typeface="Arial" pitchFamily="34" charset="-122"/>
                <a:cs typeface="Arial" pitchFamily="34" charset="-120"/>
              </a:rPr>
              <a:t>الصليبيون والمغول</a:t>
            </a:r>
            <a:endParaRPr lang="ar-SA" sz="1000" dirty="0"/>
          </a:p>
          <a:p>
            <a:pPr rtl="1" algn="r" indent="0" marL="0">
              <a:buNone/>
            </a:pPr>
            <a:r>
              <a:rPr lang="ar-SA" sz="950" dirty="0">
                <a:solidFill>
                  <a:srgbClr val="AEB5C3"/>
                </a:solidFill>
                <a:latin typeface="Arial" pitchFamily="34" charset="0"/>
                <a:ea typeface="Arial" pitchFamily="34" charset="-122"/>
                <a:cs typeface="Arial" pitchFamily="34" charset="-120"/>
              </a:rPr>
              <a:t>القرنان 6–7هـ</a:t>
            </a:r>
            <a:endParaRPr lang="ar-SA" sz="1000" dirty="0"/>
          </a:p>
        </p:txBody>
      </p:sp>
      <p:sp>
        <p:nvSpPr>
          <p:cNvPr id="11" name="Text 6"/>
          <p:cNvSpPr txBox="1"/>
          <p:nvPr/>
        </p:nvSpPr>
        <p:spPr>
          <a:xfrm>
            <a:off x="8976208" y="5532120"/>
            <a:ext cx="2606040" cy="804672"/>
          </a:xfrm>
          <a:prstGeom prst="roundRect">
            <a:avLst>
              <a:gd name="adj" fmla="val 9091"/>
            </a:avLst>
          </a:prstGeom>
          <a:solidFill>
            <a:srgbClr val="0E1726"/>
          </a:solidFill>
          <a:ln w="9525">
            <a:solidFill>
              <a:srgbClr val="A8822F"/>
            </a:solidFill>
          </a:ln>
        </p:spPr>
        <p:txBody>
          <a:bodyPr wrap="square" lIns="50800" tIns="127000" rIns="127000" bIns="50800" rtlCol="0" anchor="ctr"/>
          <a:lstStyle/>
          <a:p>
            <a:pPr rtl="1" algn="r" indent="0" marL="0">
              <a:buNone/>
            </a:pPr>
            <a:r>
              <a:rPr lang="ar-SA" sz="1000" b="1" dirty="0">
                <a:solidFill>
                  <a:srgbClr val="C8A24A"/>
                </a:solidFill>
                <a:latin typeface="Arial" pitchFamily="34" charset="0"/>
                <a:ea typeface="Arial" pitchFamily="34" charset="-122"/>
                <a:cs typeface="Arial" pitchFamily="34" charset="-120"/>
              </a:rPr>
              <a:t>الفصل الثامن</a:t>
            </a:r>
            <a:endParaRPr lang="ar-SA" sz="1000" dirty="0"/>
          </a:p>
          <a:p>
            <a:pPr rtl="1" algn="r" indent="0" marL="0">
              <a:buNone/>
            </a:pPr>
            <a:r>
              <a:rPr lang="ar-SA" sz="1400" b="1" dirty="0">
                <a:solidFill>
                  <a:srgbClr val="FFFFFF"/>
                </a:solidFill>
                <a:latin typeface="Arial" pitchFamily="34" charset="0"/>
                <a:ea typeface="Arial" pitchFamily="34" charset="-122"/>
                <a:cs typeface="Arial" pitchFamily="34" charset="-120"/>
              </a:rPr>
              <a:t>المماليك وابن خلدون</a:t>
            </a:r>
            <a:endParaRPr lang="ar-SA" sz="1000" dirty="0"/>
          </a:p>
          <a:p>
            <a:pPr rtl="1" algn="r" indent="0" marL="0">
              <a:buNone/>
            </a:pPr>
            <a:r>
              <a:rPr lang="ar-SA" sz="950" dirty="0">
                <a:solidFill>
                  <a:srgbClr val="AEB5C3"/>
                </a:solidFill>
                <a:latin typeface="Arial" pitchFamily="34" charset="0"/>
                <a:ea typeface="Arial" pitchFamily="34" charset="-122"/>
                <a:cs typeface="Arial" pitchFamily="34" charset="-120"/>
              </a:rPr>
              <a:t>القرون 7–9هـ</a:t>
            </a:r>
            <a:endParaRPr lang="ar-SA" sz="1000" dirty="0"/>
          </a:p>
        </p:txBody>
      </p:sp>
      <p:sp>
        <p:nvSpPr>
          <p:cNvPr id="12" name="Text 7"/>
          <p:cNvSpPr txBox="1"/>
          <p:nvPr/>
        </p:nvSpPr>
        <p:spPr>
          <a:xfrm>
            <a:off x="6187288" y="5532120"/>
            <a:ext cx="2606040" cy="804672"/>
          </a:xfrm>
          <a:prstGeom prst="roundRect">
            <a:avLst>
              <a:gd name="adj" fmla="val 9091"/>
            </a:avLst>
          </a:prstGeom>
          <a:solidFill>
            <a:srgbClr val="0E1726"/>
          </a:solidFill>
          <a:ln w="9525">
            <a:solidFill>
              <a:srgbClr val="A8822F"/>
            </a:solidFill>
          </a:ln>
        </p:spPr>
        <p:txBody>
          <a:bodyPr wrap="square" lIns="50800" tIns="127000" rIns="127000" bIns="50800" rtlCol="0" anchor="ctr"/>
          <a:lstStyle/>
          <a:p>
            <a:pPr rtl="1" algn="r" indent="0" marL="0">
              <a:buNone/>
            </a:pPr>
            <a:r>
              <a:rPr lang="ar-SA" sz="1000" b="1" dirty="0">
                <a:solidFill>
                  <a:srgbClr val="C8A24A"/>
                </a:solidFill>
                <a:latin typeface="Arial" pitchFamily="34" charset="0"/>
                <a:ea typeface="Arial" pitchFamily="34" charset="-122"/>
                <a:cs typeface="Arial" pitchFamily="34" charset="-120"/>
              </a:rPr>
              <a:t>الفصل التاسع</a:t>
            </a:r>
            <a:endParaRPr lang="ar-SA" sz="1000" dirty="0"/>
          </a:p>
          <a:p>
            <a:pPr rtl="1" algn="r" indent="0" marL="0">
              <a:buNone/>
            </a:pPr>
            <a:r>
              <a:rPr lang="ar-SA" sz="1400" b="1" dirty="0">
                <a:solidFill>
                  <a:srgbClr val="FFFFFF"/>
                </a:solidFill>
                <a:latin typeface="Arial" pitchFamily="34" charset="0"/>
                <a:ea typeface="Arial" pitchFamily="34" charset="-122"/>
                <a:cs typeface="Arial" pitchFamily="34" charset="-120"/>
              </a:rPr>
              <a:t>العثمانيون</a:t>
            </a:r>
            <a:endParaRPr lang="ar-SA" sz="1000" dirty="0"/>
          </a:p>
          <a:p>
            <a:pPr rtl="1" algn="r" indent="0" marL="0">
              <a:buNone/>
            </a:pPr>
            <a:r>
              <a:rPr lang="ar-SA" sz="950" dirty="0">
                <a:solidFill>
                  <a:srgbClr val="AEB5C3"/>
                </a:solidFill>
                <a:latin typeface="Arial" pitchFamily="34" charset="0"/>
                <a:ea typeface="Arial" pitchFamily="34" charset="-122"/>
                <a:cs typeface="Arial" pitchFamily="34" charset="-120"/>
              </a:rPr>
              <a:t>القرون 9–12هـ</a:t>
            </a:r>
            <a:endParaRPr lang="ar-SA" sz="1000" dirty="0"/>
          </a:p>
        </p:txBody>
      </p:sp>
      <p:sp>
        <p:nvSpPr>
          <p:cNvPr id="13" name="Text 8"/>
          <p:cNvSpPr txBox="1"/>
          <p:nvPr/>
        </p:nvSpPr>
        <p:spPr>
          <a:xfrm>
            <a:off x="3398368" y="5532120"/>
            <a:ext cx="2606040" cy="804672"/>
          </a:xfrm>
          <a:prstGeom prst="roundRect">
            <a:avLst>
              <a:gd name="adj" fmla="val 9091"/>
            </a:avLst>
          </a:prstGeom>
          <a:solidFill>
            <a:srgbClr val="0E1726"/>
          </a:solidFill>
          <a:ln w="9525">
            <a:solidFill>
              <a:srgbClr val="A8822F"/>
            </a:solidFill>
          </a:ln>
        </p:spPr>
        <p:txBody>
          <a:bodyPr wrap="square" lIns="50800" tIns="127000" rIns="127000" bIns="50800" rtlCol="0" anchor="ctr"/>
          <a:lstStyle/>
          <a:p>
            <a:pPr rtl="1" algn="r" indent="0" marL="0">
              <a:buNone/>
            </a:pPr>
            <a:r>
              <a:rPr lang="ar-SA" sz="1000" b="1" dirty="0">
                <a:solidFill>
                  <a:srgbClr val="C8A24A"/>
                </a:solidFill>
                <a:latin typeface="Arial" pitchFamily="34" charset="0"/>
                <a:ea typeface="Arial" pitchFamily="34" charset="-122"/>
                <a:cs typeface="Arial" pitchFamily="34" charset="-120"/>
              </a:rPr>
              <a:t>الفصل العاشر</a:t>
            </a:r>
            <a:endParaRPr lang="ar-SA" sz="1000" dirty="0"/>
          </a:p>
          <a:p>
            <a:pPr rtl="1" algn="r" indent="0" marL="0">
              <a:buNone/>
            </a:pPr>
            <a:r>
              <a:rPr lang="ar-SA" sz="1400" b="1" dirty="0">
                <a:solidFill>
                  <a:srgbClr val="FFFFFF"/>
                </a:solidFill>
                <a:latin typeface="Arial" pitchFamily="34" charset="0"/>
                <a:ea typeface="Arial" pitchFamily="34" charset="-122"/>
                <a:cs typeface="Arial" pitchFamily="34" charset="-120"/>
              </a:rPr>
              <a:t>النهضة والإصلاح</a:t>
            </a:r>
            <a:endParaRPr lang="ar-SA" sz="1000" dirty="0"/>
          </a:p>
          <a:p>
            <a:pPr rtl="1" algn="r" indent="0" marL="0">
              <a:buNone/>
            </a:pPr>
            <a:r>
              <a:rPr lang="ar-SA" sz="950" dirty="0">
                <a:solidFill>
                  <a:srgbClr val="AEB5C3"/>
                </a:solidFill>
                <a:latin typeface="Arial" pitchFamily="34" charset="0"/>
                <a:ea typeface="Arial" pitchFamily="34" charset="-122"/>
                <a:cs typeface="Arial" pitchFamily="34" charset="-120"/>
              </a:rPr>
              <a:t>1700–1940م</a:t>
            </a:r>
            <a:endParaRPr lang="ar-SA"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3" name="Text 0"/>
          <p:cNvSpPr txBox="1"/>
          <p:nvPr/>
        </p:nvSpPr>
        <p:spPr>
          <a:xfrm>
            <a:off x="7985455" y="411480"/>
            <a:ext cx="3657600" cy="365760"/>
          </a:xfrm>
          <a:prstGeom prst="rect">
            <a:avLst/>
          </a:prstGeom>
          <a:noFill/>
          <a:ln/>
        </p:spPr>
        <p:txBody>
          <a:bodyPr wrap="square" lIns="0" tIns="0" rIns="0" bIns="0" rtlCol="0" anchor="t"/>
          <a:lstStyle/>
          <a:p>
            <a:pPr rtl="1" algn="r" indent="0" marL="0">
              <a:buNone/>
            </a:pPr>
            <a:r>
              <a:rPr lang="ar-SA" sz="1600" b="1" dirty="0">
                <a:solidFill>
                  <a:srgbClr val="C8A24A"/>
                </a:solidFill>
                <a:latin typeface="Arial" pitchFamily="34" charset="0"/>
                <a:ea typeface="Arial" pitchFamily="34" charset="-122"/>
                <a:cs typeface="Arial" pitchFamily="34" charset="-120"/>
              </a:rPr>
              <a:t>الفصل الرابع</a:t>
            </a:r>
            <a:endParaRPr lang="ar-SA" sz="1600" dirty="0"/>
          </a:p>
        </p:txBody>
      </p:sp>
      <p:sp>
        <p:nvSpPr>
          <p:cNvPr id="4" name="Text 1"/>
          <p:cNvSpPr txBox="1"/>
          <p:nvPr/>
        </p:nvSpPr>
        <p:spPr>
          <a:xfrm>
            <a:off x="548640" y="429768"/>
            <a:ext cx="5486400" cy="365760"/>
          </a:xfrm>
          <a:prstGeom prst="rect">
            <a:avLst/>
          </a:prstGeom>
          <a:noFill/>
          <a:ln/>
        </p:spPr>
        <p:txBody>
          <a:bodyPr wrap="square" lIns="0" tIns="0" rIns="0" bIns="0" rtlCol="0" anchor="t"/>
          <a:lstStyle/>
          <a:p>
            <a:pPr rtl="1" algn="l" indent="0" marL="0">
              <a:buNone/>
            </a:pPr>
            <a:r>
              <a:rPr lang="ar-SA" sz="1150" dirty="0">
                <a:solidFill>
                  <a:srgbClr val="AEB5C3"/>
                </a:solidFill>
                <a:latin typeface="Arial" pitchFamily="34" charset="0"/>
                <a:ea typeface="Arial" pitchFamily="34" charset="-122"/>
                <a:cs typeface="Arial" pitchFamily="34" charset="-120"/>
              </a:rPr>
              <a:t>الكتاب الثاني · قصة العلم والعلماء</a:t>
            </a:r>
            <a:endParaRPr lang="ar-SA" sz="1150" dirty="0"/>
          </a:p>
        </p:txBody>
      </p:sp>
      <p:sp>
        <p:nvSpPr>
          <p:cNvPr id="5" name="Shape 2"/>
          <p:cNvSpPr/>
          <p:nvPr/>
        </p:nvSpPr>
        <p:spPr>
          <a:xfrm>
            <a:off x="3474720" y="612648"/>
            <a:ext cx="5973775" cy="0"/>
          </a:xfrm>
          <a:prstGeom prst="line">
            <a:avLst/>
          </a:prstGeom>
          <a:noFill/>
          <a:ln w="9525">
            <a:solidFill>
              <a:srgbClr val="A8822F"/>
            </a:solidFill>
            <a:prstDash val="solid"/>
          </a:ln>
        </p:spPr>
      </p:sp>
      <p:pic>
        <p:nvPicPr>
          <p:cNvPr id="6" name="Image 0" descr="زخرفة هندسية">    </p:cNvPr>
          <p:cNvPicPr>
            <a:picLocks noChangeAspect="1"/>
          </p:cNvPicPr>
          <p:nvPr/>
        </p:nvPicPr>
        <p:blipFill>
          <a:blip r:embed="rId1"/>
          <a:stretch>
            <a:fillRect/>
          </a:stretch>
        </p:blipFill>
        <p:spPr>
          <a:xfrm>
            <a:off x="822960" y="1234440"/>
            <a:ext cx="3291840" cy="3291840"/>
          </a:xfrm>
          <a:prstGeom prst="rect">
            <a:avLst/>
          </a:prstGeom>
        </p:spPr>
      </p:pic>
      <p:pic>
        <p:nvPicPr>
          <p:cNvPr id="7" name="Image 1" descr="ch4">    </p:cNvPr>
          <p:cNvPicPr>
            <a:picLocks noChangeAspect="1"/>
          </p:cNvPicPr>
          <p:nvPr/>
        </p:nvPicPr>
        <p:blipFill>
          <a:blip r:embed="rId2"/>
          <a:stretch>
            <a:fillRect/>
          </a:stretch>
        </p:blipFill>
        <p:spPr>
          <a:xfrm>
            <a:off x="6504709" y="1325880"/>
            <a:ext cx="2992582" cy="1234440"/>
          </a:xfrm>
          <a:prstGeom prst="rect">
            <a:avLst/>
          </a:prstGeom>
        </p:spPr>
      </p:pic>
      <p:sp>
        <p:nvSpPr>
          <p:cNvPr id="8" name="Text 3"/>
          <p:cNvSpPr txBox="1"/>
          <p:nvPr/>
        </p:nvSpPr>
        <p:spPr>
          <a:xfrm>
            <a:off x="4251960" y="2697480"/>
            <a:ext cx="7498080" cy="457200"/>
          </a:xfrm>
          <a:prstGeom prst="rect">
            <a:avLst/>
          </a:prstGeom>
          <a:noFill/>
          <a:ln/>
        </p:spPr>
        <p:txBody>
          <a:bodyPr wrap="square" lIns="0" tIns="0" rIns="0" bIns="0" rtlCol="0" anchor="t"/>
          <a:lstStyle/>
          <a:p>
            <a:pPr rtl="1" algn="ctr" indent="0" marL="0">
              <a:buNone/>
            </a:pPr>
            <a:r>
              <a:rPr lang="ar-SA" sz="2000" dirty="0">
                <a:solidFill>
                  <a:srgbClr val="F3EBD6"/>
                </a:solidFill>
                <a:latin typeface="Arial" pitchFamily="34" charset="0"/>
                <a:ea typeface="Arial" pitchFamily="34" charset="-122"/>
                <a:cs typeface="Arial" pitchFamily="34" charset="-120"/>
              </a:rPr>
              <a:t>من الصحابة إلى نهاية العصر الأموي</a:t>
            </a:r>
            <a:endParaRPr lang="ar-SA" sz="2000" dirty="0"/>
          </a:p>
        </p:txBody>
      </p:sp>
      <p:sp>
        <p:nvSpPr>
          <p:cNvPr id="9" name="Text 4"/>
          <p:cNvSpPr txBox="1"/>
          <p:nvPr/>
        </p:nvSpPr>
        <p:spPr>
          <a:xfrm>
            <a:off x="5349240" y="3246120"/>
            <a:ext cx="5303520" cy="384048"/>
          </a:xfrm>
          <a:prstGeom prst="roundRect">
            <a:avLst>
              <a:gd name="adj" fmla="val 50000"/>
            </a:avLst>
          </a:prstGeom>
          <a:solidFill>
            <a:srgbClr val="C8A24A"/>
          </a:solidFill>
          <a:ln>
            <a:solidFill>
              <a:srgbClr val="C8A24A"/>
            </a:solidFill>
          </a:ln>
        </p:spPr>
        <p:txBody>
          <a:bodyPr wrap="square" lIns="0" tIns="0" rIns="0" bIns="0" rtlCol="0" anchor="ctr"/>
          <a:lstStyle/>
          <a:p>
            <a:pPr rtl="1" algn="ctr" indent="0" marL="0">
              <a:buNone/>
            </a:pPr>
            <a:r>
              <a:rPr lang="ar-SA" sz="1300" b="1" dirty="0">
                <a:solidFill>
                  <a:srgbClr val="0E1726"/>
                </a:solidFill>
                <a:latin typeface="Arial" pitchFamily="34" charset="0"/>
                <a:ea typeface="Arial" pitchFamily="34" charset="-122"/>
                <a:cs typeface="Arial" pitchFamily="34" charset="-120"/>
              </a:rPr>
              <a:t>القرن الأول الهجري · القرنان السابع والثامن للميلاد</a:t>
            </a:r>
            <a:endParaRPr lang="ar-SA" sz="1300" dirty="0"/>
          </a:p>
        </p:txBody>
      </p:sp>
      <p:sp>
        <p:nvSpPr>
          <p:cNvPr id="10" name="Text 5"/>
          <p:cNvSpPr txBox="1"/>
          <p:nvPr/>
        </p:nvSpPr>
        <p:spPr>
          <a:xfrm>
            <a:off x="4251960" y="3794760"/>
            <a:ext cx="7498080" cy="1097280"/>
          </a:xfrm>
          <a:prstGeom prst="rect">
            <a:avLst/>
          </a:prstGeom>
          <a:noFill/>
          <a:ln/>
        </p:spPr>
        <p:txBody>
          <a:bodyPr wrap="square" lIns="76200" tIns="177800" rIns="177800" bIns="76200" rtlCol="0" anchor="ctr"/>
          <a:lstStyle/>
          <a:p>
            <a:pPr rtl="1" algn="ctr" indent="0" marL="0">
              <a:buNone/>
            </a:pPr>
            <a:r>
              <a:rPr lang="ar-SA" sz="1800" dirty="0">
                <a:solidFill>
                  <a:srgbClr val="FFFFFF"/>
                </a:solidFill>
                <a:latin typeface="Times New Roman" pitchFamily="34" charset="0"/>
                <a:ea typeface="Times New Roman" pitchFamily="34" charset="-122"/>
                <a:cs typeface="Times New Roman" pitchFamily="34" charset="-120"/>
              </a:rPr>
              <a:t>« إن هذا العلم دين، فانظروا عمّن تأخذون دينكم »</a:t>
            </a:r>
            <a:endParaRPr lang="ar-SA" sz="1800" dirty="0"/>
          </a:p>
          <a:p>
            <a:pPr rtl="1" algn="ctr" indent="0" marL="0">
              <a:spcBef>
                <a:spcPts val="400"/>
              </a:spcBef>
              <a:buNone/>
            </a:pPr>
            <a:r>
              <a:rPr lang="ar-SA" sz="1150" b="1" dirty="0">
                <a:solidFill>
                  <a:srgbClr val="C8A24A"/>
                </a:solidFill>
                <a:latin typeface="Arial" pitchFamily="34" charset="0"/>
                <a:ea typeface="Arial" pitchFamily="34" charset="-122"/>
                <a:cs typeface="Arial" pitchFamily="34" charset="-120"/>
              </a:rPr>
              <a:t>محمد بن سيرين</a:t>
            </a:r>
            <a:endParaRPr lang="ar-SA" sz="1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الرابع · ولادة العلوم</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سلاسل العلم: من الصحابة إلى أئمة المذاهب</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9585107" y="1417320"/>
            <a:ext cx="2057949" cy="594360"/>
          </a:xfrm>
          <a:prstGeom prst="rect">
            <a:avLst/>
          </a:prstGeom>
          <a:noFill/>
          <a:ln/>
        </p:spPr>
        <p:txBody>
          <a:bodyPr wrap="square" lIns="0" tIns="0" rIns="0" bIns="0" rtlCol="0" anchor="t"/>
          <a:lstStyle/>
          <a:p>
            <a:pPr rtl="1" algn="ctr" indent="0" marL="0">
              <a:buNone/>
            </a:pPr>
            <a:r>
              <a:rPr lang="ar-SA" sz="1500" b="1" dirty="0">
                <a:solidFill>
                  <a:srgbClr val="0E1726"/>
                </a:solidFill>
                <a:latin typeface="Arial" pitchFamily="34" charset="0"/>
                <a:ea typeface="Arial" pitchFamily="34" charset="-122"/>
                <a:cs typeface="Arial" pitchFamily="34" charset="-120"/>
              </a:rPr>
              <a:t>المدينة</a:t>
            </a:r>
            <a:endParaRPr lang="ar-SA" sz="1400" dirty="0"/>
          </a:p>
          <a:p>
            <a:pPr rtl="1" algn="ctr" indent="0" marL="0">
              <a:buNone/>
            </a:pPr>
            <a:r>
              <a:rPr lang="ar-SA" sz="1100" dirty="0">
                <a:solidFill>
                  <a:srgbClr val="5A5D66"/>
                </a:solidFill>
                <a:latin typeface="Arial" pitchFamily="34" charset="0"/>
                <a:ea typeface="Arial" pitchFamily="34" charset="-122"/>
                <a:cs typeface="Arial" pitchFamily="34" charset="-120"/>
              </a:rPr>
              <a:t>الحديث والفقه</a:t>
            </a:r>
            <a:endParaRPr lang="ar-SA" sz="1400" dirty="0"/>
          </a:p>
        </p:txBody>
      </p:sp>
      <p:sp>
        <p:nvSpPr>
          <p:cNvPr id="7" name="Text 4"/>
          <p:cNvSpPr txBox="1"/>
          <p:nvPr/>
        </p:nvSpPr>
        <p:spPr>
          <a:xfrm>
            <a:off x="9585107" y="2103120"/>
            <a:ext cx="2057949" cy="749808"/>
          </a:xfrm>
          <a:prstGeom prst="roundRect">
            <a:avLst>
              <a:gd name="adj" fmla="val 9756"/>
            </a:avLst>
          </a:prstGeom>
          <a:solidFill>
            <a:srgbClr val="E3F1EC"/>
          </a:solidFill>
          <a:ln w="9525">
            <a:solidFill>
              <a:srgbClr val="1F6F5C"/>
            </a:solidFill>
          </a:ln>
        </p:spPr>
        <p:txBody>
          <a:bodyPr wrap="square" lIns="38100" tIns="38100" rIns="38100" bIns="38100" rtlCol="0" anchor="ctr"/>
          <a:lstStyle/>
          <a:p>
            <a:pPr rtl="1" algn="ctr" indent="0" marL="0">
              <a:buNone/>
            </a:pPr>
            <a:r>
              <a:rPr lang="ar-SA" sz="1250" dirty="0">
                <a:solidFill>
                  <a:srgbClr val="134A3D"/>
                </a:solidFill>
                <a:latin typeface="Arial" pitchFamily="34" charset="0"/>
                <a:ea typeface="Arial" pitchFamily="34" charset="-122"/>
                <a:cs typeface="Arial" pitchFamily="34" charset="-120"/>
              </a:rPr>
              <a:t>عائشة، ابن عمر، زيد</a:t>
            </a:r>
            <a:endParaRPr lang="ar-SA" sz="1250" dirty="0"/>
          </a:p>
        </p:txBody>
      </p:sp>
      <p:sp>
        <p:nvSpPr>
          <p:cNvPr id="8" name="Shape 5"/>
          <p:cNvSpPr/>
          <p:nvPr/>
        </p:nvSpPr>
        <p:spPr>
          <a:xfrm>
            <a:off x="10522641" y="2889504"/>
            <a:ext cx="182880" cy="201168"/>
          </a:xfrm>
          <a:prstGeom prst="downArrow">
            <a:avLst/>
          </a:prstGeom>
          <a:solidFill>
            <a:srgbClr val="C8A24A"/>
          </a:solidFill>
          <a:ln w="12700">
            <a:solidFill>
              <a:srgbClr val="C8A24A"/>
            </a:solidFill>
            <a:prstDash val="solid"/>
          </a:ln>
        </p:spPr>
      </p:sp>
      <p:sp>
        <p:nvSpPr>
          <p:cNvPr id="9" name="Text 6"/>
          <p:cNvSpPr txBox="1"/>
          <p:nvPr/>
        </p:nvSpPr>
        <p:spPr>
          <a:xfrm>
            <a:off x="9585107" y="3136392"/>
            <a:ext cx="2057949" cy="749808"/>
          </a:xfrm>
          <a:prstGeom prst="roundRect">
            <a:avLst>
              <a:gd name="adj" fmla="val 9756"/>
            </a:avLst>
          </a:prstGeom>
          <a:solidFill>
            <a:srgbClr val="FAF9F6"/>
          </a:solidFill>
          <a:ln w="9525">
            <a:solidFill>
              <a:srgbClr val="D8D2C4"/>
            </a:solidFill>
          </a:ln>
        </p:spPr>
        <p:txBody>
          <a:bodyPr wrap="square" lIns="38100" tIns="38100" rIns="38100" bIns="38100" rtlCol="0" anchor="ctr"/>
          <a:lstStyle/>
          <a:p>
            <a:pPr rtl="1" algn="ctr" indent="0" marL="0">
              <a:buNone/>
            </a:pPr>
            <a:r>
              <a:rPr lang="ar-SA" sz="1250" dirty="0">
                <a:solidFill>
                  <a:srgbClr val="1B1D22"/>
                </a:solidFill>
                <a:latin typeface="Arial" pitchFamily="34" charset="0"/>
                <a:ea typeface="Arial" pitchFamily="34" charset="-122"/>
                <a:cs typeface="Arial" pitchFamily="34" charset="-120"/>
              </a:rPr>
              <a:t>ابن المسيب، عروة، نافع</a:t>
            </a:r>
            <a:endParaRPr lang="ar-SA" sz="1250" dirty="0"/>
          </a:p>
        </p:txBody>
      </p:sp>
      <p:sp>
        <p:nvSpPr>
          <p:cNvPr id="10" name="Shape 7"/>
          <p:cNvSpPr/>
          <p:nvPr/>
        </p:nvSpPr>
        <p:spPr>
          <a:xfrm>
            <a:off x="10522641" y="3922776"/>
            <a:ext cx="182880" cy="201168"/>
          </a:xfrm>
          <a:prstGeom prst="downArrow">
            <a:avLst/>
          </a:prstGeom>
          <a:solidFill>
            <a:srgbClr val="C8A24A"/>
          </a:solidFill>
          <a:ln w="12700">
            <a:solidFill>
              <a:srgbClr val="C8A24A"/>
            </a:solidFill>
            <a:prstDash val="solid"/>
          </a:ln>
        </p:spPr>
      </p:sp>
      <p:sp>
        <p:nvSpPr>
          <p:cNvPr id="11" name="Text 8"/>
          <p:cNvSpPr txBox="1"/>
          <p:nvPr/>
        </p:nvSpPr>
        <p:spPr>
          <a:xfrm>
            <a:off x="9585107" y="4169664"/>
            <a:ext cx="2057949" cy="749808"/>
          </a:xfrm>
          <a:prstGeom prst="roundRect">
            <a:avLst>
              <a:gd name="adj" fmla="val 9756"/>
            </a:avLst>
          </a:prstGeom>
          <a:solidFill>
            <a:srgbClr val="FAF9F6"/>
          </a:solidFill>
          <a:ln w="9525">
            <a:solidFill>
              <a:srgbClr val="D8D2C4"/>
            </a:solidFill>
          </a:ln>
        </p:spPr>
        <p:txBody>
          <a:bodyPr wrap="square" lIns="38100" tIns="38100" rIns="38100" bIns="38100" rtlCol="0" anchor="ctr"/>
          <a:lstStyle/>
          <a:p>
            <a:pPr rtl="1" algn="ctr" indent="0" marL="0">
              <a:buNone/>
            </a:pPr>
            <a:r>
              <a:rPr lang="ar-SA" sz="1250" dirty="0">
                <a:solidFill>
                  <a:srgbClr val="1B1D22"/>
                </a:solidFill>
                <a:latin typeface="Arial" pitchFamily="34" charset="0"/>
                <a:ea typeface="Arial" pitchFamily="34" charset="-122"/>
                <a:cs typeface="Arial" pitchFamily="34" charset="-120"/>
              </a:rPr>
              <a:t>الزهري، ربيعة</a:t>
            </a:r>
            <a:endParaRPr lang="ar-SA" sz="1250" dirty="0"/>
          </a:p>
        </p:txBody>
      </p:sp>
      <p:sp>
        <p:nvSpPr>
          <p:cNvPr id="12" name="Shape 9"/>
          <p:cNvSpPr/>
          <p:nvPr/>
        </p:nvSpPr>
        <p:spPr>
          <a:xfrm>
            <a:off x="10522641" y="4956048"/>
            <a:ext cx="182880" cy="201168"/>
          </a:xfrm>
          <a:prstGeom prst="downArrow">
            <a:avLst/>
          </a:prstGeom>
          <a:solidFill>
            <a:srgbClr val="C8A24A"/>
          </a:solidFill>
          <a:ln w="12700">
            <a:solidFill>
              <a:srgbClr val="C8A24A"/>
            </a:solidFill>
            <a:prstDash val="solid"/>
          </a:ln>
        </p:spPr>
      </p:sp>
      <p:sp>
        <p:nvSpPr>
          <p:cNvPr id="13" name="Text 10"/>
          <p:cNvSpPr txBox="1"/>
          <p:nvPr/>
        </p:nvSpPr>
        <p:spPr>
          <a:xfrm>
            <a:off x="9585107" y="5202936"/>
            <a:ext cx="2057949" cy="749808"/>
          </a:xfrm>
          <a:prstGeom prst="roundRect">
            <a:avLst>
              <a:gd name="adj" fmla="val 9756"/>
            </a:avLst>
          </a:prstGeom>
          <a:solidFill>
            <a:srgbClr val="E5EDF6"/>
          </a:solidFill>
          <a:ln w="9525">
            <a:solidFill>
              <a:srgbClr val="1E4D7B"/>
            </a:solidFill>
          </a:ln>
        </p:spPr>
        <p:txBody>
          <a:bodyPr wrap="square" lIns="38100" tIns="38100" rIns="38100" bIns="38100" rtlCol="0" anchor="ctr"/>
          <a:lstStyle/>
          <a:p>
            <a:pPr rtl="1" algn="ctr" indent="0" marL="0">
              <a:buNone/>
            </a:pPr>
            <a:r>
              <a:rPr lang="ar-SA" sz="1250" b="1" dirty="0">
                <a:solidFill>
                  <a:srgbClr val="143456"/>
                </a:solidFill>
                <a:latin typeface="Arial" pitchFamily="34" charset="0"/>
                <a:ea typeface="Arial" pitchFamily="34" charset="-122"/>
                <a:cs typeface="Arial" pitchFamily="34" charset="-120"/>
              </a:rPr>
              <a:t>مالك بن أنس</a:t>
            </a:r>
            <a:endParaRPr lang="ar-SA" sz="1250" dirty="0"/>
          </a:p>
          <a:p>
            <a:pPr rtl="1" algn="ctr" indent="0" marL="0">
              <a:buNone/>
            </a:pPr>
            <a:r>
              <a:rPr lang="ar-SA" sz="1050" dirty="0">
                <a:solidFill>
                  <a:srgbClr val="143456"/>
                </a:solidFill>
                <a:latin typeface="Arial" pitchFamily="34" charset="0"/>
                <a:ea typeface="Arial" pitchFamily="34" charset="-122"/>
                <a:cs typeface="Arial" pitchFamily="34" charset="-120"/>
              </a:rPr>
              <a:t>المذهب المالكي</a:t>
            </a:r>
            <a:endParaRPr lang="ar-SA" sz="1250" dirty="0"/>
          </a:p>
        </p:txBody>
      </p:sp>
      <p:sp>
        <p:nvSpPr>
          <p:cNvPr id="14" name="Text 11"/>
          <p:cNvSpPr txBox="1"/>
          <p:nvPr/>
        </p:nvSpPr>
        <p:spPr>
          <a:xfrm>
            <a:off x="7325990" y="1417320"/>
            <a:ext cx="2057949" cy="594360"/>
          </a:xfrm>
          <a:prstGeom prst="rect">
            <a:avLst/>
          </a:prstGeom>
          <a:noFill/>
          <a:ln/>
        </p:spPr>
        <p:txBody>
          <a:bodyPr wrap="square" lIns="0" tIns="0" rIns="0" bIns="0" rtlCol="0" anchor="t"/>
          <a:lstStyle/>
          <a:p>
            <a:pPr rtl="1" algn="ctr" indent="0" marL="0">
              <a:buNone/>
            </a:pPr>
            <a:r>
              <a:rPr lang="ar-SA" sz="1500" b="1" dirty="0">
                <a:solidFill>
                  <a:srgbClr val="0E1726"/>
                </a:solidFill>
                <a:latin typeface="Arial" pitchFamily="34" charset="0"/>
                <a:ea typeface="Arial" pitchFamily="34" charset="-122"/>
                <a:cs typeface="Arial" pitchFamily="34" charset="-120"/>
              </a:rPr>
              <a:t>الكوفة</a:t>
            </a:r>
            <a:endParaRPr lang="ar-SA" sz="1400" dirty="0"/>
          </a:p>
          <a:p>
            <a:pPr rtl="1" algn="ctr" indent="0" marL="0">
              <a:buNone/>
            </a:pPr>
            <a:r>
              <a:rPr lang="ar-SA" sz="1100" dirty="0">
                <a:solidFill>
                  <a:srgbClr val="5A5D66"/>
                </a:solidFill>
                <a:latin typeface="Arial" pitchFamily="34" charset="0"/>
                <a:ea typeface="Arial" pitchFamily="34" charset="-122"/>
                <a:cs typeface="Arial" pitchFamily="34" charset="-120"/>
              </a:rPr>
              <a:t>الفقه والرأي</a:t>
            </a:r>
            <a:endParaRPr lang="ar-SA" sz="1400" dirty="0"/>
          </a:p>
        </p:txBody>
      </p:sp>
      <p:sp>
        <p:nvSpPr>
          <p:cNvPr id="15" name="Text 12"/>
          <p:cNvSpPr txBox="1"/>
          <p:nvPr/>
        </p:nvSpPr>
        <p:spPr>
          <a:xfrm>
            <a:off x="7325990" y="2103120"/>
            <a:ext cx="2057949" cy="749808"/>
          </a:xfrm>
          <a:prstGeom prst="roundRect">
            <a:avLst>
              <a:gd name="adj" fmla="val 9756"/>
            </a:avLst>
          </a:prstGeom>
          <a:solidFill>
            <a:srgbClr val="E3F1EC"/>
          </a:solidFill>
          <a:ln w="9525">
            <a:solidFill>
              <a:srgbClr val="1F6F5C"/>
            </a:solidFill>
          </a:ln>
        </p:spPr>
        <p:txBody>
          <a:bodyPr wrap="square" lIns="38100" tIns="38100" rIns="38100" bIns="38100" rtlCol="0" anchor="ctr"/>
          <a:lstStyle/>
          <a:p>
            <a:pPr rtl="1" algn="ctr" indent="0" marL="0">
              <a:buNone/>
            </a:pPr>
            <a:r>
              <a:rPr lang="ar-SA" sz="1250" dirty="0">
                <a:solidFill>
                  <a:srgbClr val="134A3D"/>
                </a:solidFill>
                <a:latin typeface="Arial" pitchFamily="34" charset="0"/>
                <a:ea typeface="Arial" pitchFamily="34" charset="-122"/>
                <a:cs typeface="Arial" pitchFamily="34" charset="-120"/>
              </a:rPr>
              <a:t>ابن مسعود، علي</a:t>
            </a:r>
            <a:endParaRPr lang="ar-SA" sz="1250" dirty="0"/>
          </a:p>
        </p:txBody>
      </p:sp>
      <p:sp>
        <p:nvSpPr>
          <p:cNvPr id="16" name="Shape 13"/>
          <p:cNvSpPr/>
          <p:nvPr/>
        </p:nvSpPr>
        <p:spPr>
          <a:xfrm>
            <a:off x="8263524" y="2889504"/>
            <a:ext cx="182880" cy="201168"/>
          </a:xfrm>
          <a:prstGeom prst="downArrow">
            <a:avLst/>
          </a:prstGeom>
          <a:solidFill>
            <a:srgbClr val="C8A24A"/>
          </a:solidFill>
          <a:ln w="12700">
            <a:solidFill>
              <a:srgbClr val="C8A24A"/>
            </a:solidFill>
            <a:prstDash val="solid"/>
          </a:ln>
        </p:spPr>
      </p:sp>
      <p:sp>
        <p:nvSpPr>
          <p:cNvPr id="17" name="Text 14"/>
          <p:cNvSpPr txBox="1"/>
          <p:nvPr/>
        </p:nvSpPr>
        <p:spPr>
          <a:xfrm>
            <a:off x="7325990" y="3136392"/>
            <a:ext cx="2057949" cy="749808"/>
          </a:xfrm>
          <a:prstGeom prst="roundRect">
            <a:avLst>
              <a:gd name="adj" fmla="val 9756"/>
            </a:avLst>
          </a:prstGeom>
          <a:solidFill>
            <a:srgbClr val="FAF9F6"/>
          </a:solidFill>
          <a:ln w="9525">
            <a:solidFill>
              <a:srgbClr val="D8D2C4"/>
            </a:solidFill>
          </a:ln>
        </p:spPr>
        <p:txBody>
          <a:bodyPr wrap="square" lIns="38100" tIns="38100" rIns="38100" bIns="38100" rtlCol="0" anchor="ctr"/>
          <a:lstStyle/>
          <a:p>
            <a:pPr rtl="1" algn="ctr" indent="0" marL="0">
              <a:buNone/>
            </a:pPr>
            <a:r>
              <a:rPr lang="ar-SA" sz="1250" dirty="0">
                <a:solidFill>
                  <a:srgbClr val="1B1D22"/>
                </a:solidFill>
                <a:latin typeface="Arial" pitchFamily="34" charset="0"/>
                <a:ea typeface="Arial" pitchFamily="34" charset="-122"/>
                <a:cs typeface="Arial" pitchFamily="34" charset="-120"/>
              </a:rPr>
              <a:t>علقمة، مسروق</a:t>
            </a:r>
            <a:endParaRPr lang="ar-SA" sz="1250" dirty="0"/>
          </a:p>
        </p:txBody>
      </p:sp>
      <p:sp>
        <p:nvSpPr>
          <p:cNvPr id="18" name="Shape 15"/>
          <p:cNvSpPr/>
          <p:nvPr/>
        </p:nvSpPr>
        <p:spPr>
          <a:xfrm>
            <a:off x="8263524" y="3922776"/>
            <a:ext cx="182880" cy="201168"/>
          </a:xfrm>
          <a:prstGeom prst="downArrow">
            <a:avLst/>
          </a:prstGeom>
          <a:solidFill>
            <a:srgbClr val="C8A24A"/>
          </a:solidFill>
          <a:ln w="12700">
            <a:solidFill>
              <a:srgbClr val="C8A24A"/>
            </a:solidFill>
            <a:prstDash val="solid"/>
          </a:ln>
        </p:spPr>
      </p:sp>
      <p:sp>
        <p:nvSpPr>
          <p:cNvPr id="19" name="Text 16"/>
          <p:cNvSpPr txBox="1"/>
          <p:nvPr/>
        </p:nvSpPr>
        <p:spPr>
          <a:xfrm>
            <a:off x="7325990" y="4169664"/>
            <a:ext cx="2057949" cy="749808"/>
          </a:xfrm>
          <a:prstGeom prst="roundRect">
            <a:avLst>
              <a:gd name="adj" fmla="val 9756"/>
            </a:avLst>
          </a:prstGeom>
          <a:solidFill>
            <a:srgbClr val="FAF9F6"/>
          </a:solidFill>
          <a:ln w="9525">
            <a:solidFill>
              <a:srgbClr val="D8D2C4"/>
            </a:solidFill>
          </a:ln>
        </p:spPr>
        <p:txBody>
          <a:bodyPr wrap="square" lIns="38100" tIns="38100" rIns="38100" bIns="38100" rtlCol="0" anchor="ctr"/>
          <a:lstStyle/>
          <a:p>
            <a:pPr rtl="1" algn="ctr" indent="0" marL="0">
              <a:buNone/>
            </a:pPr>
            <a:r>
              <a:rPr lang="ar-SA" sz="1250" dirty="0">
                <a:solidFill>
                  <a:srgbClr val="1B1D22"/>
                </a:solidFill>
                <a:latin typeface="Arial" pitchFamily="34" charset="0"/>
                <a:ea typeface="Arial" pitchFamily="34" charset="-122"/>
                <a:cs typeface="Arial" pitchFamily="34" charset="-120"/>
              </a:rPr>
              <a:t>النخعي، ثم حماد</a:t>
            </a:r>
            <a:endParaRPr lang="ar-SA" sz="1250" dirty="0"/>
          </a:p>
        </p:txBody>
      </p:sp>
      <p:sp>
        <p:nvSpPr>
          <p:cNvPr id="20" name="Shape 17"/>
          <p:cNvSpPr/>
          <p:nvPr/>
        </p:nvSpPr>
        <p:spPr>
          <a:xfrm>
            <a:off x="8263524" y="4956048"/>
            <a:ext cx="182880" cy="201168"/>
          </a:xfrm>
          <a:prstGeom prst="downArrow">
            <a:avLst/>
          </a:prstGeom>
          <a:solidFill>
            <a:srgbClr val="C8A24A"/>
          </a:solidFill>
          <a:ln w="12700">
            <a:solidFill>
              <a:srgbClr val="C8A24A"/>
            </a:solidFill>
            <a:prstDash val="solid"/>
          </a:ln>
        </p:spPr>
      </p:sp>
      <p:sp>
        <p:nvSpPr>
          <p:cNvPr id="21" name="Text 18"/>
          <p:cNvSpPr txBox="1"/>
          <p:nvPr/>
        </p:nvSpPr>
        <p:spPr>
          <a:xfrm>
            <a:off x="7325990" y="5202936"/>
            <a:ext cx="2057949" cy="749808"/>
          </a:xfrm>
          <a:prstGeom prst="roundRect">
            <a:avLst>
              <a:gd name="adj" fmla="val 9756"/>
            </a:avLst>
          </a:prstGeom>
          <a:solidFill>
            <a:srgbClr val="E5EDF6"/>
          </a:solidFill>
          <a:ln w="9525">
            <a:solidFill>
              <a:srgbClr val="1E4D7B"/>
            </a:solidFill>
          </a:ln>
        </p:spPr>
        <p:txBody>
          <a:bodyPr wrap="square" lIns="38100" tIns="38100" rIns="38100" bIns="38100" rtlCol="0" anchor="ctr"/>
          <a:lstStyle/>
          <a:p>
            <a:pPr rtl="1" algn="ctr" indent="0" marL="0">
              <a:buNone/>
            </a:pPr>
            <a:r>
              <a:rPr lang="ar-SA" sz="1250" b="1" dirty="0">
                <a:solidFill>
                  <a:srgbClr val="143456"/>
                </a:solidFill>
                <a:latin typeface="Arial" pitchFamily="34" charset="0"/>
                <a:ea typeface="Arial" pitchFamily="34" charset="-122"/>
                <a:cs typeface="Arial" pitchFamily="34" charset="-120"/>
              </a:rPr>
              <a:t>أبو حنيفة</a:t>
            </a:r>
            <a:endParaRPr lang="ar-SA" sz="1250" dirty="0"/>
          </a:p>
          <a:p>
            <a:pPr rtl="1" algn="ctr" indent="0" marL="0">
              <a:buNone/>
            </a:pPr>
            <a:r>
              <a:rPr lang="ar-SA" sz="1050" dirty="0">
                <a:solidFill>
                  <a:srgbClr val="143456"/>
                </a:solidFill>
                <a:latin typeface="Arial" pitchFamily="34" charset="0"/>
                <a:ea typeface="Arial" pitchFamily="34" charset="-122"/>
                <a:cs typeface="Arial" pitchFamily="34" charset="-120"/>
              </a:rPr>
              <a:t>المذهب الحنفي</a:t>
            </a:r>
            <a:endParaRPr lang="ar-SA" sz="1250" dirty="0"/>
          </a:p>
        </p:txBody>
      </p:sp>
      <p:sp>
        <p:nvSpPr>
          <p:cNvPr id="22" name="Text 19"/>
          <p:cNvSpPr txBox="1"/>
          <p:nvPr/>
        </p:nvSpPr>
        <p:spPr>
          <a:xfrm>
            <a:off x="5066873" y="1417320"/>
            <a:ext cx="2057949" cy="594360"/>
          </a:xfrm>
          <a:prstGeom prst="rect">
            <a:avLst/>
          </a:prstGeom>
          <a:noFill/>
          <a:ln/>
        </p:spPr>
        <p:txBody>
          <a:bodyPr wrap="square" lIns="0" tIns="0" rIns="0" bIns="0" rtlCol="0" anchor="t"/>
          <a:lstStyle/>
          <a:p>
            <a:pPr rtl="1" algn="ctr" indent="0" marL="0">
              <a:buNone/>
            </a:pPr>
            <a:r>
              <a:rPr lang="ar-SA" sz="1500" b="1" dirty="0">
                <a:solidFill>
                  <a:srgbClr val="0E1726"/>
                </a:solidFill>
                <a:latin typeface="Arial" pitchFamily="34" charset="0"/>
                <a:ea typeface="Arial" pitchFamily="34" charset="-122"/>
                <a:cs typeface="Arial" pitchFamily="34" charset="-120"/>
              </a:rPr>
              <a:t>مكة</a:t>
            </a:r>
            <a:endParaRPr lang="ar-SA" sz="1400" dirty="0"/>
          </a:p>
          <a:p>
            <a:pPr rtl="1" algn="ctr" indent="0" marL="0">
              <a:buNone/>
            </a:pPr>
            <a:r>
              <a:rPr lang="ar-SA" sz="1100" dirty="0">
                <a:solidFill>
                  <a:srgbClr val="5A5D66"/>
                </a:solidFill>
                <a:latin typeface="Arial" pitchFamily="34" charset="0"/>
                <a:ea typeface="Arial" pitchFamily="34" charset="-122"/>
                <a:cs typeface="Arial" pitchFamily="34" charset="-120"/>
              </a:rPr>
              <a:t>التفسير والفتوى</a:t>
            </a:r>
            <a:endParaRPr lang="ar-SA" sz="1400" dirty="0"/>
          </a:p>
        </p:txBody>
      </p:sp>
      <p:sp>
        <p:nvSpPr>
          <p:cNvPr id="23" name="Text 20"/>
          <p:cNvSpPr txBox="1"/>
          <p:nvPr/>
        </p:nvSpPr>
        <p:spPr>
          <a:xfrm>
            <a:off x="5066873" y="2103120"/>
            <a:ext cx="2057949" cy="749808"/>
          </a:xfrm>
          <a:prstGeom prst="roundRect">
            <a:avLst>
              <a:gd name="adj" fmla="val 9756"/>
            </a:avLst>
          </a:prstGeom>
          <a:solidFill>
            <a:srgbClr val="E3F1EC"/>
          </a:solidFill>
          <a:ln w="9525">
            <a:solidFill>
              <a:srgbClr val="1F6F5C"/>
            </a:solidFill>
          </a:ln>
        </p:spPr>
        <p:txBody>
          <a:bodyPr wrap="square" lIns="38100" tIns="38100" rIns="38100" bIns="38100" rtlCol="0" anchor="ctr"/>
          <a:lstStyle/>
          <a:p>
            <a:pPr rtl="1" algn="ctr" indent="0" marL="0">
              <a:buNone/>
            </a:pPr>
            <a:r>
              <a:rPr lang="ar-SA" sz="1250" dirty="0">
                <a:solidFill>
                  <a:srgbClr val="134A3D"/>
                </a:solidFill>
                <a:latin typeface="Arial" pitchFamily="34" charset="0"/>
                <a:ea typeface="Arial" pitchFamily="34" charset="-122"/>
                <a:cs typeface="Arial" pitchFamily="34" charset="-120"/>
              </a:rPr>
              <a:t>ابن عباس</a:t>
            </a:r>
            <a:endParaRPr lang="ar-SA" sz="1250" dirty="0"/>
          </a:p>
        </p:txBody>
      </p:sp>
      <p:sp>
        <p:nvSpPr>
          <p:cNvPr id="24" name="Shape 21"/>
          <p:cNvSpPr/>
          <p:nvPr/>
        </p:nvSpPr>
        <p:spPr>
          <a:xfrm>
            <a:off x="6004408" y="2889504"/>
            <a:ext cx="182880" cy="201168"/>
          </a:xfrm>
          <a:prstGeom prst="downArrow">
            <a:avLst/>
          </a:prstGeom>
          <a:solidFill>
            <a:srgbClr val="C8A24A"/>
          </a:solidFill>
          <a:ln w="12700">
            <a:solidFill>
              <a:srgbClr val="C8A24A"/>
            </a:solidFill>
            <a:prstDash val="solid"/>
          </a:ln>
        </p:spPr>
      </p:sp>
      <p:sp>
        <p:nvSpPr>
          <p:cNvPr id="25" name="Text 22"/>
          <p:cNvSpPr txBox="1"/>
          <p:nvPr/>
        </p:nvSpPr>
        <p:spPr>
          <a:xfrm>
            <a:off x="5066873" y="3136392"/>
            <a:ext cx="2057949" cy="749808"/>
          </a:xfrm>
          <a:prstGeom prst="roundRect">
            <a:avLst>
              <a:gd name="adj" fmla="val 9756"/>
            </a:avLst>
          </a:prstGeom>
          <a:solidFill>
            <a:srgbClr val="FAF9F6"/>
          </a:solidFill>
          <a:ln w="9525">
            <a:solidFill>
              <a:srgbClr val="D8D2C4"/>
            </a:solidFill>
          </a:ln>
        </p:spPr>
        <p:txBody>
          <a:bodyPr wrap="square" lIns="38100" tIns="38100" rIns="38100" bIns="38100" rtlCol="0" anchor="ctr"/>
          <a:lstStyle/>
          <a:p>
            <a:pPr rtl="1" algn="ctr" indent="0" marL="0">
              <a:buNone/>
            </a:pPr>
            <a:r>
              <a:rPr lang="ar-SA" sz="1250" dirty="0">
                <a:solidFill>
                  <a:srgbClr val="1B1D22"/>
                </a:solidFill>
                <a:latin typeface="Arial" pitchFamily="34" charset="0"/>
                <a:ea typeface="Arial" pitchFamily="34" charset="-122"/>
                <a:cs typeface="Arial" pitchFamily="34" charset="-120"/>
              </a:rPr>
              <a:t>مجاهد، عطاء، عكرمة</a:t>
            </a:r>
            <a:endParaRPr lang="ar-SA" sz="1250" dirty="0"/>
          </a:p>
        </p:txBody>
      </p:sp>
      <p:sp>
        <p:nvSpPr>
          <p:cNvPr id="26" name="Shape 23"/>
          <p:cNvSpPr/>
          <p:nvPr/>
        </p:nvSpPr>
        <p:spPr>
          <a:xfrm>
            <a:off x="6004408" y="3922776"/>
            <a:ext cx="182880" cy="201168"/>
          </a:xfrm>
          <a:prstGeom prst="downArrow">
            <a:avLst/>
          </a:prstGeom>
          <a:solidFill>
            <a:srgbClr val="C8A24A"/>
          </a:solidFill>
          <a:ln w="12700">
            <a:solidFill>
              <a:srgbClr val="C8A24A"/>
            </a:solidFill>
            <a:prstDash val="solid"/>
          </a:ln>
        </p:spPr>
      </p:sp>
      <p:sp>
        <p:nvSpPr>
          <p:cNvPr id="27" name="Text 24"/>
          <p:cNvSpPr txBox="1"/>
          <p:nvPr/>
        </p:nvSpPr>
        <p:spPr>
          <a:xfrm>
            <a:off x="5066873" y="4169664"/>
            <a:ext cx="2057949" cy="749808"/>
          </a:xfrm>
          <a:prstGeom prst="roundRect">
            <a:avLst>
              <a:gd name="adj" fmla="val 9756"/>
            </a:avLst>
          </a:prstGeom>
          <a:solidFill>
            <a:srgbClr val="FAF9F6"/>
          </a:solidFill>
          <a:ln w="9525">
            <a:solidFill>
              <a:srgbClr val="D8D2C4"/>
            </a:solidFill>
          </a:ln>
        </p:spPr>
        <p:txBody>
          <a:bodyPr wrap="square" lIns="38100" tIns="38100" rIns="38100" bIns="38100" rtlCol="0" anchor="ctr"/>
          <a:lstStyle/>
          <a:p>
            <a:pPr rtl="1" algn="ctr" indent="0" marL="0">
              <a:buNone/>
            </a:pPr>
            <a:r>
              <a:rPr lang="ar-SA" sz="1250" dirty="0">
                <a:solidFill>
                  <a:srgbClr val="1B1D22"/>
                </a:solidFill>
                <a:latin typeface="Arial" pitchFamily="34" charset="0"/>
                <a:ea typeface="Arial" pitchFamily="34" charset="-122"/>
                <a:cs typeface="Arial" pitchFamily="34" charset="-120"/>
              </a:rPr>
              <a:t>ابن جريج، ابن عيينة</a:t>
            </a:r>
            <a:endParaRPr lang="ar-SA" sz="1250" dirty="0"/>
          </a:p>
        </p:txBody>
      </p:sp>
      <p:sp>
        <p:nvSpPr>
          <p:cNvPr id="28" name="Shape 25"/>
          <p:cNvSpPr/>
          <p:nvPr/>
        </p:nvSpPr>
        <p:spPr>
          <a:xfrm>
            <a:off x="6004408" y="4956048"/>
            <a:ext cx="182880" cy="201168"/>
          </a:xfrm>
          <a:prstGeom prst="downArrow">
            <a:avLst/>
          </a:prstGeom>
          <a:solidFill>
            <a:srgbClr val="C8A24A"/>
          </a:solidFill>
          <a:ln w="12700">
            <a:solidFill>
              <a:srgbClr val="C8A24A"/>
            </a:solidFill>
            <a:prstDash val="solid"/>
          </a:ln>
        </p:spPr>
      </p:sp>
      <p:sp>
        <p:nvSpPr>
          <p:cNvPr id="29" name="Text 26"/>
          <p:cNvSpPr txBox="1"/>
          <p:nvPr/>
        </p:nvSpPr>
        <p:spPr>
          <a:xfrm>
            <a:off x="5066873" y="5202936"/>
            <a:ext cx="2057949" cy="749808"/>
          </a:xfrm>
          <a:prstGeom prst="roundRect">
            <a:avLst>
              <a:gd name="adj" fmla="val 9756"/>
            </a:avLst>
          </a:prstGeom>
          <a:solidFill>
            <a:srgbClr val="E5EDF6"/>
          </a:solidFill>
          <a:ln w="9525">
            <a:solidFill>
              <a:srgbClr val="1E4D7B"/>
            </a:solidFill>
          </a:ln>
        </p:spPr>
        <p:txBody>
          <a:bodyPr wrap="square" lIns="38100" tIns="38100" rIns="38100" bIns="38100" rtlCol="0" anchor="ctr"/>
          <a:lstStyle/>
          <a:p>
            <a:pPr rtl="1" algn="ctr" indent="0" marL="0">
              <a:buNone/>
            </a:pPr>
            <a:r>
              <a:rPr lang="ar-SA" sz="1250" b="1" dirty="0">
                <a:solidFill>
                  <a:srgbClr val="143456"/>
                </a:solidFill>
                <a:latin typeface="Arial" pitchFamily="34" charset="0"/>
                <a:ea typeface="Arial" pitchFamily="34" charset="-122"/>
                <a:cs typeface="Arial" pitchFamily="34" charset="-120"/>
              </a:rPr>
              <a:t>الشافعي</a:t>
            </a:r>
            <a:endParaRPr lang="ar-SA" sz="1250" dirty="0"/>
          </a:p>
          <a:p>
            <a:pPr rtl="1" algn="ctr" indent="0" marL="0">
              <a:buNone/>
            </a:pPr>
            <a:r>
              <a:rPr lang="ar-SA" sz="1050" dirty="0">
                <a:solidFill>
                  <a:srgbClr val="143456"/>
                </a:solidFill>
                <a:latin typeface="Arial" pitchFamily="34" charset="0"/>
                <a:ea typeface="Arial" pitchFamily="34" charset="-122"/>
                <a:cs typeface="Arial" pitchFamily="34" charset="-120"/>
              </a:rPr>
              <a:t>المذهب الشافعي</a:t>
            </a:r>
            <a:endParaRPr lang="ar-SA" sz="1250" dirty="0"/>
          </a:p>
        </p:txBody>
      </p:sp>
      <p:sp>
        <p:nvSpPr>
          <p:cNvPr id="30" name="Text 27"/>
          <p:cNvSpPr txBox="1"/>
          <p:nvPr/>
        </p:nvSpPr>
        <p:spPr>
          <a:xfrm>
            <a:off x="2807757" y="1417320"/>
            <a:ext cx="2057949" cy="594360"/>
          </a:xfrm>
          <a:prstGeom prst="rect">
            <a:avLst/>
          </a:prstGeom>
          <a:noFill/>
          <a:ln/>
        </p:spPr>
        <p:txBody>
          <a:bodyPr wrap="square" lIns="0" tIns="0" rIns="0" bIns="0" rtlCol="0" anchor="t"/>
          <a:lstStyle/>
          <a:p>
            <a:pPr rtl="1" algn="ctr" indent="0" marL="0">
              <a:buNone/>
            </a:pPr>
            <a:r>
              <a:rPr lang="ar-SA" sz="1500" b="1" dirty="0">
                <a:solidFill>
                  <a:srgbClr val="0E1726"/>
                </a:solidFill>
                <a:latin typeface="Arial" pitchFamily="34" charset="0"/>
                <a:ea typeface="Arial" pitchFamily="34" charset="-122"/>
                <a:cs typeface="Arial" pitchFamily="34" charset="-120"/>
              </a:rPr>
              <a:t>البصرة</a:t>
            </a:r>
            <a:endParaRPr lang="ar-SA" sz="1400" dirty="0"/>
          </a:p>
          <a:p>
            <a:pPr rtl="1" algn="ctr" indent="0" marL="0">
              <a:buNone/>
            </a:pPr>
            <a:r>
              <a:rPr lang="ar-SA" sz="1100" dirty="0">
                <a:solidFill>
                  <a:srgbClr val="5A5D66"/>
                </a:solidFill>
                <a:latin typeface="Arial" pitchFamily="34" charset="0"/>
                <a:ea typeface="Arial" pitchFamily="34" charset="-122"/>
                <a:cs typeface="Arial" pitchFamily="34" charset="-120"/>
              </a:rPr>
              <a:t>النحو</a:t>
            </a:r>
            <a:endParaRPr lang="ar-SA" sz="1400" dirty="0"/>
          </a:p>
        </p:txBody>
      </p:sp>
      <p:sp>
        <p:nvSpPr>
          <p:cNvPr id="31" name="Text 28"/>
          <p:cNvSpPr txBox="1"/>
          <p:nvPr/>
        </p:nvSpPr>
        <p:spPr>
          <a:xfrm>
            <a:off x="2807757" y="2103120"/>
            <a:ext cx="2057949" cy="749808"/>
          </a:xfrm>
          <a:prstGeom prst="roundRect">
            <a:avLst>
              <a:gd name="adj" fmla="val 9756"/>
            </a:avLst>
          </a:prstGeom>
          <a:solidFill>
            <a:srgbClr val="E3F1EC"/>
          </a:solidFill>
          <a:ln w="9525">
            <a:solidFill>
              <a:srgbClr val="1F6F5C"/>
            </a:solidFill>
          </a:ln>
        </p:spPr>
        <p:txBody>
          <a:bodyPr wrap="square" lIns="38100" tIns="38100" rIns="38100" bIns="38100" rtlCol="0" anchor="ctr"/>
          <a:lstStyle/>
          <a:p>
            <a:pPr rtl="1" algn="ctr" indent="0" marL="0">
              <a:buNone/>
            </a:pPr>
            <a:r>
              <a:rPr lang="ar-SA" sz="1250" dirty="0">
                <a:solidFill>
                  <a:srgbClr val="134A3D"/>
                </a:solidFill>
                <a:latin typeface="Arial" pitchFamily="34" charset="0"/>
                <a:ea typeface="Arial" pitchFamily="34" charset="-122"/>
                <a:cs typeface="Arial" pitchFamily="34" charset="-120"/>
              </a:rPr>
              <a:t>علي بن أبي طالب</a:t>
            </a:r>
            <a:endParaRPr lang="ar-SA" sz="1250" dirty="0"/>
          </a:p>
        </p:txBody>
      </p:sp>
      <p:sp>
        <p:nvSpPr>
          <p:cNvPr id="32" name="Shape 29"/>
          <p:cNvSpPr/>
          <p:nvPr/>
        </p:nvSpPr>
        <p:spPr>
          <a:xfrm>
            <a:off x="3745291" y="2889504"/>
            <a:ext cx="182880" cy="201168"/>
          </a:xfrm>
          <a:prstGeom prst="downArrow">
            <a:avLst/>
          </a:prstGeom>
          <a:solidFill>
            <a:srgbClr val="C8A24A"/>
          </a:solidFill>
          <a:ln w="12700">
            <a:solidFill>
              <a:srgbClr val="C8A24A"/>
            </a:solidFill>
            <a:prstDash val="solid"/>
          </a:ln>
        </p:spPr>
      </p:sp>
      <p:sp>
        <p:nvSpPr>
          <p:cNvPr id="33" name="Text 30"/>
          <p:cNvSpPr txBox="1"/>
          <p:nvPr/>
        </p:nvSpPr>
        <p:spPr>
          <a:xfrm>
            <a:off x="2807757" y="3136392"/>
            <a:ext cx="2057949" cy="749808"/>
          </a:xfrm>
          <a:prstGeom prst="roundRect">
            <a:avLst>
              <a:gd name="adj" fmla="val 9756"/>
            </a:avLst>
          </a:prstGeom>
          <a:solidFill>
            <a:srgbClr val="FAF9F6"/>
          </a:solidFill>
          <a:ln w="9525">
            <a:solidFill>
              <a:srgbClr val="D8D2C4"/>
            </a:solidFill>
          </a:ln>
        </p:spPr>
        <p:txBody>
          <a:bodyPr wrap="square" lIns="38100" tIns="38100" rIns="38100" bIns="38100" rtlCol="0" anchor="ctr"/>
          <a:lstStyle/>
          <a:p>
            <a:pPr rtl="1" algn="ctr" indent="0" marL="0">
              <a:buNone/>
            </a:pPr>
            <a:r>
              <a:rPr lang="ar-SA" sz="1250" dirty="0">
                <a:solidFill>
                  <a:srgbClr val="1B1D22"/>
                </a:solidFill>
                <a:latin typeface="Arial" pitchFamily="34" charset="0"/>
                <a:ea typeface="Arial" pitchFamily="34" charset="-122"/>
                <a:cs typeface="Arial" pitchFamily="34" charset="-120"/>
              </a:rPr>
              <a:t>أبو الأسود الدؤلي</a:t>
            </a:r>
            <a:endParaRPr lang="ar-SA" sz="1250" dirty="0"/>
          </a:p>
        </p:txBody>
      </p:sp>
      <p:sp>
        <p:nvSpPr>
          <p:cNvPr id="34" name="Shape 31"/>
          <p:cNvSpPr/>
          <p:nvPr/>
        </p:nvSpPr>
        <p:spPr>
          <a:xfrm>
            <a:off x="3745291" y="3922776"/>
            <a:ext cx="182880" cy="201168"/>
          </a:xfrm>
          <a:prstGeom prst="downArrow">
            <a:avLst/>
          </a:prstGeom>
          <a:solidFill>
            <a:srgbClr val="C8A24A"/>
          </a:solidFill>
          <a:ln w="12700">
            <a:solidFill>
              <a:srgbClr val="C8A24A"/>
            </a:solidFill>
            <a:prstDash val="solid"/>
          </a:ln>
        </p:spPr>
      </p:sp>
      <p:sp>
        <p:nvSpPr>
          <p:cNvPr id="35" name="Text 32"/>
          <p:cNvSpPr txBox="1"/>
          <p:nvPr/>
        </p:nvSpPr>
        <p:spPr>
          <a:xfrm>
            <a:off x="2807757" y="4169664"/>
            <a:ext cx="2057949" cy="749808"/>
          </a:xfrm>
          <a:prstGeom prst="roundRect">
            <a:avLst>
              <a:gd name="adj" fmla="val 9756"/>
            </a:avLst>
          </a:prstGeom>
          <a:solidFill>
            <a:srgbClr val="FAF9F6"/>
          </a:solidFill>
          <a:ln w="9525">
            <a:solidFill>
              <a:srgbClr val="D8D2C4"/>
            </a:solidFill>
          </a:ln>
        </p:spPr>
        <p:txBody>
          <a:bodyPr wrap="square" lIns="38100" tIns="38100" rIns="38100" bIns="38100" rtlCol="0" anchor="ctr"/>
          <a:lstStyle/>
          <a:p>
            <a:pPr rtl="1" algn="ctr" indent="0" marL="0">
              <a:buNone/>
            </a:pPr>
            <a:r>
              <a:rPr lang="ar-SA" sz="1250" dirty="0">
                <a:solidFill>
                  <a:srgbClr val="1B1D22"/>
                </a:solidFill>
                <a:latin typeface="Arial" pitchFamily="34" charset="0"/>
                <a:ea typeface="Arial" pitchFamily="34" charset="-122"/>
                <a:cs typeface="Arial" pitchFamily="34" charset="-120"/>
              </a:rPr>
              <a:t>نصر بن عاصم، ابن يعمر</a:t>
            </a:r>
            <a:endParaRPr lang="ar-SA" sz="1250" dirty="0"/>
          </a:p>
        </p:txBody>
      </p:sp>
      <p:sp>
        <p:nvSpPr>
          <p:cNvPr id="36" name="Shape 33"/>
          <p:cNvSpPr/>
          <p:nvPr/>
        </p:nvSpPr>
        <p:spPr>
          <a:xfrm>
            <a:off x="3745291" y="4956048"/>
            <a:ext cx="182880" cy="201168"/>
          </a:xfrm>
          <a:prstGeom prst="downArrow">
            <a:avLst/>
          </a:prstGeom>
          <a:solidFill>
            <a:srgbClr val="C8A24A"/>
          </a:solidFill>
          <a:ln w="12700">
            <a:solidFill>
              <a:srgbClr val="C8A24A"/>
            </a:solidFill>
            <a:prstDash val="solid"/>
          </a:ln>
        </p:spPr>
      </p:sp>
      <p:sp>
        <p:nvSpPr>
          <p:cNvPr id="37" name="Text 34"/>
          <p:cNvSpPr txBox="1"/>
          <p:nvPr/>
        </p:nvSpPr>
        <p:spPr>
          <a:xfrm>
            <a:off x="2807757" y="5202936"/>
            <a:ext cx="2057949" cy="749808"/>
          </a:xfrm>
          <a:prstGeom prst="roundRect">
            <a:avLst>
              <a:gd name="adj" fmla="val 9756"/>
            </a:avLst>
          </a:prstGeom>
          <a:solidFill>
            <a:srgbClr val="E5EDF6"/>
          </a:solidFill>
          <a:ln w="9525">
            <a:solidFill>
              <a:srgbClr val="1E4D7B"/>
            </a:solidFill>
          </a:ln>
        </p:spPr>
        <p:txBody>
          <a:bodyPr wrap="square" lIns="38100" tIns="38100" rIns="38100" bIns="38100" rtlCol="0" anchor="ctr"/>
          <a:lstStyle/>
          <a:p>
            <a:pPr rtl="1" algn="ctr" indent="0" marL="0">
              <a:buNone/>
            </a:pPr>
            <a:r>
              <a:rPr lang="ar-SA" sz="1250" b="1" dirty="0">
                <a:solidFill>
                  <a:srgbClr val="143456"/>
                </a:solidFill>
                <a:latin typeface="Arial" pitchFamily="34" charset="0"/>
                <a:ea typeface="Arial" pitchFamily="34" charset="-122"/>
                <a:cs typeface="Arial" pitchFamily="34" charset="-120"/>
              </a:rPr>
              <a:t>الخليل، ثم سيبويه</a:t>
            </a:r>
            <a:endParaRPr lang="ar-SA" sz="1250" dirty="0"/>
          </a:p>
          <a:p>
            <a:pPr rtl="1" algn="ctr" indent="0" marL="0">
              <a:buNone/>
            </a:pPr>
            <a:r>
              <a:rPr lang="ar-SA" sz="1050" dirty="0">
                <a:solidFill>
                  <a:srgbClr val="143456"/>
                </a:solidFill>
                <a:latin typeface="Arial" pitchFamily="34" charset="0"/>
                <a:ea typeface="Arial" pitchFamily="34" charset="-122"/>
                <a:cs typeface="Arial" pitchFamily="34" charset="-120"/>
              </a:rPr>
              <a:t>علم النحو</a:t>
            </a:r>
            <a:endParaRPr lang="ar-SA" sz="1250" dirty="0"/>
          </a:p>
        </p:txBody>
      </p:sp>
      <p:sp>
        <p:nvSpPr>
          <p:cNvPr id="38" name="Text 35"/>
          <p:cNvSpPr txBox="1"/>
          <p:nvPr/>
        </p:nvSpPr>
        <p:spPr>
          <a:xfrm>
            <a:off x="548640" y="1417320"/>
            <a:ext cx="2057949" cy="594360"/>
          </a:xfrm>
          <a:prstGeom prst="rect">
            <a:avLst/>
          </a:prstGeom>
          <a:noFill/>
          <a:ln/>
        </p:spPr>
        <p:txBody>
          <a:bodyPr wrap="square" lIns="0" tIns="0" rIns="0" bIns="0" rtlCol="0" anchor="t"/>
          <a:lstStyle/>
          <a:p>
            <a:pPr rtl="1" algn="ctr" indent="0" marL="0">
              <a:buNone/>
            </a:pPr>
            <a:r>
              <a:rPr lang="ar-SA" sz="1500" b="1" dirty="0">
                <a:solidFill>
                  <a:srgbClr val="0E1726"/>
                </a:solidFill>
                <a:latin typeface="Arial" pitchFamily="34" charset="0"/>
                <a:ea typeface="Arial" pitchFamily="34" charset="-122"/>
                <a:cs typeface="Arial" pitchFamily="34" charset="-120"/>
              </a:rPr>
              <a:t>البصرة</a:t>
            </a:r>
            <a:endParaRPr lang="ar-SA" sz="1400" dirty="0"/>
          </a:p>
          <a:p>
            <a:pPr rtl="1" algn="ctr" indent="0" marL="0">
              <a:buNone/>
            </a:pPr>
            <a:r>
              <a:rPr lang="ar-SA" sz="1100" dirty="0">
                <a:solidFill>
                  <a:srgbClr val="5A5D66"/>
                </a:solidFill>
                <a:latin typeface="Arial" pitchFamily="34" charset="0"/>
                <a:ea typeface="Arial" pitchFamily="34" charset="-122"/>
                <a:cs typeface="Arial" pitchFamily="34" charset="-120"/>
              </a:rPr>
              <a:t>الزهد والكلام</a:t>
            </a:r>
            <a:endParaRPr lang="ar-SA" sz="1400" dirty="0"/>
          </a:p>
        </p:txBody>
      </p:sp>
      <p:sp>
        <p:nvSpPr>
          <p:cNvPr id="39" name="Text 36"/>
          <p:cNvSpPr txBox="1"/>
          <p:nvPr/>
        </p:nvSpPr>
        <p:spPr>
          <a:xfrm>
            <a:off x="548640" y="2103120"/>
            <a:ext cx="2057949" cy="749808"/>
          </a:xfrm>
          <a:prstGeom prst="roundRect">
            <a:avLst>
              <a:gd name="adj" fmla="val 9756"/>
            </a:avLst>
          </a:prstGeom>
          <a:solidFill>
            <a:srgbClr val="E3F1EC"/>
          </a:solidFill>
          <a:ln w="9525">
            <a:solidFill>
              <a:srgbClr val="1F6F5C"/>
            </a:solidFill>
          </a:ln>
        </p:spPr>
        <p:txBody>
          <a:bodyPr wrap="square" lIns="38100" tIns="38100" rIns="38100" bIns="38100" rtlCol="0" anchor="ctr"/>
          <a:lstStyle/>
          <a:p>
            <a:pPr rtl="1" algn="ctr" indent="0" marL="0">
              <a:buNone/>
            </a:pPr>
            <a:r>
              <a:rPr lang="ar-SA" sz="1250" dirty="0">
                <a:solidFill>
                  <a:srgbClr val="134A3D"/>
                </a:solidFill>
                <a:latin typeface="Arial" pitchFamily="34" charset="0"/>
                <a:ea typeface="Arial" pitchFamily="34" charset="-122"/>
                <a:cs typeface="Arial" pitchFamily="34" charset="-120"/>
              </a:rPr>
              <a:t>أنس بن مالك</a:t>
            </a:r>
            <a:endParaRPr lang="ar-SA" sz="1250" dirty="0"/>
          </a:p>
        </p:txBody>
      </p:sp>
      <p:sp>
        <p:nvSpPr>
          <p:cNvPr id="40" name="Shape 37"/>
          <p:cNvSpPr/>
          <p:nvPr/>
        </p:nvSpPr>
        <p:spPr>
          <a:xfrm>
            <a:off x="1486174" y="2889504"/>
            <a:ext cx="182880" cy="201168"/>
          </a:xfrm>
          <a:prstGeom prst="downArrow">
            <a:avLst/>
          </a:prstGeom>
          <a:solidFill>
            <a:srgbClr val="C8A24A"/>
          </a:solidFill>
          <a:ln w="12700">
            <a:solidFill>
              <a:srgbClr val="C8A24A"/>
            </a:solidFill>
            <a:prstDash val="solid"/>
          </a:ln>
        </p:spPr>
      </p:sp>
      <p:sp>
        <p:nvSpPr>
          <p:cNvPr id="41" name="Text 38"/>
          <p:cNvSpPr txBox="1"/>
          <p:nvPr/>
        </p:nvSpPr>
        <p:spPr>
          <a:xfrm>
            <a:off x="548640" y="3136392"/>
            <a:ext cx="2057949" cy="749808"/>
          </a:xfrm>
          <a:prstGeom prst="roundRect">
            <a:avLst>
              <a:gd name="adj" fmla="val 9756"/>
            </a:avLst>
          </a:prstGeom>
          <a:solidFill>
            <a:srgbClr val="FAF9F6"/>
          </a:solidFill>
          <a:ln w="9525">
            <a:solidFill>
              <a:srgbClr val="D8D2C4"/>
            </a:solidFill>
          </a:ln>
        </p:spPr>
        <p:txBody>
          <a:bodyPr wrap="square" lIns="38100" tIns="38100" rIns="38100" bIns="38100" rtlCol="0" anchor="ctr"/>
          <a:lstStyle/>
          <a:p>
            <a:pPr rtl="1" algn="ctr" indent="0" marL="0">
              <a:buNone/>
            </a:pPr>
            <a:r>
              <a:rPr lang="ar-SA" sz="1250" dirty="0">
                <a:solidFill>
                  <a:srgbClr val="1B1D22"/>
                </a:solidFill>
                <a:latin typeface="Arial" pitchFamily="34" charset="0"/>
                <a:ea typeface="Arial" pitchFamily="34" charset="-122"/>
                <a:cs typeface="Arial" pitchFamily="34" charset="-120"/>
              </a:rPr>
              <a:t>الحسن البصري</a:t>
            </a:r>
            <a:endParaRPr lang="ar-SA" sz="1250" dirty="0"/>
          </a:p>
        </p:txBody>
      </p:sp>
      <p:sp>
        <p:nvSpPr>
          <p:cNvPr id="42" name="Shape 39"/>
          <p:cNvSpPr/>
          <p:nvPr/>
        </p:nvSpPr>
        <p:spPr>
          <a:xfrm>
            <a:off x="1486174" y="3922776"/>
            <a:ext cx="182880" cy="201168"/>
          </a:xfrm>
          <a:prstGeom prst="downArrow">
            <a:avLst/>
          </a:prstGeom>
          <a:solidFill>
            <a:srgbClr val="C8A24A"/>
          </a:solidFill>
          <a:ln w="12700">
            <a:solidFill>
              <a:srgbClr val="C8A24A"/>
            </a:solidFill>
            <a:prstDash val="solid"/>
          </a:ln>
        </p:spPr>
      </p:sp>
      <p:sp>
        <p:nvSpPr>
          <p:cNvPr id="43" name="Text 40"/>
          <p:cNvSpPr txBox="1"/>
          <p:nvPr/>
        </p:nvSpPr>
        <p:spPr>
          <a:xfrm>
            <a:off x="548640" y="4169664"/>
            <a:ext cx="2057949" cy="749808"/>
          </a:xfrm>
          <a:prstGeom prst="roundRect">
            <a:avLst>
              <a:gd name="adj" fmla="val 9756"/>
            </a:avLst>
          </a:prstGeom>
          <a:solidFill>
            <a:srgbClr val="FAF9F6"/>
          </a:solidFill>
          <a:ln w="9525">
            <a:solidFill>
              <a:srgbClr val="D8D2C4"/>
            </a:solidFill>
          </a:ln>
        </p:spPr>
        <p:txBody>
          <a:bodyPr wrap="square" lIns="38100" tIns="38100" rIns="38100" bIns="38100" rtlCol="0" anchor="ctr"/>
          <a:lstStyle/>
          <a:p>
            <a:pPr rtl="1" algn="ctr" indent="0" marL="0">
              <a:buNone/>
            </a:pPr>
            <a:r>
              <a:rPr lang="ar-SA" sz="1250" dirty="0">
                <a:solidFill>
                  <a:srgbClr val="1B1D22"/>
                </a:solidFill>
                <a:latin typeface="Arial" pitchFamily="34" charset="0"/>
                <a:ea typeface="Arial" pitchFamily="34" charset="-122"/>
                <a:cs typeface="Arial" pitchFamily="34" charset="-120"/>
              </a:rPr>
              <a:t>واصل بن عطاء</a:t>
            </a:r>
            <a:endParaRPr lang="ar-SA" sz="1250" dirty="0"/>
          </a:p>
        </p:txBody>
      </p:sp>
      <p:sp>
        <p:nvSpPr>
          <p:cNvPr id="44" name="Shape 41"/>
          <p:cNvSpPr/>
          <p:nvPr/>
        </p:nvSpPr>
        <p:spPr>
          <a:xfrm>
            <a:off x="1486174" y="4956048"/>
            <a:ext cx="182880" cy="201168"/>
          </a:xfrm>
          <a:prstGeom prst="downArrow">
            <a:avLst/>
          </a:prstGeom>
          <a:solidFill>
            <a:srgbClr val="C8A24A"/>
          </a:solidFill>
          <a:ln w="12700">
            <a:solidFill>
              <a:srgbClr val="C8A24A"/>
            </a:solidFill>
            <a:prstDash val="solid"/>
          </a:ln>
        </p:spPr>
      </p:sp>
      <p:sp>
        <p:nvSpPr>
          <p:cNvPr id="45" name="Text 42"/>
          <p:cNvSpPr txBox="1"/>
          <p:nvPr/>
        </p:nvSpPr>
        <p:spPr>
          <a:xfrm>
            <a:off x="548640" y="5202936"/>
            <a:ext cx="2057949" cy="749808"/>
          </a:xfrm>
          <a:prstGeom prst="roundRect">
            <a:avLst>
              <a:gd name="adj" fmla="val 9756"/>
            </a:avLst>
          </a:prstGeom>
          <a:solidFill>
            <a:srgbClr val="E5EDF6"/>
          </a:solidFill>
          <a:ln w="9525">
            <a:solidFill>
              <a:srgbClr val="1E4D7B"/>
            </a:solidFill>
          </a:ln>
        </p:spPr>
        <p:txBody>
          <a:bodyPr wrap="square" lIns="38100" tIns="38100" rIns="38100" bIns="38100" rtlCol="0" anchor="ctr"/>
          <a:lstStyle/>
          <a:p>
            <a:pPr rtl="1" algn="ctr" indent="0" marL="0">
              <a:buNone/>
            </a:pPr>
            <a:r>
              <a:rPr lang="ar-SA" sz="1250" b="1" dirty="0">
                <a:solidFill>
                  <a:srgbClr val="143456"/>
                </a:solidFill>
                <a:latin typeface="Arial" pitchFamily="34" charset="0"/>
                <a:ea typeface="Arial" pitchFamily="34" charset="-122"/>
                <a:cs typeface="Arial" pitchFamily="34" charset="-120"/>
              </a:rPr>
              <a:t>المعتزلة</a:t>
            </a:r>
            <a:endParaRPr lang="ar-SA" sz="1250" dirty="0"/>
          </a:p>
          <a:p>
            <a:pPr rtl="1" algn="ctr" indent="0" marL="0">
              <a:buNone/>
            </a:pPr>
            <a:r>
              <a:rPr lang="ar-SA" sz="1050" dirty="0">
                <a:solidFill>
                  <a:srgbClr val="143456"/>
                </a:solidFill>
                <a:latin typeface="Arial" pitchFamily="34" charset="0"/>
                <a:ea typeface="Arial" pitchFamily="34" charset="-122"/>
                <a:cs typeface="Arial" pitchFamily="34" charset="-120"/>
              </a:rPr>
              <a:t>علم الكلام</a:t>
            </a:r>
            <a:endParaRPr lang="ar-SA" sz="1250" dirty="0"/>
          </a:p>
        </p:txBody>
      </p:sp>
      <p:sp>
        <p:nvSpPr>
          <p:cNvPr id="46" name="Shape 43"/>
          <p:cNvSpPr/>
          <p:nvPr/>
        </p:nvSpPr>
        <p:spPr>
          <a:xfrm>
            <a:off x="11441887" y="6108192"/>
            <a:ext cx="164592" cy="164592"/>
          </a:xfrm>
          <a:prstGeom prst="roundRect">
            <a:avLst>
              <a:gd name="adj" fmla="val 16667"/>
            </a:avLst>
          </a:prstGeom>
          <a:solidFill>
            <a:srgbClr val="1F6F5C"/>
          </a:solidFill>
          <a:ln w="12700">
            <a:solidFill>
              <a:srgbClr val="1F6F5C"/>
            </a:solidFill>
            <a:prstDash val="solid"/>
          </a:ln>
        </p:spPr>
      </p:sp>
      <p:sp>
        <p:nvSpPr>
          <p:cNvPr id="47" name="Text 44"/>
          <p:cNvSpPr txBox="1"/>
          <p:nvPr/>
        </p:nvSpPr>
        <p:spPr>
          <a:xfrm>
            <a:off x="10614355" y="6053328"/>
            <a:ext cx="772668" cy="274320"/>
          </a:xfrm>
          <a:prstGeom prst="rect">
            <a:avLst/>
          </a:prstGeom>
          <a:noFill/>
          <a:ln/>
        </p:spPr>
        <p:txBody>
          <a:bodyPr wrap="square" lIns="0" tIns="0" rIns="0" bIns="0" rtlCol="0" anchor="ctr"/>
          <a:lstStyle/>
          <a:p>
            <a:pPr rtl="1" algn="r" indent="0" marL="0">
              <a:buNone/>
            </a:pPr>
            <a:r>
              <a:rPr lang="ar-SA" sz="1100" dirty="0">
                <a:solidFill>
                  <a:srgbClr val="5A5D66"/>
                </a:solidFill>
                <a:latin typeface="Arial" pitchFamily="34" charset="0"/>
                <a:ea typeface="Arial" pitchFamily="34" charset="-122"/>
                <a:cs typeface="Arial" pitchFamily="34" charset="-120"/>
              </a:rPr>
              <a:t>الصحابة</a:t>
            </a:r>
            <a:endParaRPr lang="ar-SA" sz="1100" dirty="0"/>
          </a:p>
        </p:txBody>
      </p:sp>
      <p:sp>
        <p:nvSpPr>
          <p:cNvPr id="48" name="Shape 45"/>
          <p:cNvSpPr/>
          <p:nvPr/>
        </p:nvSpPr>
        <p:spPr>
          <a:xfrm>
            <a:off x="10148011" y="6108192"/>
            <a:ext cx="164592" cy="164592"/>
          </a:xfrm>
          <a:prstGeom prst="roundRect">
            <a:avLst>
              <a:gd name="adj" fmla="val 16667"/>
            </a:avLst>
          </a:prstGeom>
          <a:solidFill>
            <a:srgbClr val="D8D2C4"/>
          </a:solidFill>
          <a:ln w="12700">
            <a:solidFill>
              <a:srgbClr val="D8D2C4"/>
            </a:solidFill>
            <a:prstDash val="solid"/>
          </a:ln>
        </p:spPr>
      </p:sp>
      <p:sp>
        <p:nvSpPr>
          <p:cNvPr id="49" name="Text 46"/>
          <p:cNvSpPr txBox="1"/>
          <p:nvPr/>
        </p:nvSpPr>
        <p:spPr>
          <a:xfrm>
            <a:off x="8465515" y="6053328"/>
            <a:ext cx="1627632" cy="274320"/>
          </a:xfrm>
          <a:prstGeom prst="rect">
            <a:avLst/>
          </a:prstGeom>
          <a:noFill/>
          <a:ln/>
        </p:spPr>
        <p:txBody>
          <a:bodyPr wrap="square" lIns="0" tIns="0" rIns="0" bIns="0" rtlCol="0" anchor="ctr"/>
          <a:lstStyle/>
          <a:p>
            <a:pPr rtl="1" algn="r" indent="0" marL="0">
              <a:buNone/>
            </a:pPr>
            <a:r>
              <a:rPr lang="ar-SA" sz="1100" dirty="0">
                <a:solidFill>
                  <a:srgbClr val="5A5D66"/>
                </a:solidFill>
                <a:latin typeface="Arial" pitchFamily="34" charset="0"/>
                <a:ea typeface="Arial" pitchFamily="34" charset="-122"/>
                <a:cs typeface="Arial" pitchFamily="34" charset="-120"/>
              </a:rPr>
              <a:t>التابعون وتلاميذهم</a:t>
            </a:r>
            <a:endParaRPr lang="ar-SA" sz="1100" dirty="0"/>
          </a:p>
        </p:txBody>
      </p:sp>
      <p:sp>
        <p:nvSpPr>
          <p:cNvPr id="50" name="Shape 47"/>
          <p:cNvSpPr/>
          <p:nvPr/>
        </p:nvSpPr>
        <p:spPr>
          <a:xfrm>
            <a:off x="7999171" y="6108192"/>
            <a:ext cx="164592" cy="164592"/>
          </a:xfrm>
          <a:prstGeom prst="roundRect">
            <a:avLst>
              <a:gd name="adj" fmla="val 16667"/>
            </a:avLst>
          </a:prstGeom>
          <a:solidFill>
            <a:srgbClr val="2E64A0"/>
          </a:solidFill>
          <a:ln w="12700">
            <a:solidFill>
              <a:srgbClr val="2E64A0"/>
            </a:solidFill>
            <a:prstDash val="solid"/>
          </a:ln>
        </p:spPr>
      </p:sp>
      <p:sp>
        <p:nvSpPr>
          <p:cNvPr id="51" name="Text 48"/>
          <p:cNvSpPr txBox="1"/>
          <p:nvPr/>
        </p:nvSpPr>
        <p:spPr>
          <a:xfrm>
            <a:off x="5928055" y="6053328"/>
            <a:ext cx="2016252" cy="274320"/>
          </a:xfrm>
          <a:prstGeom prst="rect">
            <a:avLst/>
          </a:prstGeom>
          <a:noFill/>
          <a:ln/>
        </p:spPr>
        <p:txBody>
          <a:bodyPr wrap="square" lIns="0" tIns="0" rIns="0" bIns="0" rtlCol="0" anchor="ctr"/>
          <a:lstStyle/>
          <a:p>
            <a:pPr rtl="1" algn="r" indent="0" marL="0">
              <a:buNone/>
            </a:pPr>
            <a:r>
              <a:rPr lang="ar-SA" sz="1100" dirty="0">
                <a:solidFill>
                  <a:srgbClr val="5A5D66"/>
                </a:solidFill>
                <a:latin typeface="Arial" pitchFamily="34" charset="0"/>
                <a:ea typeface="Arial" pitchFamily="34" charset="-122"/>
                <a:cs typeface="Arial" pitchFamily="34" charset="-120"/>
              </a:rPr>
              <a:t>الثمرة في العصر العباسي</a:t>
            </a:r>
            <a:endParaRPr lang="ar-SA" sz="11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34</a:t>
            </a:fld>
            <a:endParaRPr lang="ar-SA"/>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الرابع · أول مشروع علمي</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جمع القرآن، وعلماء الصحابة</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7711135" y="1463040"/>
            <a:ext cx="3931920" cy="2240280"/>
          </a:xfrm>
          <a:prstGeom prst="roundRect">
            <a:avLst>
              <a:gd name="adj" fmla="val 3265"/>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المرحلة الأولى: أبو بكر</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بعد اليمامة 12هـ ومقتل الحفّاظ</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زيد بن ثابت يجمع الآيات بشاهدين</a:t>
            </a:r>
            <a:endParaRPr lang="ar-SA" sz="1730" dirty="0"/>
          </a:p>
        </p:txBody>
      </p:sp>
      <p:sp>
        <p:nvSpPr>
          <p:cNvPr id="7" name="Text 4"/>
          <p:cNvSpPr txBox="1"/>
          <p:nvPr/>
        </p:nvSpPr>
        <p:spPr>
          <a:xfrm>
            <a:off x="7711135" y="3840480"/>
            <a:ext cx="3931920" cy="2331720"/>
          </a:xfrm>
          <a:prstGeom prst="roundRect">
            <a:avLst>
              <a:gd name="adj" fmla="val 3137"/>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المرحلة الثانية: عثمان</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حذيفة: "أدرك هذه الأمة قبل أن تختلف في كتابها"</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نسخ موحدة إلى الأمصار، ومع كل نسخة قارئ</a:t>
            </a:r>
            <a:endParaRPr lang="ar-SA" sz="173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6949440" cy="914400"/>
        </p:xfrm>
        <a:graphic>
          <a:graphicData uri="http://schemas.openxmlformats.org/drawingml/2006/table">
            <a:tbl>
              <a:tblPr/>
              <a:tblGrid>
                <a:gridCol w="3840480"/>
                <a:gridCol w="1280160"/>
                <a:gridCol w="1828800"/>
              </a:tblGrid>
              <a:tr h="594360">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ما تركه</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المكان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الصحابي</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حبر الأمة وترجمان القرآن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مكة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ابن عباس</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مدرسة الكوفة، ومنها أبو حنيفة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الكوفة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ابن مسعود</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جمع القرآن مرتين، والفرائض</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المدينة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زيد بن ثابت</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أكثر من ألفي حديث، تصحح للصحابة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المدينة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عائشة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أكثر الصحابة رواية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المدينة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أبو هريرة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تحرّي السنة، ومنه نافع</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المدينة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ابن عمر</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9436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أقضى الصحابة، وبداية فكرة النحو</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الكوفة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علي بن أبي طالب</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35</a:t>
            </a:fld>
            <a:endParaRPr lang="ar-SA"/>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الرابع · جيل التابعين</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العلم يصبح تقاليد منظمة</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992895" y="1463040"/>
            <a:ext cx="2650160" cy="1828800"/>
          </a:xfrm>
          <a:prstGeom prst="roundRect">
            <a:avLst>
              <a:gd name="adj" fmla="val 4000"/>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سعيد بن المسيّب</a:t>
            </a:r>
            <a:endParaRPr lang="ar-SA" sz="1730" dirty="0"/>
          </a:p>
          <a:p>
            <a:pPr rtl="1" algn="r" indent="0" marL="0">
              <a:spcBef>
                <a:spcPts val="300"/>
              </a:spcBef>
              <a:buNone/>
            </a:pPr>
            <a:r>
              <a:rPr lang="ar-SA" sz="1500" dirty="0">
                <a:solidFill>
                  <a:srgbClr val="134A3D"/>
                </a:solidFill>
                <a:latin typeface="Arial" pitchFamily="34" charset="0"/>
                <a:ea typeface="Arial" pitchFamily="34" charset="-122"/>
                <a:cs typeface="Arial" pitchFamily="34" charset="-120"/>
              </a:rPr>
              <a:t>سيد التابعين، رفض تزويج ابنته للوليد، وجُلد لرفضه البيعة</a:t>
            </a:r>
            <a:endParaRPr lang="ar-SA" sz="1730" dirty="0"/>
          </a:p>
        </p:txBody>
      </p:sp>
      <p:sp>
        <p:nvSpPr>
          <p:cNvPr id="7" name="Text 4"/>
          <p:cNvSpPr txBox="1"/>
          <p:nvPr/>
        </p:nvSpPr>
        <p:spPr>
          <a:xfrm>
            <a:off x="6178144" y="1463040"/>
            <a:ext cx="2650160" cy="1828800"/>
          </a:xfrm>
          <a:prstGeom prst="roundRect">
            <a:avLst>
              <a:gd name="adj" fmla="val 4000"/>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الحسن البصري</a:t>
            </a:r>
            <a:endParaRPr lang="ar-SA" sz="1730" dirty="0"/>
          </a:p>
          <a:p>
            <a:pPr rtl="1" algn="r" indent="0" marL="0">
              <a:spcBef>
                <a:spcPts val="300"/>
              </a:spcBef>
              <a:buNone/>
            </a:pPr>
            <a:r>
              <a:rPr lang="ar-SA" sz="1500" dirty="0">
                <a:solidFill>
                  <a:srgbClr val="134A3D"/>
                </a:solidFill>
                <a:latin typeface="Arial" pitchFamily="34" charset="0"/>
                <a:ea typeface="Arial" pitchFamily="34" charset="-122"/>
                <a:cs typeface="Arial" pitchFamily="34" charset="-120"/>
              </a:rPr>
              <a:t>إمام الزهد والوعظ، انتقد الحجاج واختفى منه</a:t>
            </a:r>
            <a:endParaRPr lang="ar-SA" sz="1730" dirty="0"/>
          </a:p>
        </p:txBody>
      </p:sp>
      <p:sp>
        <p:nvSpPr>
          <p:cNvPr id="8" name="Text 5"/>
          <p:cNvSpPr txBox="1"/>
          <p:nvPr/>
        </p:nvSpPr>
        <p:spPr>
          <a:xfrm>
            <a:off x="3363392" y="1463040"/>
            <a:ext cx="2650160" cy="1828800"/>
          </a:xfrm>
          <a:prstGeom prst="roundRect">
            <a:avLst>
              <a:gd name="adj" fmla="val 4000"/>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سعيد بن جبير</a:t>
            </a:r>
            <a:endParaRPr lang="ar-SA" sz="1730" dirty="0"/>
          </a:p>
          <a:p>
            <a:pPr rtl="1" algn="r" indent="0" marL="0">
              <a:spcBef>
                <a:spcPts val="300"/>
              </a:spcBef>
              <a:buNone/>
            </a:pPr>
            <a:r>
              <a:rPr lang="ar-SA" sz="1500" dirty="0">
                <a:solidFill>
                  <a:srgbClr val="6E1C1D"/>
                </a:solidFill>
                <a:latin typeface="Arial" pitchFamily="34" charset="0"/>
                <a:ea typeface="Arial" pitchFamily="34" charset="-122"/>
                <a:cs typeface="Arial" pitchFamily="34" charset="-120"/>
              </a:rPr>
              <a:t>تلميذ ابن عباس، أعدمه الحجاج بعد حوار شهير</a:t>
            </a:r>
            <a:endParaRPr lang="ar-SA" sz="1730" dirty="0"/>
          </a:p>
        </p:txBody>
      </p:sp>
      <p:sp>
        <p:nvSpPr>
          <p:cNvPr id="9" name="Text 6"/>
          <p:cNvSpPr txBox="1"/>
          <p:nvPr/>
        </p:nvSpPr>
        <p:spPr>
          <a:xfrm>
            <a:off x="548640" y="1463040"/>
            <a:ext cx="2650160" cy="1828800"/>
          </a:xfrm>
          <a:prstGeom prst="roundRect">
            <a:avLst>
              <a:gd name="adj" fmla="val 4000"/>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عطاء بن أبي رباح</a:t>
            </a:r>
            <a:endParaRPr lang="ar-SA" sz="1730" dirty="0"/>
          </a:p>
          <a:p>
            <a:pPr rtl="1" algn="r" indent="0" marL="0">
              <a:spcBef>
                <a:spcPts val="300"/>
              </a:spcBef>
              <a:buNone/>
            </a:pPr>
            <a:r>
              <a:rPr lang="ar-SA" sz="1500" dirty="0">
                <a:solidFill>
                  <a:srgbClr val="134A3D"/>
                </a:solidFill>
                <a:latin typeface="Arial" pitchFamily="34" charset="0"/>
                <a:ea typeface="Arial" pitchFamily="34" charset="-122"/>
                <a:cs typeface="Arial" pitchFamily="34" charset="-120"/>
              </a:rPr>
              <a:t>مولى أسود صار مفتي مكة، وجلس الخليفة بين يديه</a:t>
            </a:r>
            <a:endParaRPr lang="ar-SA" sz="1730" dirty="0"/>
          </a:p>
        </p:txBody>
      </p:sp>
      <p:sp>
        <p:nvSpPr>
          <p:cNvPr id="10" name="Text 7"/>
          <p:cNvSpPr txBox="1"/>
          <p:nvPr/>
        </p:nvSpPr>
        <p:spPr>
          <a:xfrm>
            <a:off x="5882335" y="3520440"/>
            <a:ext cx="5760720" cy="2651760"/>
          </a:xfrm>
          <a:prstGeom prst="roundRect">
            <a:avLst>
              <a:gd name="adj" fmla="val 2759"/>
            </a:avLst>
          </a:prstGeom>
          <a:solidFill>
            <a:srgbClr val="FBF7EE"/>
          </a:solidFill>
          <a:ln w="9525">
            <a:solidFill>
              <a:srgbClr val="E4DCC8"/>
            </a:solidFill>
          </a:ln>
        </p:spPr>
        <p:txBody>
          <a:bodyPr wrap="square" lIns="76200" tIns="177800" rIns="177800" bIns="76200" rtlCol="0" anchor="ctr"/>
          <a:lstStyle/>
          <a:p>
            <a:pPr rtl="1" algn="ctr" indent="0" marL="0">
              <a:buNone/>
            </a:pPr>
            <a:r>
              <a:rPr lang="ar-SA" sz="2000" dirty="0">
                <a:solidFill>
                  <a:srgbClr val="0E1726"/>
                </a:solidFill>
                <a:latin typeface="Times New Roman" pitchFamily="34" charset="0"/>
                <a:ea typeface="Times New Roman" pitchFamily="34" charset="-122"/>
                <a:cs typeface="Times New Roman" pitchFamily="34" charset="-120"/>
              </a:rPr>
              <a:t>« إن هذا العلم دين، فانظروا عمّن تأخذون دينكم »</a:t>
            </a:r>
            <a:endParaRPr lang="ar-SA" sz="2000" dirty="0"/>
          </a:p>
          <a:p>
            <a:pPr rtl="1" algn="ctr" indent="0" marL="0">
              <a:spcBef>
                <a:spcPts val="400"/>
              </a:spcBef>
              <a:buNone/>
            </a:pPr>
            <a:r>
              <a:rPr lang="ar-SA" sz="1150" b="1" dirty="0">
                <a:solidFill>
                  <a:srgbClr val="A8822F"/>
                </a:solidFill>
                <a:latin typeface="Arial" pitchFamily="34" charset="0"/>
                <a:ea typeface="Arial" pitchFamily="34" charset="-122"/>
                <a:cs typeface="Arial" pitchFamily="34" charset="-120"/>
              </a:rPr>
              <a:t>ابن سيرين: مولد علم الإسناد بعد الفتنة</a:t>
            </a:r>
            <a:endParaRPr lang="ar-SA" sz="2000" dirty="0"/>
          </a:p>
        </p:txBody>
      </p:sp>
      <p:sp>
        <p:nvSpPr>
          <p:cNvPr id="11" name="Text 8"/>
          <p:cNvSpPr txBox="1"/>
          <p:nvPr/>
        </p:nvSpPr>
        <p:spPr>
          <a:xfrm>
            <a:off x="548640" y="3520440"/>
            <a:ext cx="5120640" cy="2651760"/>
          </a:xfrm>
          <a:prstGeom prst="roundRect">
            <a:avLst>
              <a:gd name="adj" fmla="val 2759"/>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840" b="1" dirty="0">
                <a:solidFill>
                  <a:srgbClr val="6B5118"/>
                </a:solidFill>
                <a:latin typeface="Arial" pitchFamily="34" charset="0"/>
                <a:ea typeface="Arial" pitchFamily="34" charset="-122"/>
                <a:cs typeface="Arial" pitchFamily="34" charset="-120"/>
              </a:rPr>
              <a:t>مفارقة: الحكم عربي، والعلم للموالي</a:t>
            </a:r>
            <a:endParaRPr lang="ar-SA" sz="1840" dirty="0"/>
          </a:p>
          <a:p>
            <a:pPr rtl="1" algn="r" marL="177800" indent="-177800">
              <a:spcBef>
                <a:spcPts val="500"/>
              </a:spcBef>
              <a:buSzPct val="100000"/>
              <a:buChar char="◆"/>
            </a:pPr>
            <a:r>
              <a:rPr lang="ar-SA" sz="1560" dirty="0">
                <a:solidFill>
                  <a:srgbClr val="6B5118"/>
                </a:solidFill>
                <a:latin typeface="Arial" pitchFamily="34" charset="0"/>
                <a:ea typeface="Arial" pitchFamily="34" charset="-122"/>
                <a:cs typeface="Arial" pitchFamily="34" charset="-120"/>
              </a:rPr>
              <a:t>سأل عبد الملك الزهري عن سادة العلم في كل مدينة، فكان الجواب في كل مرة: من الموالي</a:t>
            </a:r>
            <a:endParaRPr lang="ar-SA" sz="1840" dirty="0"/>
          </a:p>
          <a:p>
            <a:pPr rtl="1" algn="r" marL="177800" indent="-177800">
              <a:spcBef>
                <a:spcPts val="500"/>
              </a:spcBef>
              <a:buSzPct val="100000"/>
              <a:buChar char="◆"/>
            </a:pPr>
            <a:r>
              <a:rPr lang="ar-SA" sz="1560" dirty="0">
                <a:solidFill>
                  <a:srgbClr val="6B5118"/>
                </a:solidFill>
                <a:latin typeface="Arial" pitchFamily="34" charset="0"/>
                <a:ea typeface="Arial" pitchFamily="34" charset="-122"/>
                <a:cs typeface="Arial" pitchFamily="34" charset="-120"/>
              </a:rPr>
              <a:t>إلا الكوفة: إبراهيم النخعي، وهو عربي</a:t>
            </a:r>
            <a:endParaRPr lang="ar-SA" sz="184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36</a:t>
            </a:fld>
            <a:endParaRPr lang="ar-SA"/>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الرابع · علوم وُلدت في العصر الأموي</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النحو والنقط والتدوين والكلام</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053535" y="1463040"/>
          <a:ext cx="7589520" cy="914400"/>
        </p:xfrm>
        <a:graphic>
          <a:graphicData uri="http://schemas.openxmlformats.org/drawingml/2006/table">
            <a:tbl>
              <a:tblPr/>
              <a:tblGrid>
                <a:gridCol w="3291840"/>
                <a:gridCol w="2560320"/>
                <a:gridCol w="1737360"/>
              </a:tblGrid>
              <a:tr h="528320">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ماذا حدث</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المؤسس</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العلم</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52832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قصة "ما أحسنُ السماءِ" ونقط الإعراب بالأحمر</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أبو الأسود الدؤلي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النحو</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2832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تمييز الباء من التاء والثاء</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نصر بن عاصم ويحيى بن يعمر</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نقط الحروف</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2832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أول جمع رسمي للسنة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عمر بن عبد العزيز والزهري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تدوين الحديث</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2832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نقد الرواة ومصادر الحديث</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ابن سيرين وجيله</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الإسناد</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2832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تفسير القرآن آيةً آية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ابن عباس ثم مجاهد</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التفسير</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2832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أخبار حياة النبي صلى الله عليه وسلم وغزواته</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عروة بن الزبير ثم الزهري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السيرة والمغازي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2832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"اعتزل عنا واصل": ولادة المعتزلة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الحسن البصري وواصل</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علم الكلام</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2832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أول نقل لعلوم الإغريق</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خالد بن يزيد</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الترجمة والكيمياء</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bl>
          </a:graphicData>
        </a:graphic>
      </p:graphicFrame>
      <p:sp>
        <p:nvSpPr>
          <p:cNvPr id="7" name="Text 3"/>
          <p:cNvSpPr txBox="1"/>
          <p:nvPr/>
        </p:nvSpPr>
        <p:spPr>
          <a:xfrm>
            <a:off x="548640" y="1463040"/>
            <a:ext cx="3291840" cy="2331720"/>
          </a:xfrm>
          <a:prstGeom prst="roundRect">
            <a:avLst>
              <a:gd name="adj" fmla="val 3137"/>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730" b="1" dirty="0">
                <a:solidFill>
                  <a:srgbClr val="44423D"/>
                </a:solidFill>
                <a:latin typeface="Arial" pitchFamily="34" charset="0"/>
                <a:ea typeface="Arial" pitchFamily="34" charset="-122"/>
                <a:cs typeface="Arial" pitchFamily="34" charset="-120"/>
              </a:rPr>
              <a:t>العالم والسلطان</a:t>
            </a:r>
            <a:endParaRPr lang="ar-SA" sz="1730" dirty="0"/>
          </a:p>
          <a:p>
            <a:pPr rtl="1" algn="r" marL="177800" indent="-177800">
              <a:spcBef>
                <a:spcPts val="500"/>
              </a:spcBef>
              <a:buSzPct val="100000"/>
              <a:buChar char="◆"/>
            </a:pPr>
            <a:r>
              <a:rPr lang="ar-SA" sz="1440" dirty="0">
                <a:solidFill>
                  <a:srgbClr val="44423D"/>
                </a:solidFill>
                <a:latin typeface="Arial" pitchFamily="34" charset="0"/>
                <a:ea typeface="Arial" pitchFamily="34" charset="-122"/>
                <a:cs typeface="Arial" pitchFamily="34" charset="-120"/>
              </a:rPr>
              <a:t>واجهوا: ابن المسيب، ابن جبير، الحسن، غيلان</a:t>
            </a:r>
            <a:endParaRPr lang="ar-SA" sz="1730" dirty="0"/>
          </a:p>
          <a:p>
            <a:pPr rtl="1" algn="r" marL="177800" indent="-177800">
              <a:spcBef>
                <a:spcPts val="500"/>
              </a:spcBef>
              <a:buSzPct val="100000"/>
              <a:buChar char="◆"/>
            </a:pPr>
            <a:r>
              <a:rPr lang="ar-SA" sz="1440" dirty="0">
                <a:solidFill>
                  <a:srgbClr val="44423D"/>
                </a:solidFill>
                <a:latin typeface="Arial" pitchFamily="34" charset="0"/>
                <a:ea typeface="Arial" pitchFamily="34" charset="-122"/>
                <a:cs typeface="Arial" pitchFamily="34" charset="-120"/>
              </a:rPr>
              <a:t>اقتربوا: الزهري، رجاء بن حيوة</a:t>
            </a:r>
            <a:endParaRPr lang="ar-SA" sz="1730" dirty="0"/>
          </a:p>
        </p:txBody>
      </p:sp>
      <p:sp>
        <p:nvSpPr>
          <p:cNvPr id="8" name="Text 4"/>
          <p:cNvSpPr txBox="1"/>
          <p:nvPr/>
        </p:nvSpPr>
        <p:spPr>
          <a:xfrm>
            <a:off x="548640" y="3931920"/>
            <a:ext cx="3291840" cy="2240280"/>
          </a:xfrm>
          <a:prstGeom prst="roundRect">
            <a:avLst>
              <a:gd name="adj" fmla="val 3265"/>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البذور جاهزة</a:t>
            </a:r>
            <a:endParaRPr lang="ar-SA" sz="1730" dirty="0"/>
          </a:p>
          <a:p>
            <a:pPr rtl="1" algn="r" marL="177800" indent="-177800">
              <a:spcBef>
                <a:spcPts val="500"/>
              </a:spcBef>
              <a:buSzPct val="100000"/>
              <a:buChar char="◆"/>
            </a:pPr>
            <a:r>
              <a:rPr lang="ar-SA" sz="1440" dirty="0">
                <a:solidFill>
                  <a:srgbClr val="143456"/>
                </a:solidFill>
                <a:latin typeface="Arial" pitchFamily="34" charset="0"/>
                <a:ea typeface="Arial" pitchFamily="34" charset="-122"/>
                <a:cs typeface="Arial" pitchFamily="34" charset="-120"/>
              </a:rPr>
              <a:t>أبو حنيفة يدرّس في الكوفة</a:t>
            </a:r>
            <a:endParaRPr lang="ar-SA" sz="1730" dirty="0"/>
          </a:p>
          <a:p>
            <a:pPr rtl="1" algn="r" marL="177800" indent="-177800">
              <a:spcBef>
                <a:spcPts val="500"/>
              </a:spcBef>
              <a:buSzPct val="100000"/>
              <a:buChar char="◆"/>
            </a:pPr>
            <a:r>
              <a:rPr lang="ar-SA" sz="1440" dirty="0">
                <a:solidFill>
                  <a:srgbClr val="143456"/>
                </a:solidFill>
                <a:latin typeface="Arial" pitchFamily="34" charset="0"/>
                <a:ea typeface="Arial" pitchFamily="34" charset="-122"/>
                <a:cs typeface="Arial" pitchFamily="34" charset="-120"/>
              </a:rPr>
              <a:t>مالك يجلس في المدينة</a:t>
            </a:r>
            <a:endParaRPr lang="ar-SA" sz="1730" dirty="0"/>
          </a:p>
          <a:p>
            <a:pPr rtl="1" algn="r" marL="177800" indent="-177800">
              <a:spcBef>
                <a:spcPts val="500"/>
              </a:spcBef>
              <a:buSzPct val="100000"/>
              <a:buChar char="◆"/>
            </a:pPr>
            <a:r>
              <a:rPr lang="ar-SA" sz="1440" dirty="0">
                <a:solidFill>
                  <a:srgbClr val="143456"/>
                </a:solidFill>
                <a:latin typeface="Arial" pitchFamily="34" charset="0"/>
                <a:ea typeface="Arial" pitchFamily="34" charset="-122"/>
                <a:cs typeface="Arial" pitchFamily="34" charset="-120"/>
              </a:rPr>
              <a:t>الخليل شاب في البصرة</a:t>
            </a:r>
            <a:endParaRPr lang="ar-SA" sz="173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37</a:t>
            </a:fld>
            <a:endParaRPr lang="ar-SA"/>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3" name="Text 0"/>
          <p:cNvSpPr txBox="1"/>
          <p:nvPr/>
        </p:nvSpPr>
        <p:spPr>
          <a:xfrm>
            <a:off x="7985455" y="411480"/>
            <a:ext cx="3657600" cy="365760"/>
          </a:xfrm>
          <a:prstGeom prst="rect">
            <a:avLst/>
          </a:prstGeom>
          <a:noFill/>
          <a:ln/>
        </p:spPr>
        <p:txBody>
          <a:bodyPr wrap="square" lIns="0" tIns="0" rIns="0" bIns="0" rtlCol="0" anchor="t"/>
          <a:lstStyle/>
          <a:p>
            <a:pPr rtl="1" algn="r" indent="0" marL="0">
              <a:buNone/>
            </a:pPr>
            <a:r>
              <a:rPr lang="ar-SA" sz="1600" b="1" dirty="0">
                <a:solidFill>
                  <a:srgbClr val="C8A24A"/>
                </a:solidFill>
                <a:latin typeface="Arial" pitchFamily="34" charset="0"/>
                <a:ea typeface="Arial" pitchFamily="34" charset="-122"/>
                <a:cs typeface="Arial" pitchFamily="34" charset="-120"/>
              </a:rPr>
              <a:t>الفصل الخامس</a:t>
            </a:r>
            <a:endParaRPr lang="ar-SA" sz="1600" dirty="0"/>
          </a:p>
        </p:txBody>
      </p:sp>
      <p:sp>
        <p:nvSpPr>
          <p:cNvPr id="4" name="Text 1"/>
          <p:cNvSpPr txBox="1"/>
          <p:nvPr/>
        </p:nvSpPr>
        <p:spPr>
          <a:xfrm>
            <a:off x="548640" y="429768"/>
            <a:ext cx="5486400" cy="365760"/>
          </a:xfrm>
          <a:prstGeom prst="rect">
            <a:avLst/>
          </a:prstGeom>
          <a:noFill/>
          <a:ln/>
        </p:spPr>
        <p:txBody>
          <a:bodyPr wrap="square" lIns="0" tIns="0" rIns="0" bIns="0" rtlCol="0" anchor="t"/>
          <a:lstStyle/>
          <a:p>
            <a:pPr rtl="1" algn="l" indent="0" marL="0">
              <a:buNone/>
            </a:pPr>
            <a:r>
              <a:rPr lang="ar-SA" sz="1150" dirty="0">
                <a:solidFill>
                  <a:srgbClr val="AEB5C3"/>
                </a:solidFill>
                <a:latin typeface="Arial" pitchFamily="34" charset="0"/>
                <a:ea typeface="Arial" pitchFamily="34" charset="-122"/>
                <a:cs typeface="Arial" pitchFamily="34" charset="-120"/>
              </a:rPr>
              <a:t>الكتاب الثاني · قصة العلم والعلماء</a:t>
            </a:r>
            <a:endParaRPr lang="ar-SA" sz="1150" dirty="0"/>
          </a:p>
        </p:txBody>
      </p:sp>
      <p:sp>
        <p:nvSpPr>
          <p:cNvPr id="5" name="Shape 2"/>
          <p:cNvSpPr/>
          <p:nvPr/>
        </p:nvSpPr>
        <p:spPr>
          <a:xfrm>
            <a:off x="3474720" y="612648"/>
            <a:ext cx="5973775" cy="0"/>
          </a:xfrm>
          <a:prstGeom prst="line">
            <a:avLst/>
          </a:prstGeom>
          <a:noFill/>
          <a:ln w="9525">
            <a:solidFill>
              <a:srgbClr val="A8822F"/>
            </a:solidFill>
            <a:prstDash val="solid"/>
          </a:ln>
        </p:spPr>
      </p:sp>
      <p:pic>
        <p:nvPicPr>
          <p:cNvPr id="6" name="Image 0" descr="زخرفة هندسية">    </p:cNvPr>
          <p:cNvPicPr>
            <a:picLocks noChangeAspect="1"/>
          </p:cNvPicPr>
          <p:nvPr/>
        </p:nvPicPr>
        <p:blipFill>
          <a:blip r:embed="rId1"/>
          <a:stretch>
            <a:fillRect/>
          </a:stretch>
        </p:blipFill>
        <p:spPr>
          <a:xfrm>
            <a:off x="822960" y="1234440"/>
            <a:ext cx="3291840" cy="3291840"/>
          </a:xfrm>
          <a:prstGeom prst="rect">
            <a:avLst/>
          </a:prstGeom>
        </p:spPr>
      </p:pic>
      <p:pic>
        <p:nvPicPr>
          <p:cNvPr id="7" name="Image 1" descr="ch5">    </p:cNvPr>
          <p:cNvPicPr>
            <a:picLocks noChangeAspect="1"/>
          </p:cNvPicPr>
          <p:nvPr/>
        </p:nvPicPr>
        <p:blipFill>
          <a:blip r:embed="rId2"/>
          <a:stretch>
            <a:fillRect/>
          </a:stretch>
        </p:blipFill>
        <p:spPr>
          <a:xfrm>
            <a:off x="6411191" y="1325880"/>
            <a:ext cx="3179618" cy="1234440"/>
          </a:xfrm>
          <a:prstGeom prst="rect">
            <a:avLst/>
          </a:prstGeom>
        </p:spPr>
      </p:pic>
      <p:sp>
        <p:nvSpPr>
          <p:cNvPr id="8" name="Text 3"/>
          <p:cNvSpPr txBox="1"/>
          <p:nvPr/>
        </p:nvSpPr>
        <p:spPr>
          <a:xfrm>
            <a:off x="4251960" y="2697480"/>
            <a:ext cx="7498080" cy="457200"/>
          </a:xfrm>
          <a:prstGeom prst="rect">
            <a:avLst/>
          </a:prstGeom>
          <a:noFill/>
          <a:ln/>
        </p:spPr>
        <p:txBody>
          <a:bodyPr wrap="square" lIns="0" tIns="0" rIns="0" bIns="0" rtlCol="0" anchor="t"/>
          <a:lstStyle/>
          <a:p>
            <a:pPr rtl="1" algn="ctr" indent="0" marL="0">
              <a:buNone/>
            </a:pPr>
            <a:r>
              <a:rPr lang="ar-SA" sz="2000" dirty="0">
                <a:solidFill>
                  <a:srgbClr val="F3EBD6"/>
                </a:solidFill>
                <a:latin typeface="Arial" pitchFamily="34" charset="0"/>
                <a:ea typeface="Arial" pitchFamily="34" charset="-122"/>
                <a:cs typeface="Arial" pitchFamily="34" charset="-120"/>
              </a:rPr>
              <a:t>الأئمة الأربعة، وبيت الحكمة، وعلوم بغداد</a:t>
            </a:r>
            <a:endParaRPr lang="ar-SA" sz="2000" dirty="0"/>
          </a:p>
        </p:txBody>
      </p:sp>
      <p:sp>
        <p:nvSpPr>
          <p:cNvPr id="9" name="Text 4"/>
          <p:cNvSpPr txBox="1"/>
          <p:nvPr/>
        </p:nvSpPr>
        <p:spPr>
          <a:xfrm>
            <a:off x="5349240" y="3246120"/>
            <a:ext cx="5303520" cy="384048"/>
          </a:xfrm>
          <a:prstGeom prst="roundRect">
            <a:avLst>
              <a:gd name="adj" fmla="val 50000"/>
            </a:avLst>
          </a:prstGeom>
          <a:solidFill>
            <a:srgbClr val="C8A24A"/>
          </a:solidFill>
          <a:ln>
            <a:solidFill>
              <a:srgbClr val="C8A24A"/>
            </a:solidFill>
          </a:ln>
        </p:spPr>
        <p:txBody>
          <a:bodyPr wrap="square" lIns="0" tIns="0" rIns="0" bIns="0" rtlCol="0" anchor="ctr"/>
          <a:lstStyle/>
          <a:p>
            <a:pPr rtl="1" algn="ctr" indent="0" marL="0">
              <a:buNone/>
            </a:pPr>
            <a:r>
              <a:rPr lang="ar-SA" sz="1300" b="1" dirty="0">
                <a:solidFill>
                  <a:srgbClr val="0E1726"/>
                </a:solidFill>
                <a:latin typeface="Arial" pitchFamily="34" charset="0"/>
                <a:ea typeface="Arial" pitchFamily="34" charset="-122"/>
                <a:cs typeface="Arial" pitchFamily="34" charset="-120"/>
              </a:rPr>
              <a:t>132–300هـ تقريباً · 750–912م</a:t>
            </a:r>
            <a:endParaRPr lang="ar-SA" sz="1300" dirty="0"/>
          </a:p>
        </p:txBody>
      </p:sp>
      <p:sp>
        <p:nvSpPr>
          <p:cNvPr id="10" name="Text 5"/>
          <p:cNvSpPr txBox="1"/>
          <p:nvPr/>
        </p:nvSpPr>
        <p:spPr>
          <a:xfrm>
            <a:off x="4251960" y="3794760"/>
            <a:ext cx="7498080" cy="1097280"/>
          </a:xfrm>
          <a:prstGeom prst="rect">
            <a:avLst/>
          </a:prstGeom>
          <a:noFill/>
          <a:ln/>
        </p:spPr>
        <p:txBody>
          <a:bodyPr wrap="square" lIns="76200" tIns="177800" rIns="177800" bIns="76200" rtlCol="0" anchor="ctr"/>
          <a:lstStyle/>
          <a:p>
            <a:pPr rtl="1" algn="ctr" indent="0" marL="0">
              <a:buNone/>
            </a:pPr>
            <a:r>
              <a:rPr lang="ar-SA" sz="1800" dirty="0">
                <a:solidFill>
                  <a:srgbClr val="FFFFFF"/>
                </a:solidFill>
                <a:latin typeface="Times New Roman" pitchFamily="34" charset="0"/>
                <a:ea typeface="Times New Roman" pitchFamily="34" charset="-122"/>
                <a:cs typeface="Times New Roman" pitchFamily="34" charset="-120"/>
              </a:rPr>
              <a:t>« العلم يؤتى ولا يأتي »</a:t>
            </a:r>
            <a:endParaRPr lang="ar-SA" sz="1800" dirty="0"/>
          </a:p>
          <a:p>
            <a:pPr rtl="1" algn="ctr" indent="0" marL="0">
              <a:spcBef>
                <a:spcPts val="400"/>
              </a:spcBef>
              <a:buNone/>
            </a:pPr>
            <a:r>
              <a:rPr lang="ar-SA" sz="1150" b="1" dirty="0">
                <a:solidFill>
                  <a:srgbClr val="C8A24A"/>
                </a:solidFill>
                <a:latin typeface="Arial" pitchFamily="34" charset="0"/>
                <a:ea typeface="Arial" pitchFamily="34" charset="-122"/>
                <a:cs typeface="Arial" pitchFamily="34" charset="-120"/>
              </a:rPr>
              <a:t>الإمام مالك بن أنس لهارون الرشيد</a:t>
            </a:r>
            <a:endParaRPr lang="ar-SA" sz="1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الخامس · العصر الذهبي</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من عاصر من؟ أعمار العلماء جنباً إلى جنب</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Shape 3"/>
          <p:cNvSpPr/>
          <p:nvPr/>
        </p:nvSpPr>
        <p:spPr>
          <a:xfrm>
            <a:off x="7878333" y="1554480"/>
            <a:ext cx="0" cy="4101998"/>
          </a:xfrm>
          <a:prstGeom prst="line">
            <a:avLst/>
          </a:prstGeom>
          <a:noFill/>
          <a:ln w="9525">
            <a:solidFill>
              <a:srgbClr val="B9B3A3"/>
            </a:solidFill>
            <a:prstDash val="dash"/>
          </a:ln>
        </p:spPr>
      </p:sp>
      <p:sp>
        <p:nvSpPr>
          <p:cNvPr id="7" name="Text 4"/>
          <p:cNvSpPr txBox="1"/>
          <p:nvPr/>
        </p:nvSpPr>
        <p:spPr>
          <a:xfrm>
            <a:off x="6872493" y="1298448"/>
            <a:ext cx="201168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قيام العباسيين 132هـ</a:t>
            </a:r>
            <a:endParaRPr lang="ar-SA" sz="1000" dirty="0"/>
          </a:p>
        </p:txBody>
      </p:sp>
      <p:sp>
        <p:nvSpPr>
          <p:cNvPr id="8" name="Shape 5"/>
          <p:cNvSpPr/>
          <p:nvPr/>
        </p:nvSpPr>
        <p:spPr>
          <a:xfrm>
            <a:off x="4525388" y="1554480"/>
            <a:ext cx="0" cy="4101998"/>
          </a:xfrm>
          <a:prstGeom prst="line">
            <a:avLst/>
          </a:prstGeom>
          <a:noFill/>
          <a:ln w="9525">
            <a:solidFill>
              <a:srgbClr val="B9B3A3"/>
            </a:solidFill>
            <a:prstDash val="dash"/>
          </a:ln>
        </p:spPr>
      </p:sp>
      <p:sp>
        <p:nvSpPr>
          <p:cNvPr id="9" name="Text 6"/>
          <p:cNvSpPr txBox="1"/>
          <p:nvPr/>
        </p:nvSpPr>
        <p:spPr>
          <a:xfrm>
            <a:off x="3519548" y="1298448"/>
            <a:ext cx="201168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بداية المحنة 218هـ</a:t>
            </a:r>
            <a:endParaRPr lang="ar-SA" sz="1000" dirty="0"/>
          </a:p>
        </p:txBody>
      </p:sp>
      <p:sp>
        <p:nvSpPr>
          <p:cNvPr id="10" name="Text 7"/>
          <p:cNvSpPr txBox="1"/>
          <p:nvPr/>
        </p:nvSpPr>
        <p:spPr>
          <a:xfrm>
            <a:off x="9997135" y="1600200"/>
            <a:ext cx="1645920" cy="235915"/>
          </a:xfrm>
          <a:prstGeom prst="rect">
            <a:avLst/>
          </a:prstGeom>
          <a:noFill/>
          <a:ln/>
        </p:spPr>
        <p:txBody>
          <a:bodyPr wrap="square" lIns="0" tIns="0" rIns="0" bIns="0" rtlCol="0" anchor="ctr"/>
          <a:lstStyle/>
          <a:p>
            <a:pPr rtl="1" algn="r" indent="0" marL="0">
              <a:buNone/>
            </a:pPr>
            <a:r>
              <a:rPr lang="ar-SA" sz="1150" b="1" dirty="0">
                <a:solidFill>
                  <a:srgbClr val="0E1726"/>
                </a:solidFill>
                <a:latin typeface="Arial" pitchFamily="34" charset="0"/>
                <a:ea typeface="Arial" pitchFamily="34" charset="-122"/>
                <a:cs typeface="Arial" pitchFamily="34" charset="-120"/>
              </a:rPr>
              <a:t>أبو حنيفة</a:t>
            </a:r>
            <a:endParaRPr lang="ar-SA" sz="1150" dirty="0"/>
          </a:p>
        </p:txBody>
      </p:sp>
      <p:sp>
        <p:nvSpPr>
          <p:cNvPr id="11" name="Shape 8"/>
          <p:cNvSpPr/>
          <p:nvPr/>
        </p:nvSpPr>
        <p:spPr>
          <a:xfrm>
            <a:off x="7176554" y="1655064"/>
            <a:ext cx="2729141" cy="126187"/>
          </a:xfrm>
          <a:prstGeom prst="roundRect">
            <a:avLst>
              <a:gd name="adj" fmla="val 36232"/>
            </a:avLst>
          </a:prstGeom>
          <a:solidFill>
            <a:srgbClr val="1F6F5C"/>
          </a:solidFill>
          <a:ln w="12700">
            <a:solidFill>
              <a:srgbClr val="1F6F5C"/>
            </a:solidFill>
            <a:prstDash val="solid"/>
          </a:ln>
        </p:spPr>
      </p:sp>
      <p:sp>
        <p:nvSpPr>
          <p:cNvPr id="12" name="Text 9"/>
          <p:cNvSpPr txBox="1"/>
          <p:nvPr/>
        </p:nvSpPr>
        <p:spPr>
          <a:xfrm>
            <a:off x="6079274" y="1600200"/>
            <a:ext cx="1024128" cy="235915"/>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80–150هـ</a:t>
            </a:r>
            <a:endParaRPr lang="ar-SA" sz="950" dirty="0"/>
          </a:p>
        </p:txBody>
      </p:sp>
      <p:sp>
        <p:nvSpPr>
          <p:cNvPr id="13" name="Text 10"/>
          <p:cNvSpPr txBox="1"/>
          <p:nvPr/>
        </p:nvSpPr>
        <p:spPr>
          <a:xfrm>
            <a:off x="9997135" y="1836115"/>
            <a:ext cx="1645920" cy="235915"/>
          </a:xfrm>
          <a:prstGeom prst="rect">
            <a:avLst/>
          </a:prstGeom>
          <a:noFill/>
          <a:ln/>
        </p:spPr>
        <p:txBody>
          <a:bodyPr wrap="square" lIns="0" tIns="0" rIns="0" bIns="0" rtlCol="0" anchor="ctr"/>
          <a:lstStyle/>
          <a:p>
            <a:pPr rtl="1" algn="r" indent="0" marL="0">
              <a:buNone/>
            </a:pPr>
            <a:r>
              <a:rPr lang="ar-SA" sz="1150" b="1" dirty="0">
                <a:solidFill>
                  <a:srgbClr val="0E1726"/>
                </a:solidFill>
                <a:latin typeface="Arial" pitchFamily="34" charset="0"/>
                <a:ea typeface="Arial" pitchFamily="34" charset="-122"/>
                <a:cs typeface="Arial" pitchFamily="34" charset="-120"/>
              </a:rPr>
              <a:t>مالك</a:t>
            </a:r>
            <a:endParaRPr lang="ar-SA" sz="1150" dirty="0"/>
          </a:p>
        </p:txBody>
      </p:sp>
      <p:sp>
        <p:nvSpPr>
          <p:cNvPr id="14" name="Shape 11"/>
          <p:cNvSpPr/>
          <p:nvPr/>
        </p:nvSpPr>
        <p:spPr>
          <a:xfrm>
            <a:off x="6045910" y="1890979"/>
            <a:ext cx="3352945" cy="126187"/>
          </a:xfrm>
          <a:prstGeom prst="roundRect">
            <a:avLst>
              <a:gd name="adj" fmla="val 36232"/>
            </a:avLst>
          </a:prstGeom>
          <a:solidFill>
            <a:srgbClr val="1F6F5C"/>
          </a:solidFill>
          <a:ln w="12700">
            <a:solidFill>
              <a:srgbClr val="1F6F5C"/>
            </a:solidFill>
            <a:prstDash val="solid"/>
          </a:ln>
        </p:spPr>
      </p:sp>
      <p:sp>
        <p:nvSpPr>
          <p:cNvPr id="15" name="Text 12"/>
          <p:cNvSpPr txBox="1"/>
          <p:nvPr/>
        </p:nvSpPr>
        <p:spPr>
          <a:xfrm>
            <a:off x="4948630" y="1836115"/>
            <a:ext cx="1024128" cy="235915"/>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93–179هـ</a:t>
            </a:r>
            <a:endParaRPr lang="ar-SA" sz="950" dirty="0"/>
          </a:p>
        </p:txBody>
      </p:sp>
      <p:sp>
        <p:nvSpPr>
          <p:cNvPr id="16" name="Text 13"/>
          <p:cNvSpPr txBox="1"/>
          <p:nvPr/>
        </p:nvSpPr>
        <p:spPr>
          <a:xfrm>
            <a:off x="9997135" y="2072030"/>
            <a:ext cx="1645920" cy="235915"/>
          </a:xfrm>
          <a:prstGeom prst="rect">
            <a:avLst/>
          </a:prstGeom>
          <a:noFill/>
          <a:ln/>
        </p:spPr>
        <p:txBody>
          <a:bodyPr wrap="square" lIns="0" tIns="0" rIns="0" bIns="0" rtlCol="0" anchor="ctr"/>
          <a:lstStyle/>
          <a:p>
            <a:pPr rtl="1" algn="r" indent="0" marL="0">
              <a:buNone/>
            </a:pPr>
            <a:r>
              <a:rPr lang="ar-SA" sz="1150" b="1" dirty="0">
                <a:solidFill>
                  <a:srgbClr val="0E1726"/>
                </a:solidFill>
                <a:latin typeface="Arial" pitchFamily="34" charset="0"/>
                <a:ea typeface="Arial" pitchFamily="34" charset="-122"/>
                <a:cs typeface="Arial" pitchFamily="34" charset="-120"/>
              </a:rPr>
              <a:t>الشافعي</a:t>
            </a:r>
            <a:endParaRPr lang="ar-SA" sz="1150" dirty="0"/>
          </a:p>
        </p:txBody>
      </p:sp>
      <p:sp>
        <p:nvSpPr>
          <p:cNvPr id="17" name="Shape 14"/>
          <p:cNvSpPr/>
          <p:nvPr/>
        </p:nvSpPr>
        <p:spPr>
          <a:xfrm>
            <a:off x="5071217" y="2126894"/>
            <a:ext cx="2105337" cy="126187"/>
          </a:xfrm>
          <a:prstGeom prst="roundRect">
            <a:avLst>
              <a:gd name="adj" fmla="val 36232"/>
            </a:avLst>
          </a:prstGeom>
          <a:solidFill>
            <a:srgbClr val="1F6F5C"/>
          </a:solidFill>
          <a:ln w="12700">
            <a:solidFill>
              <a:srgbClr val="1F6F5C"/>
            </a:solidFill>
            <a:prstDash val="solid"/>
          </a:ln>
        </p:spPr>
      </p:sp>
      <p:sp>
        <p:nvSpPr>
          <p:cNvPr id="18" name="Text 15"/>
          <p:cNvSpPr txBox="1"/>
          <p:nvPr/>
        </p:nvSpPr>
        <p:spPr>
          <a:xfrm>
            <a:off x="3973937" y="2072030"/>
            <a:ext cx="1024128" cy="235915"/>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150–204هـ</a:t>
            </a:r>
            <a:endParaRPr lang="ar-SA" sz="950" dirty="0"/>
          </a:p>
        </p:txBody>
      </p:sp>
      <p:sp>
        <p:nvSpPr>
          <p:cNvPr id="19" name="Text 16"/>
          <p:cNvSpPr txBox="1"/>
          <p:nvPr/>
        </p:nvSpPr>
        <p:spPr>
          <a:xfrm>
            <a:off x="9997135" y="2307946"/>
            <a:ext cx="1645920" cy="235915"/>
          </a:xfrm>
          <a:prstGeom prst="rect">
            <a:avLst/>
          </a:prstGeom>
          <a:noFill/>
          <a:ln/>
        </p:spPr>
        <p:txBody>
          <a:bodyPr wrap="square" lIns="0" tIns="0" rIns="0" bIns="0" rtlCol="0" anchor="ctr"/>
          <a:lstStyle/>
          <a:p>
            <a:pPr rtl="1" algn="r" indent="0" marL="0">
              <a:buNone/>
            </a:pPr>
            <a:r>
              <a:rPr lang="ar-SA" sz="1150" b="1" dirty="0">
                <a:solidFill>
                  <a:srgbClr val="0E1726"/>
                </a:solidFill>
                <a:latin typeface="Arial" pitchFamily="34" charset="0"/>
                <a:ea typeface="Arial" pitchFamily="34" charset="-122"/>
                <a:cs typeface="Arial" pitchFamily="34" charset="-120"/>
              </a:rPr>
              <a:t>أحمد بن حنبل</a:t>
            </a:r>
            <a:endParaRPr lang="ar-SA" sz="1150" dirty="0"/>
          </a:p>
        </p:txBody>
      </p:sp>
      <p:sp>
        <p:nvSpPr>
          <p:cNvPr id="20" name="Shape 17"/>
          <p:cNvSpPr/>
          <p:nvPr/>
        </p:nvSpPr>
        <p:spPr>
          <a:xfrm>
            <a:off x="3628671" y="2362810"/>
            <a:ext cx="3002055" cy="126187"/>
          </a:xfrm>
          <a:prstGeom prst="roundRect">
            <a:avLst>
              <a:gd name="adj" fmla="val 36232"/>
            </a:avLst>
          </a:prstGeom>
          <a:solidFill>
            <a:srgbClr val="1F6F5C"/>
          </a:solidFill>
          <a:ln w="12700">
            <a:solidFill>
              <a:srgbClr val="1F6F5C"/>
            </a:solidFill>
            <a:prstDash val="solid"/>
          </a:ln>
        </p:spPr>
      </p:sp>
      <p:sp>
        <p:nvSpPr>
          <p:cNvPr id="21" name="Text 18"/>
          <p:cNvSpPr txBox="1"/>
          <p:nvPr/>
        </p:nvSpPr>
        <p:spPr>
          <a:xfrm>
            <a:off x="2531391" y="2307946"/>
            <a:ext cx="1024128" cy="235915"/>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164–241هـ</a:t>
            </a:r>
            <a:endParaRPr lang="ar-SA" sz="950" dirty="0"/>
          </a:p>
        </p:txBody>
      </p:sp>
      <p:sp>
        <p:nvSpPr>
          <p:cNvPr id="22" name="Text 19"/>
          <p:cNvSpPr txBox="1"/>
          <p:nvPr/>
        </p:nvSpPr>
        <p:spPr>
          <a:xfrm>
            <a:off x="9997135" y="2543861"/>
            <a:ext cx="1645920" cy="235915"/>
          </a:xfrm>
          <a:prstGeom prst="rect">
            <a:avLst/>
          </a:prstGeom>
          <a:noFill/>
          <a:ln/>
        </p:spPr>
        <p:txBody>
          <a:bodyPr wrap="square" lIns="0" tIns="0" rIns="0" bIns="0" rtlCol="0" anchor="ctr"/>
          <a:lstStyle/>
          <a:p>
            <a:pPr rtl="1" algn="r" indent="0" marL="0">
              <a:buNone/>
            </a:pPr>
            <a:r>
              <a:rPr lang="ar-SA" sz="1150" b="1" dirty="0">
                <a:solidFill>
                  <a:srgbClr val="0E1726"/>
                </a:solidFill>
                <a:latin typeface="Arial" pitchFamily="34" charset="0"/>
                <a:ea typeface="Arial" pitchFamily="34" charset="-122"/>
                <a:cs typeface="Arial" pitchFamily="34" charset="-120"/>
              </a:rPr>
              <a:t>البخاري</a:t>
            </a:r>
            <a:endParaRPr lang="ar-SA" sz="1150" dirty="0"/>
          </a:p>
        </p:txBody>
      </p:sp>
      <p:sp>
        <p:nvSpPr>
          <p:cNvPr id="23" name="Shape 20"/>
          <p:cNvSpPr/>
          <p:nvPr/>
        </p:nvSpPr>
        <p:spPr>
          <a:xfrm>
            <a:off x="3043855" y="2598725"/>
            <a:ext cx="2417239" cy="126187"/>
          </a:xfrm>
          <a:prstGeom prst="roundRect">
            <a:avLst>
              <a:gd name="adj" fmla="val 36232"/>
            </a:avLst>
          </a:prstGeom>
          <a:solidFill>
            <a:srgbClr val="1F6F5C"/>
          </a:solidFill>
          <a:ln w="12700">
            <a:solidFill>
              <a:srgbClr val="1F6F5C"/>
            </a:solidFill>
            <a:prstDash val="solid"/>
          </a:ln>
        </p:spPr>
      </p:sp>
      <p:sp>
        <p:nvSpPr>
          <p:cNvPr id="24" name="Text 21"/>
          <p:cNvSpPr txBox="1"/>
          <p:nvPr/>
        </p:nvSpPr>
        <p:spPr>
          <a:xfrm>
            <a:off x="1946575" y="2543861"/>
            <a:ext cx="1024128" cy="235915"/>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194–256هـ</a:t>
            </a:r>
            <a:endParaRPr lang="ar-SA" sz="950" dirty="0"/>
          </a:p>
        </p:txBody>
      </p:sp>
      <p:sp>
        <p:nvSpPr>
          <p:cNvPr id="25" name="Text 22"/>
          <p:cNvSpPr txBox="1"/>
          <p:nvPr/>
        </p:nvSpPr>
        <p:spPr>
          <a:xfrm>
            <a:off x="9997135" y="2779776"/>
            <a:ext cx="1645920" cy="235915"/>
          </a:xfrm>
          <a:prstGeom prst="rect">
            <a:avLst/>
          </a:prstGeom>
          <a:noFill/>
          <a:ln/>
        </p:spPr>
        <p:txBody>
          <a:bodyPr wrap="square" lIns="0" tIns="0" rIns="0" bIns="0" rtlCol="0" anchor="ctr"/>
          <a:lstStyle/>
          <a:p>
            <a:pPr rtl="1" algn="r" indent="0" marL="0">
              <a:buNone/>
            </a:pPr>
            <a:r>
              <a:rPr lang="ar-SA" sz="1150" b="1" dirty="0">
                <a:solidFill>
                  <a:srgbClr val="0E1726"/>
                </a:solidFill>
                <a:latin typeface="Arial" pitchFamily="34" charset="0"/>
                <a:ea typeface="Arial" pitchFamily="34" charset="-122"/>
                <a:cs typeface="Arial" pitchFamily="34" charset="-120"/>
              </a:rPr>
              <a:t>مسلم</a:t>
            </a:r>
            <a:endParaRPr lang="ar-SA" sz="1150" dirty="0"/>
          </a:p>
        </p:txBody>
      </p:sp>
      <p:sp>
        <p:nvSpPr>
          <p:cNvPr id="26" name="Shape 23"/>
          <p:cNvSpPr/>
          <p:nvPr/>
        </p:nvSpPr>
        <p:spPr>
          <a:xfrm>
            <a:off x="2848916" y="2834640"/>
            <a:ext cx="2144325" cy="126187"/>
          </a:xfrm>
          <a:prstGeom prst="roundRect">
            <a:avLst>
              <a:gd name="adj" fmla="val 36232"/>
            </a:avLst>
          </a:prstGeom>
          <a:solidFill>
            <a:srgbClr val="1F6F5C"/>
          </a:solidFill>
          <a:ln w="12700">
            <a:solidFill>
              <a:srgbClr val="1F6F5C"/>
            </a:solidFill>
            <a:prstDash val="solid"/>
          </a:ln>
        </p:spPr>
      </p:sp>
      <p:sp>
        <p:nvSpPr>
          <p:cNvPr id="27" name="Text 24"/>
          <p:cNvSpPr txBox="1"/>
          <p:nvPr/>
        </p:nvSpPr>
        <p:spPr>
          <a:xfrm>
            <a:off x="1751636" y="2779776"/>
            <a:ext cx="1024128" cy="235915"/>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206–261هـ</a:t>
            </a:r>
            <a:endParaRPr lang="ar-SA" sz="950" dirty="0"/>
          </a:p>
        </p:txBody>
      </p:sp>
      <p:sp>
        <p:nvSpPr>
          <p:cNvPr id="28" name="Text 25"/>
          <p:cNvSpPr txBox="1"/>
          <p:nvPr/>
        </p:nvSpPr>
        <p:spPr>
          <a:xfrm>
            <a:off x="9997135" y="3015691"/>
            <a:ext cx="1645920" cy="235915"/>
          </a:xfrm>
          <a:prstGeom prst="rect">
            <a:avLst/>
          </a:prstGeom>
          <a:noFill/>
          <a:ln/>
        </p:spPr>
        <p:txBody>
          <a:bodyPr wrap="square" lIns="0" tIns="0" rIns="0" bIns="0" rtlCol="0" anchor="ctr"/>
          <a:lstStyle/>
          <a:p>
            <a:pPr rtl="1" algn="r" indent="0" marL="0">
              <a:buNone/>
            </a:pPr>
            <a:r>
              <a:rPr lang="ar-SA" sz="1150" b="1" dirty="0">
                <a:solidFill>
                  <a:srgbClr val="0E1726"/>
                </a:solidFill>
                <a:latin typeface="Arial" pitchFamily="34" charset="0"/>
                <a:ea typeface="Arial" pitchFamily="34" charset="-122"/>
                <a:cs typeface="Arial" pitchFamily="34" charset="-120"/>
              </a:rPr>
              <a:t>ابن إسحاق</a:t>
            </a:r>
            <a:endParaRPr lang="ar-SA" sz="1150" dirty="0"/>
          </a:p>
        </p:txBody>
      </p:sp>
      <p:sp>
        <p:nvSpPr>
          <p:cNvPr id="29" name="Shape 26"/>
          <p:cNvSpPr/>
          <p:nvPr/>
        </p:nvSpPr>
        <p:spPr>
          <a:xfrm>
            <a:off x="7176554" y="3070555"/>
            <a:ext cx="2534202" cy="126187"/>
          </a:xfrm>
          <a:prstGeom prst="roundRect">
            <a:avLst>
              <a:gd name="adj" fmla="val 36232"/>
            </a:avLst>
          </a:prstGeom>
          <a:solidFill>
            <a:srgbClr val="B5443F"/>
          </a:solidFill>
          <a:ln w="12700">
            <a:solidFill>
              <a:srgbClr val="B5443F"/>
            </a:solidFill>
            <a:prstDash val="solid"/>
          </a:ln>
        </p:spPr>
      </p:sp>
      <p:sp>
        <p:nvSpPr>
          <p:cNvPr id="30" name="Text 27"/>
          <p:cNvSpPr txBox="1"/>
          <p:nvPr/>
        </p:nvSpPr>
        <p:spPr>
          <a:xfrm>
            <a:off x="6079274" y="3015691"/>
            <a:ext cx="1024128" cy="235915"/>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85–150هـ</a:t>
            </a:r>
            <a:endParaRPr lang="ar-SA" sz="950" dirty="0"/>
          </a:p>
        </p:txBody>
      </p:sp>
      <p:sp>
        <p:nvSpPr>
          <p:cNvPr id="31" name="Text 28"/>
          <p:cNvSpPr txBox="1"/>
          <p:nvPr/>
        </p:nvSpPr>
        <p:spPr>
          <a:xfrm>
            <a:off x="9997135" y="3251606"/>
            <a:ext cx="1645920" cy="235915"/>
          </a:xfrm>
          <a:prstGeom prst="rect">
            <a:avLst/>
          </a:prstGeom>
          <a:noFill/>
          <a:ln/>
        </p:spPr>
        <p:txBody>
          <a:bodyPr wrap="square" lIns="0" tIns="0" rIns="0" bIns="0" rtlCol="0" anchor="ctr"/>
          <a:lstStyle/>
          <a:p>
            <a:pPr rtl="1" algn="r" indent="0" marL="0">
              <a:buNone/>
            </a:pPr>
            <a:r>
              <a:rPr lang="ar-SA" sz="1150" b="1" dirty="0">
                <a:solidFill>
                  <a:srgbClr val="0E1726"/>
                </a:solidFill>
                <a:latin typeface="Arial" pitchFamily="34" charset="0"/>
                <a:ea typeface="Arial" pitchFamily="34" charset="-122"/>
                <a:cs typeface="Arial" pitchFamily="34" charset="-120"/>
              </a:rPr>
              <a:t>الخليل</a:t>
            </a:r>
            <a:endParaRPr lang="ar-SA" sz="1150" dirty="0"/>
          </a:p>
        </p:txBody>
      </p:sp>
      <p:sp>
        <p:nvSpPr>
          <p:cNvPr id="32" name="Shape 29"/>
          <p:cNvSpPr/>
          <p:nvPr/>
        </p:nvSpPr>
        <p:spPr>
          <a:xfrm>
            <a:off x="6396800" y="3306470"/>
            <a:ext cx="2729141" cy="126187"/>
          </a:xfrm>
          <a:prstGeom prst="roundRect">
            <a:avLst>
              <a:gd name="adj" fmla="val 36232"/>
            </a:avLst>
          </a:prstGeom>
          <a:solidFill>
            <a:srgbClr val="B5443F"/>
          </a:solidFill>
          <a:ln w="12700">
            <a:solidFill>
              <a:srgbClr val="B5443F"/>
            </a:solidFill>
            <a:prstDash val="solid"/>
          </a:ln>
        </p:spPr>
      </p:sp>
      <p:sp>
        <p:nvSpPr>
          <p:cNvPr id="33" name="Text 30"/>
          <p:cNvSpPr txBox="1"/>
          <p:nvPr/>
        </p:nvSpPr>
        <p:spPr>
          <a:xfrm>
            <a:off x="5299520" y="3251606"/>
            <a:ext cx="1024128" cy="235915"/>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100–170هـ</a:t>
            </a:r>
            <a:endParaRPr lang="ar-SA" sz="950" dirty="0"/>
          </a:p>
        </p:txBody>
      </p:sp>
      <p:sp>
        <p:nvSpPr>
          <p:cNvPr id="34" name="Text 31"/>
          <p:cNvSpPr txBox="1"/>
          <p:nvPr/>
        </p:nvSpPr>
        <p:spPr>
          <a:xfrm>
            <a:off x="9997135" y="3487522"/>
            <a:ext cx="1645920" cy="235915"/>
          </a:xfrm>
          <a:prstGeom prst="rect">
            <a:avLst/>
          </a:prstGeom>
          <a:noFill/>
          <a:ln/>
        </p:spPr>
        <p:txBody>
          <a:bodyPr wrap="square" lIns="0" tIns="0" rIns="0" bIns="0" rtlCol="0" anchor="ctr"/>
          <a:lstStyle/>
          <a:p>
            <a:pPr rtl="1" algn="r" indent="0" marL="0">
              <a:buNone/>
            </a:pPr>
            <a:r>
              <a:rPr lang="ar-SA" sz="1150" b="1" dirty="0">
                <a:solidFill>
                  <a:srgbClr val="0E1726"/>
                </a:solidFill>
                <a:latin typeface="Arial" pitchFamily="34" charset="0"/>
                <a:ea typeface="Arial" pitchFamily="34" charset="-122"/>
                <a:cs typeface="Arial" pitchFamily="34" charset="-120"/>
              </a:rPr>
              <a:t>ابن المقفع</a:t>
            </a:r>
            <a:endParaRPr lang="ar-SA" sz="1150" dirty="0"/>
          </a:p>
        </p:txBody>
      </p:sp>
      <p:sp>
        <p:nvSpPr>
          <p:cNvPr id="35" name="Shape 32"/>
          <p:cNvSpPr/>
          <p:nvPr/>
        </p:nvSpPr>
        <p:spPr>
          <a:xfrm>
            <a:off x="7488456" y="3542386"/>
            <a:ext cx="1403558" cy="126187"/>
          </a:xfrm>
          <a:prstGeom prst="roundRect">
            <a:avLst>
              <a:gd name="adj" fmla="val 36232"/>
            </a:avLst>
          </a:prstGeom>
          <a:solidFill>
            <a:srgbClr val="B5443F"/>
          </a:solidFill>
          <a:ln w="12700">
            <a:solidFill>
              <a:srgbClr val="B5443F"/>
            </a:solidFill>
            <a:prstDash val="solid"/>
          </a:ln>
        </p:spPr>
      </p:sp>
      <p:sp>
        <p:nvSpPr>
          <p:cNvPr id="36" name="Text 33"/>
          <p:cNvSpPr txBox="1"/>
          <p:nvPr/>
        </p:nvSpPr>
        <p:spPr>
          <a:xfrm>
            <a:off x="6391176" y="3487522"/>
            <a:ext cx="1024128" cy="235915"/>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106–142هـ</a:t>
            </a:r>
            <a:endParaRPr lang="ar-SA" sz="950" dirty="0"/>
          </a:p>
        </p:txBody>
      </p:sp>
      <p:sp>
        <p:nvSpPr>
          <p:cNvPr id="37" name="Text 34"/>
          <p:cNvSpPr txBox="1"/>
          <p:nvPr/>
        </p:nvSpPr>
        <p:spPr>
          <a:xfrm>
            <a:off x="9997135" y="3723437"/>
            <a:ext cx="1645920" cy="235915"/>
          </a:xfrm>
          <a:prstGeom prst="rect">
            <a:avLst/>
          </a:prstGeom>
          <a:noFill/>
          <a:ln/>
        </p:spPr>
        <p:txBody>
          <a:bodyPr wrap="square" lIns="0" tIns="0" rIns="0" bIns="0" rtlCol="0" anchor="ctr"/>
          <a:lstStyle/>
          <a:p>
            <a:pPr rtl="1" algn="r" indent="0" marL="0">
              <a:buNone/>
            </a:pPr>
            <a:r>
              <a:rPr lang="ar-SA" sz="1150" b="1" dirty="0">
                <a:solidFill>
                  <a:srgbClr val="0E1726"/>
                </a:solidFill>
                <a:latin typeface="Arial" pitchFamily="34" charset="0"/>
                <a:ea typeface="Arial" pitchFamily="34" charset="-122"/>
                <a:cs typeface="Arial" pitchFamily="34" charset="-120"/>
              </a:rPr>
              <a:t>سيبويه</a:t>
            </a:r>
            <a:endParaRPr lang="ar-SA" sz="1150" dirty="0"/>
          </a:p>
        </p:txBody>
      </p:sp>
      <p:sp>
        <p:nvSpPr>
          <p:cNvPr id="38" name="Shape 35"/>
          <p:cNvSpPr/>
          <p:nvPr/>
        </p:nvSpPr>
        <p:spPr>
          <a:xfrm>
            <a:off x="6006922" y="3778301"/>
            <a:ext cx="1559509" cy="126187"/>
          </a:xfrm>
          <a:prstGeom prst="roundRect">
            <a:avLst>
              <a:gd name="adj" fmla="val 36232"/>
            </a:avLst>
          </a:prstGeom>
          <a:solidFill>
            <a:srgbClr val="B5443F"/>
          </a:solidFill>
          <a:ln w="12700">
            <a:solidFill>
              <a:srgbClr val="B5443F"/>
            </a:solidFill>
            <a:prstDash val="solid"/>
          </a:ln>
        </p:spPr>
      </p:sp>
      <p:sp>
        <p:nvSpPr>
          <p:cNvPr id="39" name="Text 36"/>
          <p:cNvSpPr txBox="1"/>
          <p:nvPr/>
        </p:nvSpPr>
        <p:spPr>
          <a:xfrm>
            <a:off x="4909642" y="3723437"/>
            <a:ext cx="1024128" cy="235915"/>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140–180هـ</a:t>
            </a:r>
            <a:endParaRPr lang="ar-SA" sz="950" dirty="0"/>
          </a:p>
        </p:txBody>
      </p:sp>
      <p:sp>
        <p:nvSpPr>
          <p:cNvPr id="40" name="Text 37"/>
          <p:cNvSpPr txBox="1"/>
          <p:nvPr/>
        </p:nvSpPr>
        <p:spPr>
          <a:xfrm>
            <a:off x="9997135" y="3959352"/>
            <a:ext cx="1645920" cy="235915"/>
          </a:xfrm>
          <a:prstGeom prst="rect">
            <a:avLst/>
          </a:prstGeom>
          <a:noFill/>
          <a:ln/>
        </p:spPr>
        <p:txBody>
          <a:bodyPr wrap="square" lIns="0" tIns="0" rIns="0" bIns="0" rtlCol="0" anchor="ctr"/>
          <a:lstStyle/>
          <a:p>
            <a:pPr rtl="1" algn="r" indent="0" marL="0">
              <a:buNone/>
            </a:pPr>
            <a:r>
              <a:rPr lang="ar-SA" sz="1150" b="1" dirty="0">
                <a:solidFill>
                  <a:srgbClr val="0E1726"/>
                </a:solidFill>
                <a:latin typeface="Arial" pitchFamily="34" charset="0"/>
                <a:ea typeface="Arial" pitchFamily="34" charset="-122"/>
                <a:cs typeface="Arial" pitchFamily="34" charset="-120"/>
              </a:rPr>
              <a:t>الجاحظ</a:t>
            </a:r>
            <a:endParaRPr lang="ar-SA" sz="1150" dirty="0"/>
          </a:p>
        </p:txBody>
      </p:sp>
      <p:sp>
        <p:nvSpPr>
          <p:cNvPr id="41" name="Shape 38"/>
          <p:cNvSpPr/>
          <p:nvPr/>
        </p:nvSpPr>
        <p:spPr>
          <a:xfrm>
            <a:off x="3082842" y="4014216"/>
            <a:ext cx="3742822" cy="126187"/>
          </a:xfrm>
          <a:prstGeom prst="roundRect">
            <a:avLst>
              <a:gd name="adj" fmla="val 36232"/>
            </a:avLst>
          </a:prstGeom>
          <a:solidFill>
            <a:srgbClr val="B5443F"/>
          </a:solidFill>
          <a:ln w="12700">
            <a:solidFill>
              <a:srgbClr val="B5443F"/>
            </a:solidFill>
            <a:prstDash val="solid"/>
          </a:ln>
        </p:spPr>
      </p:sp>
      <p:sp>
        <p:nvSpPr>
          <p:cNvPr id="42" name="Text 39"/>
          <p:cNvSpPr txBox="1"/>
          <p:nvPr/>
        </p:nvSpPr>
        <p:spPr>
          <a:xfrm>
            <a:off x="1985562" y="3959352"/>
            <a:ext cx="1024128" cy="235915"/>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159–255هـ</a:t>
            </a:r>
            <a:endParaRPr lang="ar-SA" sz="950" dirty="0"/>
          </a:p>
        </p:txBody>
      </p:sp>
      <p:sp>
        <p:nvSpPr>
          <p:cNvPr id="43" name="Text 40"/>
          <p:cNvSpPr txBox="1"/>
          <p:nvPr/>
        </p:nvSpPr>
        <p:spPr>
          <a:xfrm>
            <a:off x="9997135" y="4195267"/>
            <a:ext cx="1645920" cy="235915"/>
          </a:xfrm>
          <a:prstGeom prst="rect">
            <a:avLst/>
          </a:prstGeom>
          <a:noFill/>
          <a:ln/>
        </p:spPr>
        <p:txBody>
          <a:bodyPr wrap="square" lIns="0" tIns="0" rIns="0" bIns="0" rtlCol="0" anchor="ctr"/>
          <a:lstStyle/>
          <a:p>
            <a:pPr rtl="1" algn="r" indent="0" marL="0">
              <a:buNone/>
            </a:pPr>
            <a:r>
              <a:rPr lang="ar-SA" sz="1150" b="1" dirty="0">
                <a:solidFill>
                  <a:srgbClr val="0E1726"/>
                </a:solidFill>
                <a:latin typeface="Arial" pitchFamily="34" charset="0"/>
                <a:ea typeface="Arial" pitchFamily="34" charset="-122"/>
                <a:cs typeface="Arial" pitchFamily="34" charset="-120"/>
              </a:rPr>
              <a:t>الطبري</a:t>
            </a:r>
            <a:endParaRPr lang="ar-SA" sz="1150" dirty="0"/>
          </a:p>
        </p:txBody>
      </p:sp>
      <p:sp>
        <p:nvSpPr>
          <p:cNvPr id="44" name="Shape 41"/>
          <p:cNvSpPr/>
          <p:nvPr/>
        </p:nvSpPr>
        <p:spPr>
          <a:xfrm>
            <a:off x="938517" y="4250131"/>
            <a:ext cx="3352945" cy="126187"/>
          </a:xfrm>
          <a:prstGeom prst="roundRect">
            <a:avLst>
              <a:gd name="adj" fmla="val 36232"/>
            </a:avLst>
          </a:prstGeom>
          <a:solidFill>
            <a:srgbClr val="B5443F"/>
          </a:solidFill>
          <a:ln w="12700">
            <a:solidFill>
              <a:srgbClr val="B5443F"/>
            </a:solidFill>
            <a:prstDash val="solid"/>
          </a:ln>
        </p:spPr>
      </p:sp>
      <p:sp>
        <p:nvSpPr>
          <p:cNvPr id="45" name="Text 42"/>
          <p:cNvSpPr txBox="1"/>
          <p:nvPr/>
        </p:nvSpPr>
        <p:spPr>
          <a:xfrm>
            <a:off x="-158763" y="4195267"/>
            <a:ext cx="1024128" cy="235915"/>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224–310هـ</a:t>
            </a:r>
            <a:endParaRPr lang="ar-SA" sz="950" dirty="0"/>
          </a:p>
        </p:txBody>
      </p:sp>
      <p:sp>
        <p:nvSpPr>
          <p:cNvPr id="46" name="Text 43"/>
          <p:cNvSpPr txBox="1"/>
          <p:nvPr/>
        </p:nvSpPr>
        <p:spPr>
          <a:xfrm>
            <a:off x="9997135" y="4431182"/>
            <a:ext cx="1645920" cy="235915"/>
          </a:xfrm>
          <a:prstGeom prst="rect">
            <a:avLst/>
          </a:prstGeom>
          <a:noFill/>
          <a:ln/>
        </p:spPr>
        <p:txBody>
          <a:bodyPr wrap="square" lIns="0" tIns="0" rIns="0" bIns="0" rtlCol="0" anchor="ctr"/>
          <a:lstStyle/>
          <a:p>
            <a:pPr rtl="1" algn="r" indent="0" marL="0">
              <a:buNone/>
            </a:pPr>
            <a:r>
              <a:rPr lang="ar-SA" sz="1150" b="1" dirty="0">
                <a:solidFill>
                  <a:srgbClr val="0E1726"/>
                </a:solidFill>
                <a:latin typeface="Arial" pitchFamily="34" charset="0"/>
                <a:ea typeface="Arial" pitchFamily="34" charset="-122"/>
                <a:cs typeface="Arial" pitchFamily="34" charset="-120"/>
              </a:rPr>
              <a:t>الخوارزمي</a:t>
            </a:r>
            <a:endParaRPr lang="ar-SA" sz="1150" dirty="0"/>
          </a:p>
        </p:txBody>
      </p:sp>
      <p:sp>
        <p:nvSpPr>
          <p:cNvPr id="47" name="Shape 44"/>
          <p:cNvSpPr/>
          <p:nvPr/>
        </p:nvSpPr>
        <p:spPr>
          <a:xfrm>
            <a:off x="3862597" y="4486046"/>
            <a:ext cx="2768129" cy="126187"/>
          </a:xfrm>
          <a:prstGeom prst="roundRect">
            <a:avLst>
              <a:gd name="adj" fmla="val 36232"/>
            </a:avLst>
          </a:prstGeom>
          <a:solidFill>
            <a:srgbClr val="2E64A0"/>
          </a:solidFill>
          <a:ln w="12700">
            <a:solidFill>
              <a:srgbClr val="2E64A0"/>
            </a:solidFill>
            <a:prstDash val="solid"/>
          </a:ln>
        </p:spPr>
      </p:sp>
      <p:sp>
        <p:nvSpPr>
          <p:cNvPr id="48" name="Text 45"/>
          <p:cNvSpPr txBox="1"/>
          <p:nvPr/>
        </p:nvSpPr>
        <p:spPr>
          <a:xfrm>
            <a:off x="2765317" y="4431182"/>
            <a:ext cx="1024128" cy="235915"/>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164–235هـ</a:t>
            </a:r>
            <a:endParaRPr lang="ar-SA" sz="950" dirty="0"/>
          </a:p>
        </p:txBody>
      </p:sp>
      <p:sp>
        <p:nvSpPr>
          <p:cNvPr id="49" name="Text 46"/>
          <p:cNvSpPr txBox="1"/>
          <p:nvPr/>
        </p:nvSpPr>
        <p:spPr>
          <a:xfrm>
            <a:off x="9997135" y="4667098"/>
            <a:ext cx="1645920" cy="235915"/>
          </a:xfrm>
          <a:prstGeom prst="rect">
            <a:avLst/>
          </a:prstGeom>
          <a:noFill/>
          <a:ln/>
        </p:spPr>
        <p:txBody>
          <a:bodyPr wrap="square" lIns="0" tIns="0" rIns="0" bIns="0" rtlCol="0" anchor="ctr"/>
          <a:lstStyle/>
          <a:p>
            <a:pPr rtl="1" algn="r" indent="0" marL="0">
              <a:buNone/>
            </a:pPr>
            <a:r>
              <a:rPr lang="ar-SA" sz="1150" b="1" dirty="0">
                <a:solidFill>
                  <a:srgbClr val="0E1726"/>
                </a:solidFill>
                <a:latin typeface="Arial" pitchFamily="34" charset="0"/>
                <a:ea typeface="Arial" pitchFamily="34" charset="-122"/>
                <a:cs typeface="Arial" pitchFamily="34" charset="-120"/>
              </a:rPr>
              <a:t>الكندي</a:t>
            </a:r>
            <a:endParaRPr lang="ar-SA" sz="1150" dirty="0"/>
          </a:p>
        </p:txBody>
      </p:sp>
      <p:sp>
        <p:nvSpPr>
          <p:cNvPr id="50" name="Shape 47"/>
          <p:cNvSpPr/>
          <p:nvPr/>
        </p:nvSpPr>
        <p:spPr>
          <a:xfrm>
            <a:off x="2926892" y="4721962"/>
            <a:ext cx="2885092" cy="126187"/>
          </a:xfrm>
          <a:prstGeom prst="roundRect">
            <a:avLst>
              <a:gd name="adj" fmla="val 36232"/>
            </a:avLst>
          </a:prstGeom>
          <a:solidFill>
            <a:srgbClr val="2E64A0"/>
          </a:solidFill>
          <a:ln w="12700">
            <a:solidFill>
              <a:srgbClr val="2E64A0"/>
            </a:solidFill>
            <a:prstDash val="solid"/>
          </a:ln>
        </p:spPr>
      </p:sp>
      <p:sp>
        <p:nvSpPr>
          <p:cNvPr id="51" name="Text 48"/>
          <p:cNvSpPr txBox="1"/>
          <p:nvPr/>
        </p:nvSpPr>
        <p:spPr>
          <a:xfrm>
            <a:off x="1829612" y="4667098"/>
            <a:ext cx="1024128" cy="235915"/>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185–259هـ</a:t>
            </a:r>
            <a:endParaRPr lang="ar-SA" sz="950" dirty="0"/>
          </a:p>
        </p:txBody>
      </p:sp>
      <p:sp>
        <p:nvSpPr>
          <p:cNvPr id="52" name="Text 49"/>
          <p:cNvSpPr txBox="1"/>
          <p:nvPr/>
        </p:nvSpPr>
        <p:spPr>
          <a:xfrm>
            <a:off x="9997135" y="4903013"/>
            <a:ext cx="1645920" cy="235915"/>
          </a:xfrm>
          <a:prstGeom prst="rect">
            <a:avLst/>
          </a:prstGeom>
          <a:noFill/>
          <a:ln/>
        </p:spPr>
        <p:txBody>
          <a:bodyPr wrap="square" lIns="0" tIns="0" rIns="0" bIns="0" rtlCol="0" anchor="ctr"/>
          <a:lstStyle/>
          <a:p>
            <a:pPr rtl="1" algn="r" indent="0" marL="0">
              <a:buNone/>
            </a:pPr>
            <a:r>
              <a:rPr lang="ar-SA" sz="1150" b="1" dirty="0">
                <a:solidFill>
                  <a:srgbClr val="0E1726"/>
                </a:solidFill>
                <a:latin typeface="Arial" pitchFamily="34" charset="0"/>
                <a:ea typeface="Arial" pitchFamily="34" charset="-122"/>
                <a:cs typeface="Arial" pitchFamily="34" charset="-120"/>
              </a:rPr>
              <a:t>حنين بن إسحاق</a:t>
            </a:r>
            <a:endParaRPr lang="ar-SA" sz="1150" dirty="0"/>
          </a:p>
        </p:txBody>
      </p:sp>
      <p:sp>
        <p:nvSpPr>
          <p:cNvPr id="53" name="Shape 50"/>
          <p:cNvSpPr/>
          <p:nvPr/>
        </p:nvSpPr>
        <p:spPr>
          <a:xfrm>
            <a:off x="2887904" y="4957877"/>
            <a:ext cx="2573190" cy="126187"/>
          </a:xfrm>
          <a:prstGeom prst="roundRect">
            <a:avLst>
              <a:gd name="adj" fmla="val 36232"/>
            </a:avLst>
          </a:prstGeom>
          <a:solidFill>
            <a:srgbClr val="2E64A0"/>
          </a:solidFill>
          <a:ln w="12700">
            <a:solidFill>
              <a:srgbClr val="2E64A0"/>
            </a:solidFill>
            <a:prstDash val="solid"/>
          </a:ln>
        </p:spPr>
      </p:sp>
      <p:sp>
        <p:nvSpPr>
          <p:cNvPr id="54" name="Text 51"/>
          <p:cNvSpPr txBox="1"/>
          <p:nvPr/>
        </p:nvSpPr>
        <p:spPr>
          <a:xfrm>
            <a:off x="1790624" y="4903013"/>
            <a:ext cx="1024128" cy="235915"/>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194–260هـ</a:t>
            </a:r>
            <a:endParaRPr lang="ar-SA" sz="950" dirty="0"/>
          </a:p>
        </p:txBody>
      </p:sp>
      <p:sp>
        <p:nvSpPr>
          <p:cNvPr id="55" name="Text 52"/>
          <p:cNvSpPr txBox="1"/>
          <p:nvPr/>
        </p:nvSpPr>
        <p:spPr>
          <a:xfrm>
            <a:off x="9997135" y="5138928"/>
            <a:ext cx="1645920" cy="235915"/>
          </a:xfrm>
          <a:prstGeom prst="rect">
            <a:avLst/>
          </a:prstGeom>
          <a:noFill/>
          <a:ln/>
        </p:spPr>
        <p:txBody>
          <a:bodyPr wrap="square" lIns="0" tIns="0" rIns="0" bIns="0" rtlCol="0" anchor="ctr"/>
          <a:lstStyle/>
          <a:p>
            <a:pPr rtl="1" algn="r" indent="0" marL="0">
              <a:buNone/>
            </a:pPr>
            <a:r>
              <a:rPr lang="ar-SA" sz="1150" b="1" dirty="0">
                <a:solidFill>
                  <a:srgbClr val="0E1726"/>
                </a:solidFill>
                <a:latin typeface="Arial" pitchFamily="34" charset="0"/>
                <a:ea typeface="Arial" pitchFamily="34" charset="-122"/>
                <a:cs typeface="Arial" pitchFamily="34" charset="-120"/>
              </a:rPr>
              <a:t>ثابت بن قرة</a:t>
            </a:r>
            <a:endParaRPr lang="ar-SA" sz="1150" dirty="0"/>
          </a:p>
        </p:txBody>
      </p:sp>
      <p:sp>
        <p:nvSpPr>
          <p:cNvPr id="56" name="Shape 53"/>
          <p:cNvSpPr/>
          <p:nvPr/>
        </p:nvSpPr>
        <p:spPr>
          <a:xfrm>
            <a:off x="1796247" y="5193792"/>
            <a:ext cx="2612178" cy="126187"/>
          </a:xfrm>
          <a:prstGeom prst="roundRect">
            <a:avLst>
              <a:gd name="adj" fmla="val 36232"/>
            </a:avLst>
          </a:prstGeom>
          <a:solidFill>
            <a:srgbClr val="2E64A0"/>
          </a:solidFill>
          <a:ln w="12700">
            <a:solidFill>
              <a:srgbClr val="2E64A0"/>
            </a:solidFill>
            <a:prstDash val="solid"/>
          </a:ln>
        </p:spPr>
      </p:sp>
      <p:sp>
        <p:nvSpPr>
          <p:cNvPr id="57" name="Text 54"/>
          <p:cNvSpPr txBox="1"/>
          <p:nvPr/>
        </p:nvSpPr>
        <p:spPr>
          <a:xfrm>
            <a:off x="698967" y="5138928"/>
            <a:ext cx="1024128" cy="235915"/>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221–288هـ</a:t>
            </a:r>
            <a:endParaRPr lang="ar-SA" sz="950" dirty="0"/>
          </a:p>
        </p:txBody>
      </p:sp>
      <p:sp>
        <p:nvSpPr>
          <p:cNvPr id="58" name="Text 55"/>
          <p:cNvSpPr txBox="1"/>
          <p:nvPr/>
        </p:nvSpPr>
        <p:spPr>
          <a:xfrm>
            <a:off x="9997135" y="5374843"/>
            <a:ext cx="1645920" cy="235915"/>
          </a:xfrm>
          <a:prstGeom prst="rect">
            <a:avLst/>
          </a:prstGeom>
          <a:noFill/>
          <a:ln/>
        </p:spPr>
        <p:txBody>
          <a:bodyPr wrap="square" lIns="0" tIns="0" rIns="0" bIns="0" rtlCol="0" anchor="ctr"/>
          <a:lstStyle/>
          <a:p>
            <a:pPr rtl="1" algn="r" indent="0" marL="0">
              <a:buNone/>
            </a:pPr>
            <a:r>
              <a:rPr lang="ar-SA" sz="1150" b="1" dirty="0">
                <a:solidFill>
                  <a:srgbClr val="0E1726"/>
                </a:solidFill>
                <a:latin typeface="Arial" pitchFamily="34" charset="0"/>
                <a:ea typeface="Arial" pitchFamily="34" charset="-122"/>
                <a:cs typeface="Arial" pitchFamily="34" charset="-120"/>
              </a:rPr>
              <a:t>الرازي</a:t>
            </a:r>
            <a:endParaRPr lang="ar-SA" sz="1150" dirty="0"/>
          </a:p>
        </p:txBody>
      </p:sp>
      <p:sp>
        <p:nvSpPr>
          <p:cNvPr id="59" name="Shape 56"/>
          <p:cNvSpPr/>
          <p:nvPr/>
        </p:nvSpPr>
        <p:spPr>
          <a:xfrm>
            <a:off x="821554" y="5429707"/>
            <a:ext cx="2417239" cy="126187"/>
          </a:xfrm>
          <a:prstGeom prst="roundRect">
            <a:avLst>
              <a:gd name="adj" fmla="val 36232"/>
            </a:avLst>
          </a:prstGeom>
          <a:solidFill>
            <a:srgbClr val="2E64A0"/>
          </a:solidFill>
          <a:ln w="12700">
            <a:solidFill>
              <a:srgbClr val="2E64A0"/>
            </a:solidFill>
            <a:prstDash val="solid"/>
          </a:ln>
        </p:spPr>
      </p:sp>
      <p:sp>
        <p:nvSpPr>
          <p:cNvPr id="60" name="Text 57"/>
          <p:cNvSpPr txBox="1"/>
          <p:nvPr/>
        </p:nvSpPr>
        <p:spPr>
          <a:xfrm>
            <a:off x="-275726" y="5374843"/>
            <a:ext cx="1024128" cy="235915"/>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251–313هـ</a:t>
            </a:r>
            <a:endParaRPr lang="ar-SA" sz="950" dirty="0"/>
          </a:p>
        </p:txBody>
      </p:sp>
      <p:sp>
        <p:nvSpPr>
          <p:cNvPr id="61" name="Text 58"/>
          <p:cNvSpPr txBox="1"/>
          <p:nvPr/>
        </p:nvSpPr>
        <p:spPr>
          <a:xfrm>
            <a:off x="8760181" y="5656478"/>
            <a:ext cx="7315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100هـ</a:t>
            </a:r>
            <a:endParaRPr lang="ar-SA" sz="1000" dirty="0"/>
          </a:p>
        </p:txBody>
      </p:sp>
      <p:sp>
        <p:nvSpPr>
          <p:cNvPr id="62" name="Text 59"/>
          <p:cNvSpPr txBox="1"/>
          <p:nvPr/>
        </p:nvSpPr>
        <p:spPr>
          <a:xfrm>
            <a:off x="6810794" y="5656478"/>
            <a:ext cx="7315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150هـ</a:t>
            </a:r>
            <a:endParaRPr lang="ar-SA" sz="1000" dirty="0"/>
          </a:p>
        </p:txBody>
      </p:sp>
      <p:sp>
        <p:nvSpPr>
          <p:cNvPr id="63" name="Text 60"/>
          <p:cNvSpPr txBox="1"/>
          <p:nvPr/>
        </p:nvSpPr>
        <p:spPr>
          <a:xfrm>
            <a:off x="4861408" y="5656478"/>
            <a:ext cx="7315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200هـ</a:t>
            </a:r>
            <a:endParaRPr lang="ar-SA" sz="1000" dirty="0"/>
          </a:p>
        </p:txBody>
      </p:sp>
      <p:sp>
        <p:nvSpPr>
          <p:cNvPr id="64" name="Text 61"/>
          <p:cNvSpPr txBox="1"/>
          <p:nvPr/>
        </p:nvSpPr>
        <p:spPr>
          <a:xfrm>
            <a:off x="2912021" y="5656478"/>
            <a:ext cx="7315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250هـ</a:t>
            </a:r>
            <a:endParaRPr lang="ar-SA" sz="1000" dirty="0"/>
          </a:p>
        </p:txBody>
      </p:sp>
      <p:sp>
        <p:nvSpPr>
          <p:cNvPr id="65" name="Text 62"/>
          <p:cNvSpPr txBox="1"/>
          <p:nvPr/>
        </p:nvSpPr>
        <p:spPr>
          <a:xfrm>
            <a:off x="962635" y="5656478"/>
            <a:ext cx="7315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300هـ</a:t>
            </a:r>
            <a:endParaRPr lang="ar-SA" sz="1000" dirty="0"/>
          </a:p>
        </p:txBody>
      </p:sp>
      <p:sp>
        <p:nvSpPr>
          <p:cNvPr id="66" name="Shape 63"/>
          <p:cNvSpPr/>
          <p:nvPr/>
        </p:nvSpPr>
        <p:spPr>
          <a:xfrm>
            <a:off x="11441887" y="6108192"/>
            <a:ext cx="164592" cy="164592"/>
          </a:xfrm>
          <a:prstGeom prst="roundRect">
            <a:avLst>
              <a:gd name="adj" fmla="val 16667"/>
            </a:avLst>
          </a:prstGeom>
          <a:solidFill>
            <a:srgbClr val="1F6F5C"/>
          </a:solidFill>
          <a:ln w="12700">
            <a:solidFill>
              <a:srgbClr val="1F6F5C"/>
            </a:solidFill>
            <a:prstDash val="solid"/>
          </a:ln>
        </p:spPr>
      </p:sp>
      <p:sp>
        <p:nvSpPr>
          <p:cNvPr id="67" name="Text 64"/>
          <p:cNvSpPr txBox="1"/>
          <p:nvPr/>
        </p:nvSpPr>
        <p:spPr>
          <a:xfrm>
            <a:off x="10148011" y="6053328"/>
            <a:ext cx="1239012" cy="274320"/>
          </a:xfrm>
          <a:prstGeom prst="rect">
            <a:avLst/>
          </a:prstGeom>
          <a:noFill/>
          <a:ln/>
        </p:spPr>
        <p:txBody>
          <a:bodyPr wrap="square" lIns="0" tIns="0" rIns="0" bIns="0" rtlCol="0" anchor="ctr"/>
          <a:lstStyle/>
          <a:p>
            <a:pPr rtl="1" algn="r" indent="0" marL="0">
              <a:buNone/>
            </a:pPr>
            <a:r>
              <a:rPr lang="ar-SA" sz="1100" dirty="0">
                <a:solidFill>
                  <a:srgbClr val="5A5D66"/>
                </a:solidFill>
                <a:latin typeface="Arial" pitchFamily="34" charset="0"/>
                <a:ea typeface="Arial" pitchFamily="34" charset="-122"/>
                <a:cs typeface="Arial" pitchFamily="34" charset="-120"/>
              </a:rPr>
              <a:t>الفقه والحديث</a:t>
            </a:r>
            <a:endParaRPr lang="ar-SA" sz="1100" dirty="0"/>
          </a:p>
        </p:txBody>
      </p:sp>
      <p:sp>
        <p:nvSpPr>
          <p:cNvPr id="68" name="Shape 65"/>
          <p:cNvSpPr/>
          <p:nvPr/>
        </p:nvSpPr>
        <p:spPr>
          <a:xfrm>
            <a:off x="9681667" y="6108192"/>
            <a:ext cx="164592" cy="164592"/>
          </a:xfrm>
          <a:prstGeom prst="roundRect">
            <a:avLst>
              <a:gd name="adj" fmla="val 16667"/>
            </a:avLst>
          </a:prstGeom>
          <a:solidFill>
            <a:srgbClr val="B5443F"/>
          </a:solidFill>
          <a:ln w="12700">
            <a:solidFill>
              <a:srgbClr val="B5443F"/>
            </a:solidFill>
            <a:prstDash val="solid"/>
          </a:ln>
        </p:spPr>
      </p:sp>
      <p:sp>
        <p:nvSpPr>
          <p:cNvPr id="69" name="Text 66"/>
          <p:cNvSpPr txBox="1"/>
          <p:nvPr/>
        </p:nvSpPr>
        <p:spPr>
          <a:xfrm>
            <a:off x="7765999" y="6053328"/>
            <a:ext cx="1860804" cy="274320"/>
          </a:xfrm>
          <a:prstGeom prst="rect">
            <a:avLst/>
          </a:prstGeom>
          <a:noFill/>
          <a:ln/>
        </p:spPr>
        <p:txBody>
          <a:bodyPr wrap="square" lIns="0" tIns="0" rIns="0" bIns="0" rtlCol="0" anchor="ctr"/>
          <a:lstStyle/>
          <a:p>
            <a:pPr rtl="1" algn="r" indent="0" marL="0">
              <a:buNone/>
            </a:pPr>
            <a:r>
              <a:rPr lang="ar-SA" sz="1100" dirty="0">
                <a:solidFill>
                  <a:srgbClr val="5A5D66"/>
                </a:solidFill>
                <a:latin typeface="Arial" pitchFamily="34" charset="0"/>
                <a:ea typeface="Arial" pitchFamily="34" charset="-122"/>
                <a:cs typeface="Arial" pitchFamily="34" charset="-120"/>
              </a:rPr>
              <a:t>اللغة والأدب والتاريخ</a:t>
            </a:r>
            <a:endParaRPr lang="ar-SA" sz="1100" dirty="0"/>
          </a:p>
        </p:txBody>
      </p:sp>
      <p:sp>
        <p:nvSpPr>
          <p:cNvPr id="70" name="Shape 67"/>
          <p:cNvSpPr/>
          <p:nvPr/>
        </p:nvSpPr>
        <p:spPr>
          <a:xfrm>
            <a:off x="7299655" y="6108192"/>
            <a:ext cx="164592" cy="164592"/>
          </a:xfrm>
          <a:prstGeom prst="roundRect">
            <a:avLst>
              <a:gd name="adj" fmla="val 16667"/>
            </a:avLst>
          </a:prstGeom>
          <a:solidFill>
            <a:srgbClr val="2E64A0"/>
          </a:solidFill>
          <a:ln w="12700">
            <a:solidFill>
              <a:srgbClr val="2E64A0"/>
            </a:solidFill>
            <a:prstDash val="solid"/>
          </a:ln>
        </p:spPr>
      </p:sp>
      <p:sp>
        <p:nvSpPr>
          <p:cNvPr id="71" name="Text 68"/>
          <p:cNvSpPr txBox="1"/>
          <p:nvPr/>
        </p:nvSpPr>
        <p:spPr>
          <a:xfrm>
            <a:off x="5383987" y="6053328"/>
            <a:ext cx="1860804" cy="274320"/>
          </a:xfrm>
          <a:prstGeom prst="rect">
            <a:avLst/>
          </a:prstGeom>
          <a:noFill/>
          <a:ln/>
        </p:spPr>
        <p:txBody>
          <a:bodyPr wrap="square" lIns="0" tIns="0" rIns="0" bIns="0" rtlCol="0" anchor="ctr"/>
          <a:lstStyle/>
          <a:p>
            <a:pPr rtl="1" algn="r" indent="0" marL="0">
              <a:buNone/>
            </a:pPr>
            <a:r>
              <a:rPr lang="ar-SA" sz="1100" dirty="0">
                <a:solidFill>
                  <a:srgbClr val="5A5D66"/>
                </a:solidFill>
                <a:latin typeface="Arial" pitchFamily="34" charset="0"/>
                <a:ea typeface="Arial" pitchFamily="34" charset="-122"/>
                <a:cs typeface="Arial" pitchFamily="34" charset="-120"/>
              </a:rPr>
              <a:t>العلوم والفلسفة والطب</a:t>
            </a:r>
            <a:endParaRPr lang="ar-SA" sz="11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39</a:t>
            </a:fld>
            <a:endParaRPr lang="ar-SA"/>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الخامس · لماذا بغداد؟</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خمسة أسباب اجتمعت في وقت واحد</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9555846" y="1600200"/>
            <a:ext cx="2087209" cy="3017520"/>
          </a:xfrm>
          <a:prstGeom prst="roundRect">
            <a:avLst>
              <a:gd name="adj" fmla="val 3505"/>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الورق</a:t>
            </a:r>
            <a:endParaRPr lang="ar-SA" sz="1730" dirty="0"/>
          </a:p>
          <a:p>
            <a:pPr rtl="1" algn="r" indent="0" marL="0">
              <a:spcBef>
                <a:spcPts val="300"/>
              </a:spcBef>
              <a:buNone/>
            </a:pPr>
            <a:r>
              <a:rPr lang="ar-SA" sz="1500" dirty="0">
                <a:solidFill>
                  <a:srgbClr val="6B5118"/>
                </a:solidFill>
                <a:latin typeface="Arial" pitchFamily="34" charset="0"/>
                <a:ea typeface="Arial" pitchFamily="34" charset="-122"/>
                <a:cs typeface="Arial" pitchFamily="34" charset="-120"/>
              </a:rPr>
              <a:t>أول مصنع في بغداد 178هـ، فصار الكتاب رخيصاً بعد الرق الغالي</a:t>
            </a:r>
            <a:endParaRPr lang="ar-SA" sz="1730" dirty="0"/>
          </a:p>
        </p:txBody>
      </p:sp>
      <p:sp>
        <p:nvSpPr>
          <p:cNvPr id="7" name="Text 4"/>
          <p:cNvSpPr txBox="1"/>
          <p:nvPr/>
        </p:nvSpPr>
        <p:spPr>
          <a:xfrm>
            <a:off x="7304044" y="1600200"/>
            <a:ext cx="2087209" cy="3017520"/>
          </a:xfrm>
          <a:prstGeom prst="roundRect">
            <a:avLst>
              <a:gd name="adj" fmla="val 3505"/>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بغداد</a:t>
            </a:r>
            <a:endParaRPr lang="ar-SA" sz="1730" dirty="0"/>
          </a:p>
          <a:p>
            <a:pPr rtl="1" algn="r" indent="0" marL="0">
              <a:spcBef>
                <a:spcPts val="300"/>
              </a:spcBef>
              <a:buNone/>
            </a:pPr>
            <a:r>
              <a:rPr lang="ar-SA" sz="1500" dirty="0">
                <a:solidFill>
                  <a:srgbClr val="6B5118"/>
                </a:solidFill>
                <a:latin typeface="Arial" pitchFamily="34" charset="0"/>
                <a:ea typeface="Arial" pitchFamily="34" charset="-122"/>
                <a:cs typeface="Arial" pitchFamily="34" charset="-120"/>
              </a:rPr>
              <a:t>ملتقى طرق التجارة بين الهند والصين وفارس والمتوسط</a:t>
            </a:r>
            <a:endParaRPr lang="ar-SA" sz="1730" dirty="0"/>
          </a:p>
        </p:txBody>
      </p:sp>
      <p:sp>
        <p:nvSpPr>
          <p:cNvPr id="8" name="Text 5"/>
          <p:cNvSpPr txBox="1"/>
          <p:nvPr/>
        </p:nvSpPr>
        <p:spPr>
          <a:xfrm>
            <a:off x="5052243" y="1600200"/>
            <a:ext cx="2087209" cy="3017520"/>
          </a:xfrm>
          <a:prstGeom prst="roundRect">
            <a:avLst>
              <a:gd name="adj" fmla="val 3505"/>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تنوع الشعوب</a:t>
            </a:r>
            <a:endParaRPr lang="ar-SA" sz="1730" dirty="0"/>
          </a:p>
          <a:p>
            <a:pPr rtl="1" algn="r" indent="0" marL="0">
              <a:spcBef>
                <a:spcPts val="300"/>
              </a:spcBef>
              <a:buNone/>
            </a:pPr>
            <a:r>
              <a:rPr lang="ar-SA" sz="1500" dirty="0">
                <a:solidFill>
                  <a:srgbClr val="6B5118"/>
                </a:solidFill>
                <a:latin typeface="Arial" pitchFamily="34" charset="0"/>
                <a:ea typeface="Arial" pitchFamily="34" charset="-122"/>
                <a:cs typeface="Arial" pitchFamily="34" charset="-120"/>
              </a:rPr>
              <a:t>فرس وسريان وصابئة وهنود ويهود، ولكل تراثه العلمي</a:t>
            </a:r>
            <a:endParaRPr lang="ar-SA" sz="1730" dirty="0"/>
          </a:p>
        </p:txBody>
      </p:sp>
      <p:sp>
        <p:nvSpPr>
          <p:cNvPr id="9" name="Text 6"/>
          <p:cNvSpPr txBox="1"/>
          <p:nvPr/>
        </p:nvSpPr>
        <p:spPr>
          <a:xfrm>
            <a:off x="2800441" y="1600200"/>
            <a:ext cx="2087209" cy="3017520"/>
          </a:xfrm>
          <a:prstGeom prst="roundRect">
            <a:avLst>
              <a:gd name="adj" fmla="val 3505"/>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لغة مشتركة</a:t>
            </a:r>
            <a:endParaRPr lang="ar-SA" sz="1730" dirty="0"/>
          </a:p>
          <a:p>
            <a:pPr rtl="1" algn="r" indent="0" marL="0">
              <a:spcBef>
                <a:spcPts val="300"/>
              </a:spcBef>
              <a:buNone/>
            </a:pPr>
            <a:r>
              <a:rPr lang="ar-SA" sz="1500" dirty="0">
                <a:solidFill>
                  <a:srgbClr val="6B5118"/>
                </a:solidFill>
                <a:latin typeface="Arial" pitchFamily="34" charset="0"/>
                <a:ea typeface="Arial" pitchFamily="34" charset="-122"/>
                <a:cs typeface="Arial" pitchFamily="34" charset="-120"/>
              </a:rPr>
              <a:t>العربية لغة الإدارة والعلم، فاجتمع فيها كل التراث</a:t>
            </a:r>
            <a:endParaRPr lang="ar-SA" sz="1730" dirty="0"/>
          </a:p>
        </p:txBody>
      </p:sp>
      <p:sp>
        <p:nvSpPr>
          <p:cNvPr id="10" name="Text 7"/>
          <p:cNvSpPr txBox="1"/>
          <p:nvPr/>
        </p:nvSpPr>
        <p:spPr>
          <a:xfrm>
            <a:off x="548640" y="1600200"/>
            <a:ext cx="2087209" cy="3017520"/>
          </a:xfrm>
          <a:prstGeom prst="roundRect">
            <a:avLst>
              <a:gd name="adj" fmla="val 3505"/>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الرعاية</a:t>
            </a:r>
            <a:endParaRPr lang="ar-SA" sz="1730" dirty="0"/>
          </a:p>
          <a:p>
            <a:pPr rtl="1" algn="r" indent="0" marL="0">
              <a:spcBef>
                <a:spcPts val="300"/>
              </a:spcBef>
              <a:buNone/>
            </a:pPr>
            <a:r>
              <a:rPr lang="ar-SA" sz="1500" dirty="0">
                <a:solidFill>
                  <a:srgbClr val="6B5118"/>
                </a:solidFill>
                <a:latin typeface="Arial" pitchFamily="34" charset="0"/>
                <a:ea typeface="Arial" pitchFamily="34" charset="-122"/>
                <a:cs typeface="Arial" pitchFamily="34" charset="-120"/>
              </a:rPr>
              <a:t>خلفاء ووزراء وأغنياء ينفقون على الكتب والعلماء</a:t>
            </a:r>
            <a:endParaRPr lang="ar-SA" sz="1730" dirty="0"/>
          </a:p>
        </p:txBody>
      </p:sp>
      <p:sp>
        <p:nvSpPr>
          <p:cNvPr id="11" name="Text 8"/>
          <p:cNvSpPr txBox="1"/>
          <p:nvPr/>
        </p:nvSpPr>
        <p:spPr>
          <a:xfrm>
            <a:off x="548640" y="4937760"/>
            <a:ext cx="11094415" cy="1097280"/>
          </a:xfrm>
          <a:prstGeom prst="roundRect">
            <a:avLst>
              <a:gd name="adj" fmla="val 6667"/>
            </a:avLst>
          </a:prstGeom>
          <a:solidFill>
            <a:srgbClr val="FBF7EE"/>
          </a:solidFill>
          <a:ln w="9525">
            <a:solidFill>
              <a:srgbClr val="E4DCC8"/>
            </a:solidFill>
          </a:ln>
        </p:spPr>
        <p:txBody>
          <a:bodyPr wrap="square" lIns="76200" tIns="177800" rIns="177800" bIns="76200" rtlCol="0" anchor="ctr"/>
          <a:lstStyle/>
          <a:p>
            <a:pPr rtl="1" algn="ctr" indent="0" marL="0">
              <a:buNone/>
            </a:pPr>
            <a:r>
              <a:rPr lang="ar-SA" sz="1900" dirty="0">
                <a:solidFill>
                  <a:srgbClr val="0E1726"/>
                </a:solidFill>
                <a:latin typeface="Times New Roman" pitchFamily="34" charset="0"/>
                <a:ea typeface="Times New Roman" pitchFamily="34" charset="-122"/>
                <a:cs typeface="Times New Roman" pitchFamily="34" charset="-120"/>
              </a:rPr>
              <a:t>« ما زُرع في العصر الأموي نما فجأة في العصر العباسي »</a:t>
            </a:r>
            <a:endParaRPr lang="ar-SA" sz="19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40</a:t>
            </a:fld>
            <a:endParaRPr lang="ar-SA"/>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الخامس · الأئمة الأربعة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سلسلة واحدة، لا أربع مدارس منفصلة</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94415" cy="914400"/>
        </p:xfrm>
        <a:graphic>
          <a:graphicData uri="http://schemas.openxmlformats.org/drawingml/2006/table">
            <a:tbl>
              <a:tblPr/>
              <a:tblGrid>
                <a:gridCol w="2404872"/>
                <a:gridCol w="2377440"/>
                <a:gridCol w="2377440"/>
                <a:gridCol w="2377440"/>
                <a:gridCol w="1554480"/>
              </a:tblGrid>
              <a:tr h="609600">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أحمد (164–241هـ)</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الشافعي (150–204هـ)</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مالك (93–179هـ)</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أبو حنيفة (80–150هـ)</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60960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بغداد</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مكة، بغداد، مصر</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المدينة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الكوفة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المدينة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60960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المسند</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الرسالة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الموطأ</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دوّنه تلاميذه</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أهم كتاب</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60960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الحديث أولاً وأخيراً</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قواعد تجمع الحديث والقياس</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الحديث وعمل أهل المدينة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القياس والرأي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المنهج</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60960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ثبت في المحنة وجُلد</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أول كتاب في أصول الفقه</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"العلم يؤتى ولا يأتي"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رفض القضاء للمنصور</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موقف شهير</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60960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الجزيرة العربية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مصر، اليمن، إندونيسيا</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المغرب العربي، غرب إفريقيا</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تركيا، آسيا الوسطى، الهند، البلقان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أين اليوم</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bl>
          </a:graphicData>
        </a:graphic>
      </p:graphicFrame>
      <p:sp>
        <p:nvSpPr>
          <p:cNvPr id="7" name="Text 3"/>
          <p:cNvSpPr txBox="1"/>
          <p:nvPr/>
        </p:nvSpPr>
        <p:spPr>
          <a:xfrm>
            <a:off x="548640" y="5257800"/>
            <a:ext cx="11094415" cy="868680"/>
          </a:xfrm>
          <a:prstGeom prst="rect">
            <a:avLst/>
          </a:prstGeom>
          <a:noFill/>
          <a:ln/>
        </p:spPr>
        <p:txBody>
          <a:bodyPr wrap="square" lIns="0" tIns="0" rIns="0" bIns="0" rtlCol="0" anchor="t"/>
          <a:lstStyle/>
          <a:p>
            <a:pPr rtl="1" algn="r" indent="0" marL="0">
              <a:buNone/>
            </a:pPr>
            <a:r>
              <a:rPr lang="ar-SA" sz="1400" b="1" dirty="0">
                <a:solidFill>
                  <a:srgbClr val="A8822F"/>
                </a:solidFill>
                <a:latin typeface="Arial" pitchFamily="34" charset="0"/>
                <a:ea typeface="Arial" pitchFamily="34" charset="-122"/>
                <a:cs typeface="Arial" pitchFamily="34" charset="-120"/>
              </a:rPr>
              <a:t>السلسلة: </a:t>
            </a:r>
            <a:endParaRPr lang="ar-SA" sz="1400" dirty="0"/>
          </a:p>
          <a:p>
            <a:pPr rtl="1" algn="r" indent="0" marL="0">
              <a:buNone/>
            </a:pPr>
            <a:r>
              <a:rPr lang="ar-SA" sz="1400" dirty="0">
                <a:solidFill>
                  <a:srgbClr val="1B1D22"/>
                </a:solidFill>
                <a:latin typeface="Arial" pitchFamily="34" charset="0"/>
                <a:ea typeface="Arial" pitchFamily="34" charset="-122"/>
                <a:cs typeface="Arial" pitchFamily="34" charset="-120"/>
              </a:rPr>
              <a:t>مالك أستاذ الشافعي، والشافعي أستاذ أحمد، والشافعي درس على الشيباني تلميذ أبي حنيفة. ومذاهب أخرى اندثرت لأن تلاميذها لم يدوّنوها: الأوزاعي في الشام، والليث بن سعد في مصر.</a:t>
            </a:r>
            <a:endParaRPr lang="ar-SA" sz="14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41</a:t>
            </a:fld>
            <a:endParaRPr lang="ar-SA"/>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الخامس · السنة واللغة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الكتب الستة، والخليل وسيبويه</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6522415" y="1463040"/>
          <a:ext cx="5120640" cy="914400"/>
        </p:xfrm>
        <a:graphic>
          <a:graphicData uri="http://schemas.openxmlformats.org/drawingml/2006/table">
            <a:tbl>
              <a:tblPr/>
              <a:tblGrid>
                <a:gridCol w="1005840"/>
                <a:gridCol w="2377440"/>
                <a:gridCol w="1737360"/>
              </a:tblGrid>
              <a:tr h="404949">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الوفاة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المؤلف وبلده</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الكتاب</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404949">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256هـ</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البخاري · بخارى</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صحيح البخاري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404949">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261هـ</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مسلم · نيسابور</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صحيح مسلم</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404949">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275هـ</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أبو داود · سجستان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سنن أبي داود</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404949">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279هـ</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الترمذي · ترمذ</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سنن الترمذي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404949">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303هـ</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النسائي · نسا</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سنن النسائي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404949">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273هـ</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ابن ماجه · قزوين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سنن ابن ماجه</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bl>
          </a:graphicData>
        </a:graphic>
      </p:graphicFrame>
      <p:sp>
        <p:nvSpPr>
          <p:cNvPr id="7" name="Text 3"/>
          <p:cNvSpPr txBox="1"/>
          <p:nvPr/>
        </p:nvSpPr>
        <p:spPr>
          <a:xfrm>
            <a:off x="6522415" y="4434840"/>
            <a:ext cx="5120640" cy="1691640"/>
          </a:xfrm>
          <a:prstGeom prst="rect">
            <a:avLst/>
          </a:prstGeom>
          <a:noFill/>
          <a:ln/>
        </p:spPr>
        <p:txBody>
          <a:bodyPr wrap="square" lIns="0" tIns="0" rIns="0" bIns="0" rtlCol="0" anchor="t"/>
          <a:lstStyle/>
          <a:p>
            <a:pPr rtl="1" algn="r" indent="0" marL="0">
              <a:buNone/>
            </a:pPr>
            <a:r>
              <a:rPr lang="ar-SA" sz="1300" dirty="0">
                <a:solidFill>
                  <a:srgbClr val="5A5D66"/>
                </a:solidFill>
                <a:latin typeface="Arial" pitchFamily="34" charset="0"/>
                <a:ea typeface="Arial" pitchFamily="34" charset="-122"/>
                <a:cs typeface="Arial" pitchFamily="34" charset="-120"/>
              </a:rPr>
              <a:t>كلهم تقريباً من فارس وآسيا الوسطى: الموالي يقودون العلم. وامتحن علماء بغداد البخاري بمئة حديث مقلوبة الأسانيد، فأعادها كلها إلى أصلها.</a:t>
            </a:r>
            <a:endParaRPr lang="ar-SA" sz="1300" dirty="0"/>
          </a:p>
        </p:txBody>
      </p:sp>
      <p:sp>
        <p:nvSpPr>
          <p:cNvPr id="8" name="Text 4"/>
          <p:cNvSpPr txBox="1"/>
          <p:nvPr/>
        </p:nvSpPr>
        <p:spPr>
          <a:xfrm>
            <a:off x="548640" y="1463040"/>
            <a:ext cx="5760720" cy="2377440"/>
          </a:xfrm>
          <a:prstGeom prst="roundRect">
            <a:avLst>
              <a:gd name="adj" fmla="val 3077"/>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840" b="1" dirty="0">
                <a:solidFill>
                  <a:srgbClr val="6E1C1D"/>
                </a:solidFill>
                <a:latin typeface="Arial" pitchFamily="34" charset="0"/>
                <a:ea typeface="Arial" pitchFamily="34" charset="-122"/>
                <a:cs typeface="Arial" pitchFamily="34" charset="-120"/>
              </a:rPr>
              <a:t>الخليل بن أحمد (100–170هـ)</a:t>
            </a:r>
            <a:endParaRPr lang="ar-SA" sz="1840" dirty="0"/>
          </a:p>
          <a:p>
            <a:pPr rtl="1" algn="r" marL="177800" indent="-177800">
              <a:spcBef>
                <a:spcPts val="500"/>
              </a:spcBef>
              <a:buSzPct val="100000"/>
              <a:buChar char="◆"/>
            </a:pPr>
            <a:r>
              <a:rPr lang="ar-SA" sz="1560" dirty="0">
                <a:solidFill>
                  <a:srgbClr val="6E1C1D"/>
                </a:solidFill>
                <a:latin typeface="Arial" pitchFamily="34" charset="0"/>
                <a:ea typeface="Arial" pitchFamily="34" charset="-122"/>
                <a:cs typeface="Arial" pitchFamily="34" charset="-120"/>
              </a:rPr>
              <a:t>اكتشف العَروض: 15 بحراً، وقصة سوق الصفّارين</a:t>
            </a:r>
            <a:endParaRPr lang="ar-SA" sz="1840" dirty="0"/>
          </a:p>
          <a:p>
            <a:pPr rtl="1" algn="r" marL="177800" indent="-177800">
              <a:spcBef>
                <a:spcPts val="500"/>
              </a:spcBef>
              <a:buSzPct val="100000"/>
              <a:buChar char="◆"/>
            </a:pPr>
            <a:r>
              <a:rPr lang="ar-SA" sz="1560" dirty="0">
                <a:solidFill>
                  <a:srgbClr val="6E1C1D"/>
                </a:solidFill>
                <a:latin typeface="Arial" pitchFamily="34" charset="0"/>
                <a:ea typeface="Arial" pitchFamily="34" charset="-122"/>
                <a:cs typeface="Arial" pitchFamily="34" charset="-120"/>
              </a:rPr>
              <a:t>ألّف "كتاب العين"، أول معجم عربي</a:t>
            </a:r>
            <a:endParaRPr lang="ar-SA" sz="1840" dirty="0"/>
          </a:p>
          <a:p>
            <a:pPr rtl="1" algn="r" marL="177800" indent="-177800">
              <a:spcBef>
                <a:spcPts val="500"/>
              </a:spcBef>
              <a:buSzPct val="100000"/>
              <a:buChar char="◆"/>
            </a:pPr>
            <a:r>
              <a:rPr lang="ar-SA" sz="1560" dirty="0">
                <a:solidFill>
                  <a:srgbClr val="6E1C1D"/>
                </a:solidFill>
                <a:latin typeface="Arial" pitchFamily="34" charset="0"/>
                <a:ea typeface="Arial" pitchFamily="34" charset="-122"/>
                <a:cs typeface="Arial" pitchFamily="34" charset="-120"/>
              </a:rPr>
              <a:t>اخترع الفتحة والضمة والكسرة والشدة والسكون</a:t>
            </a:r>
            <a:endParaRPr lang="ar-SA" sz="1840" dirty="0"/>
          </a:p>
        </p:txBody>
      </p:sp>
      <p:sp>
        <p:nvSpPr>
          <p:cNvPr id="9" name="Text 5"/>
          <p:cNvSpPr txBox="1"/>
          <p:nvPr/>
        </p:nvSpPr>
        <p:spPr>
          <a:xfrm>
            <a:off x="548640" y="3977640"/>
            <a:ext cx="2788920" cy="2194560"/>
          </a:xfrm>
          <a:prstGeom prst="roundRect">
            <a:avLst>
              <a:gd name="adj" fmla="val 3333"/>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سيبويه</a:t>
            </a:r>
            <a:endParaRPr lang="ar-SA" sz="1730" dirty="0"/>
          </a:p>
          <a:p>
            <a:pPr rtl="1" algn="r" marL="177800" indent="-177800">
              <a:spcBef>
                <a:spcPts val="500"/>
              </a:spcBef>
              <a:buSzPct val="100000"/>
              <a:buChar char="◆"/>
            </a:pPr>
            <a:r>
              <a:rPr lang="ar-SA" sz="1440" dirty="0">
                <a:solidFill>
                  <a:srgbClr val="6E1C1D"/>
                </a:solidFill>
                <a:latin typeface="Arial" pitchFamily="34" charset="0"/>
                <a:ea typeface="Arial" pitchFamily="34" charset="-122"/>
                <a:cs typeface="Arial" pitchFamily="34" charset="-120"/>
              </a:rPr>
              <a:t>"الكتاب": قرآن النحو</a:t>
            </a:r>
            <a:endParaRPr lang="ar-SA" sz="1730" dirty="0"/>
          </a:p>
          <a:p>
            <a:pPr rtl="1" algn="r" marL="177800" indent="-177800">
              <a:spcBef>
                <a:spcPts val="500"/>
              </a:spcBef>
              <a:buSzPct val="100000"/>
              <a:buChar char="◆"/>
            </a:pPr>
            <a:r>
              <a:rPr lang="ar-SA" sz="1440" dirty="0">
                <a:solidFill>
                  <a:srgbClr val="6E1C1D"/>
                </a:solidFill>
                <a:latin typeface="Arial" pitchFamily="34" charset="0"/>
                <a:ea typeface="Arial" pitchFamily="34" charset="-122"/>
                <a:cs typeface="Arial" pitchFamily="34" charset="-120"/>
              </a:rPr>
              <a:t>المسألة الزنبورية أمام الكسائي، ثم الموت شاباً</a:t>
            </a:r>
            <a:endParaRPr lang="ar-SA" sz="1730" dirty="0"/>
          </a:p>
        </p:txBody>
      </p:sp>
      <p:sp>
        <p:nvSpPr>
          <p:cNvPr id="10" name="Text 6"/>
          <p:cNvSpPr txBox="1"/>
          <p:nvPr/>
        </p:nvSpPr>
        <p:spPr>
          <a:xfrm>
            <a:off x="3520440" y="3977640"/>
            <a:ext cx="2788920" cy="2194560"/>
          </a:xfrm>
          <a:prstGeom prst="roundRect">
            <a:avLst>
              <a:gd name="adj" fmla="val 3333"/>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730" b="1" dirty="0">
                <a:solidFill>
                  <a:srgbClr val="44423D"/>
                </a:solidFill>
                <a:latin typeface="Arial" pitchFamily="34" charset="0"/>
                <a:ea typeface="Arial" pitchFamily="34" charset="-122"/>
                <a:cs typeface="Arial" pitchFamily="34" charset="-120"/>
              </a:rPr>
              <a:t>البصرة والكوفة</a:t>
            </a:r>
            <a:endParaRPr lang="ar-SA" sz="1730" dirty="0"/>
          </a:p>
          <a:p>
            <a:pPr rtl="1" algn="r" marL="177800" indent="-177800">
              <a:spcBef>
                <a:spcPts val="500"/>
              </a:spcBef>
              <a:buSzPct val="100000"/>
              <a:buChar char="◆"/>
            </a:pPr>
            <a:r>
              <a:rPr lang="ar-SA" sz="1440" dirty="0">
                <a:solidFill>
                  <a:srgbClr val="44423D"/>
                </a:solidFill>
                <a:latin typeface="Arial" pitchFamily="34" charset="0"/>
                <a:ea typeface="Arial" pitchFamily="34" charset="-122"/>
                <a:cs typeface="Arial" pitchFamily="34" charset="-120"/>
              </a:rPr>
              <a:t>البصرة: قياس وقواعد صارمة</a:t>
            </a:r>
            <a:endParaRPr lang="ar-SA" sz="1730" dirty="0"/>
          </a:p>
          <a:p>
            <a:pPr rtl="1" algn="r" marL="177800" indent="-177800">
              <a:spcBef>
                <a:spcPts val="500"/>
              </a:spcBef>
              <a:buSzPct val="100000"/>
              <a:buChar char="◆"/>
            </a:pPr>
            <a:r>
              <a:rPr lang="ar-SA" sz="1440" dirty="0">
                <a:solidFill>
                  <a:srgbClr val="44423D"/>
                </a:solidFill>
                <a:latin typeface="Arial" pitchFamily="34" charset="0"/>
                <a:ea typeface="Arial" pitchFamily="34" charset="-122"/>
                <a:cs typeface="Arial" pitchFamily="34" charset="-120"/>
              </a:rPr>
              <a:t>الكوفة: رواية وسماع</a:t>
            </a:r>
            <a:endParaRPr lang="ar-SA" sz="1730" dirty="0"/>
          </a:p>
          <a:p>
            <a:pPr rtl="1" algn="r" marL="177800" indent="-177800">
              <a:spcBef>
                <a:spcPts val="500"/>
              </a:spcBef>
              <a:buSzPct val="100000"/>
              <a:buChar char="◆"/>
            </a:pPr>
            <a:r>
              <a:rPr lang="ar-SA" sz="1440" dirty="0">
                <a:solidFill>
                  <a:srgbClr val="44423D"/>
                </a:solidFill>
                <a:latin typeface="Arial" pitchFamily="34" charset="0"/>
                <a:ea typeface="Arial" pitchFamily="34" charset="-122"/>
                <a:cs typeface="Arial" pitchFamily="34" charset="-120"/>
              </a:rPr>
              <a:t>الأدوار معكوسة عن الفقه!</a:t>
            </a:r>
            <a:endParaRPr lang="ar-SA" sz="173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42</a:t>
            </a:fld>
            <a:endParaRPr lang="ar-SA"/>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الخامس · الترجمة وبيت الحكمة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حين اجتمع تراث العالم في بغداد</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992895" y="1463040"/>
            <a:ext cx="2650160" cy="4663440"/>
          </a:xfrm>
          <a:prstGeom prst="roundRect">
            <a:avLst>
              <a:gd name="adj" fmla="val 2760"/>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البدايات مع المنصور</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"السند هند" الهندي</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أطباء جنديسابور وآل بختيشوع</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ابن المقفع و"كليلة ودمنة"</a:t>
            </a:r>
            <a:endParaRPr lang="ar-SA" sz="1730" dirty="0"/>
          </a:p>
        </p:txBody>
      </p:sp>
      <p:sp>
        <p:nvSpPr>
          <p:cNvPr id="7" name="Text 4"/>
          <p:cNvSpPr txBox="1"/>
          <p:nvPr/>
        </p:nvSpPr>
        <p:spPr>
          <a:xfrm>
            <a:off x="6178144" y="1463040"/>
            <a:ext cx="2650160" cy="4663440"/>
          </a:xfrm>
          <a:prstGeom prst="roundRect">
            <a:avLst>
              <a:gd name="adj" fmla="val 2760"/>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المأمون</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حلم أرسطو: "ما حسُن في العقل"</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بعثات إلى بيزنطة لطلب المخطوطات</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ويرى مؤرخون أن بيت الحكمة مكتبة أكثر منه أكاديمية</a:t>
            </a:r>
            <a:endParaRPr lang="ar-SA" sz="1730" dirty="0"/>
          </a:p>
        </p:txBody>
      </p:sp>
      <p:sp>
        <p:nvSpPr>
          <p:cNvPr id="8" name="Text 5"/>
          <p:cNvSpPr txBox="1"/>
          <p:nvPr/>
        </p:nvSpPr>
        <p:spPr>
          <a:xfrm>
            <a:off x="3363392" y="1463040"/>
            <a:ext cx="2650160" cy="4663440"/>
          </a:xfrm>
          <a:prstGeom prst="roundRect">
            <a:avLst>
              <a:gd name="adj" fmla="val 2760"/>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حنين بن إسحاق</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أكثر من مئة كتاب لجالينوس وأبقراط</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يقارن المخطوطات ويترجم المعنى</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رفض صنع السم للمتوكل</a:t>
            </a:r>
            <a:endParaRPr lang="ar-SA" sz="1730" dirty="0"/>
          </a:p>
        </p:txBody>
      </p:sp>
      <p:sp>
        <p:nvSpPr>
          <p:cNvPr id="9" name="Text 6"/>
          <p:cNvSpPr txBox="1"/>
          <p:nvPr/>
        </p:nvSpPr>
        <p:spPr>
          <a:xfrm>
            <a:off x="548640" y="1463040"/>
            <a:ext cx="2650160" cy="4663440"/>
          </a:xfrm>
          <a:prstGeom prst="roundRect">
            <a:avLst>
              <a:gd name="adj" fmla="val 2760"/>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ثابت وبنو موسى</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ثابت: الأعداد المتحابة</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بنو موسى: "كتاب الحيل" وآلة الناي المبرمجة</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وقياس محيط الأرض في سنجار</a:t>
            </a:r>
            <a:endParaRPr lang="ar-SA" sz="173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43</a:t>
            </a:fld>
            <a:endParaRPr lang="ar-SA"/>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الخامس · العلوم والأدب</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الخوارزمي والكندي والرازي، والطبري والجاحظ</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054645" y="1463040"/>
            <a:ext cx="3588410" cy="2272284"/>
          </a:xfrm>
          <a:prstGeom prst="roundRect">
            <a:avLst>
              <a:gd name="adj" fmla="val 3219"/>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الخوارزمي</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الجبر: ومنه algebra</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الأرقام والصفر إلى أوروبا</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Algoritmi ← algorithm</a:t>
            </a:r>
            <a:endParaRPr lang="ar-SA" sz="1730" dirty="0"/>
          </a:p>
        </p:txBody>
      </p:sp>
      <p:sp>
        <p:nvSpPr>
          <p:cNvPr id="7" name="Text 4"/>
          <p:cNvSpPr txBox="1"/>
          <p:nvPr/>
        </p:nvSpPr>
        <p:spPr>
          <a:xfrm>
            <a:off x="4301642" y="1463040"/>
            <a:ext cx="3588410" cy="2272284"/>
          </a:xfrm>
          <a:prstGeom prst="roundRect">
            <a:avLst>
              <a:gd name="adj" fmla="val 3219"/>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الكندي</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فيلسوف العرب</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"استخراج المعمّى": أقدم وصف لتحليل التكرار في فك الشفرات</a:t>
            </a:r>
            <a:endParaRPr lang="ar-SA" sz="1730" dirty="0"/>
          </a:p>
        </p:txBody>
      </p:sp>
      <p:sp>
        <p:nvSpPr>
          <p:cNvPr id="8" name="Text 5"/>
          <p:cNvSpPr txBox="1"/>
          <p:nvPr/>
        </p:nvSpPr>
        <p:spPr>
          <a:xfrm>
            <a:off x="548640" y="1463040"/>
            <a:ext cx="3588410" cy="2272284"/>
          </a:xfrm>
          <a:prstGeom prst="roundRect">
            <a:avLst>
              <a:gd name="adj" fmla="val 3219"/>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أبو بكر الرازي</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قطع اللحم لاختيار موقع المستشفى</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الجدري والحصبة</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"الحاوي"</a:t>
            </a:r>
            <a:endParaRPr lang="ar-SA" sz="1730" dirty="0"/>
          </a:p>
        </p:txBody>
      </p:sp>
      <p:sp>
        <p:nvSpPr>
          <p:cNvPr id="9" name="Text 6"/>
          <p:cNvSpPr txBox="1"/>
          <p:nvPr/>
        </p:nvSpPr>
        <p:spPr>
          <a:xfrm>
            <a:off x="8054645" y="3899916"/>
            <a:ext cx="3588410" cy="2272284"/>
          </a:xfrm>
          <a:prstGeom prst="roundRect">
            <a:avLst>
              <a:gd name="adj" fmla="val 3219"/>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الطبري</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تاريخ الرسل والملوك، وجامع البيان</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يجمع الروايات بأسانيدها</a:t>
            </a:r>
            <a:endParaRPr lang="ar-SA" sz="1730" dirty="0"/>
          </a:p>
        </p:txBody>
      </p:sp>
      <p:sp>
        <p:nvSpPr>
          <p:cNvPr id="10" name="Text 7"/>
          <p:cNvSpPr txBox="1"/>
          <p:nvPr/>
        </p:nvSpPr>
        <p:spPr>
          <a:xfrm>
            <a:off x="4301642" y="3899916"/>
            <a:ext cx="3588410" cy="2272284"/>
          </a:xfrm>
          <a:prstGeom prst="roundRect">
            <a:avLst>
              <a:gd name="adj" fmla="val 3219"/>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الجاحظ</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"الحيوان"، "البيان والتبيين"</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"البخلاء"، من أطرف كتب العربية</a:t>
            </a:r>
            <a:endParaRPr lang="ar-SA" sz="1730" dirty="0"/>
          </a:p>
        </p:txBody>
      </p:sp>
      <p:sp>
        <p:nvSpPr>
          <p:cNvPr id="11" name="Text 8"/>
          <p:cNvSpPr txBox="1"/>
          <p:nvPr/>
        </p:nvSpPr>
        <p:spPr>
          <a:xfrm>
            <a:off x="548640" y="3899916"/>
            <a:ext cx="3588410" cy="2272284"/>
          </a:xfrm>
          <a:prstGeom prst="roundRect">
            <a:avLst>
              <a:gd name="adj" fmla="val 3219"/>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المحنة: درس كبير</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السلطة الدينية للعلماء، لا للخليفة</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رابعة، المحاسبي، الجنيد: التصوف المبكر</a:t>
            </a:r>
            <a:endParaRPr lang="ar-SA" sz="173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44</a:t>
            </a:fld>
            <a:endParaRPr lang="ar-SA"/>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3" name="Text 0"/>
          <p:cNvSpPr txBox="1"/>
          <p:nvPr/>
        </p:nvSpPr>
        <p:spPr>
          <a:xfrm>
            <a:off x="7985455" y="411480"/>
            <a:ext cx="3657600" cy="365760"/>
          </a:xfrm>
          <a:prstGeom prst="rect">
            <a:avLst/>
          </a:prstGeom>
          <a:noFill/>
          <a:ln/>
        </p:spPr>
        <p:txBody>
          <a:bodyPr wrap="square" lIns="0" tIns="0" rIns="0" bIns="0" rtlCol="0" anchor="t"/>
          <a:lstStyle/>
          <a:p>
            <a:pPr rtl="1" algn="r" indent="0" marL="0">
              <a:buNone/>
            </a:pPr>
            <a:r>
              <a:rPr lang="ar-SA" sz="1600" b="1" dirty="0">
                <a:solidFill>
                  <a:srgbClr val="C8A24A"/>
                </a:solidFill>
                <a:latin typeface="Arial" pitchFamily="34" charset="0"/>
                <a:ea typeface="Arial" pitchFamily="34" charset="-122"/>
                <a:cs typeface="Arial" pitchFamily="34" charset="-120"/>
              </a:rPr>
              <a:t>الفصل السادس</a:t>
            </a:r>
            <a:endParaRPr lang="ar-SA" sz="1600" dirty="0"/>
          </a:p>
        </p:txBody>
      </p:sp>
      <p:sp>
        <p:nvSpPr>
          <p:cNvPr id="4" name="Text 1"/>
          <p:cNvSpPr txBox="1"/>
          <p:nvPr/>
        </p:nvSpPr>
        <p:spPr>
          <a:xfrm>
            <a:off x="548640" y="429768"/>
            <a:ext cx="5486400" cy="365760"/>
          </a:xfrm>
          <a:prstGeom prst="rect">
            <a:avLst/>
          </a:prstGeom>
          <a:noFill/>
          <a:ln/>
        </p:spPr>
        <p:txBody>
          <a:bodyPr wrap="square" lIns="0" tIns="0" rIns="0" bIns="0" rtlCol="0" anchor="t"/>
          <a:lstStyle/>
          <a:p>
            <a:pPr rtl="1" algn="l" indent="0" marL="0">
              <a:buNone/>
            </a:pPr>
            <a:r>
              <a:rPr lang="ar-SA" sz="1150" dirty="0">
                <a:solidFill>
                  <a:srgbClr val="AEB5C3"/>
                </a:solidFill>
                <a:latin typeface="Arial" pitchFamily="34" charset="0"/>
                <a:ea typeface="Arial" pitchFamily="34" charset="-122"/>
                <a:cs typeface="Arial" pitchFamily="34" charset="-120"/>
              </a:rPr>
              <a:t>الكتاب الثاني · قصة العلم والعلماء</a:t>
            </a:r>
            <a:endParaRPr lang="ar-SA" sz="1150" dirty="0"/>
          </a:p>
        </p:txBody>
      </p:sp>
      <p:sp>
        <p:nvSpPr>
          <p:cNvPr id="5" name="Shape 2"/>
          <p:cNvSpPr/>
          <p:nvPr/>
        </p:nvSpPr>
        <p:spPr>
          <a:xfrm>
            <a:off x="3474720" y="612648"/>
            <a:ext cx="5973775" cy="0"/>
          </a:xfrm>
          <a:prstGeom prst="line">
            <a:avLst/>
          </a:prstGeom>
          <a:noFill/>
          <a:ln w="9525">
            <a:solidFill>
              <a:srgbClr val="A8822F"/>
            </a:solidFill>
            <a:prstDash val="solid"/>
          </a:ln>
        </p:spPr>
      </p:sp>
      <p:pic>
        <p:nvPicPr>
          <p:cNvPr id="6" name="Image 0" descr="زخرفة هندسية">    </p:cNvPr>
          <p:cNvPicPr>
            <a:picLocks noChangeAspect="1"/>
          </p:cNvPicPr>
          <p:nvPr/>
        </p:nvPicPr>
        <p:blipFill>
          <a:blip r:embed="rId1"/>
          <a:stretch>
            <a:fillRect/>
          </a:stretch>
        </p:blipFill>
        <p:spPr>
          <a:xfrm>
            <a:off x="822960" y="1234440"/>
            <a:ext cx="3291840" cy="3291840"/>
          </a:xfrm>
          <a:prstGeom prst="rect">
            <a:avLst/>
          </a:prstGeom>
        </p:spPr>
      </p:pic>
      <p:pic>
        <p:nvPicPr>
          <p:cNvPr id="7" name="Image 1" descr="ch6">    </p:cNvPr>
          <p:cNvPicPr>
            <a:picLocks noChangeAspect="1"/>
          </p:cNvPicPr>
          <p:nvPr/>
        </p:nvPicPr>
        <p:blipFill>
          <a:blip r:embed="rId2"/>
          <a:stretch>
            <a:fillRect/>
          </a:stretch>
        </p:blipFill>
        <p:spPr>
          <a:xfrm>
            <a:off x="6083877" y="1325880"/>
            <a:ext cx="3834245" cy="1234440"/>
          </a:xfrm>
          <a:prstGeom prst="rect">
            <a:avLst/>
          </a:prstGeom>
        </p:spPr>
      </p:pic>
      <p:sp>
        <p:nvSpPr>
          <p:cNvPr id="8" name="Text 3"/>
          <p:cNvSpPr txBox="1"/>
          <p:nvPr/>
        </p:nvSpPr>
        <p:spPr>
          <a:xfrm>
            <a:off x="4251960" y="2697480"/>
            <a:ext cx="7498080" cy="457200"/>
          </a:xfrm>
          <a:prstGeom prst="rect">
            <a:avLst/>
          </a:prstGeom>
          <a:noFill/>
          <a:ln/>
        </p:spPr>
        <p:txBody>
          <a:bodyPr wrap="square" lIns="0" tIns="0" rIns="0" bIns="0" rtlCol="0" anchor="t"/>
          <a:lstStyle/>
          <a:p>
            <a:pPr rtl="1" algn="ctr" indent="0" marL="0">
              <a:buNone/>
            </a:pPr>
            <a:r>
              <a:rPr lang="ar-SA" sz="2000" dirty="0">
                <a:solidFill>
                  <a:srgbClr val="F3EBD6"/>
                </a:solidFill>
                <a:latin typeface="Arial" pitchFamily="34" charset="0"/>
                <a:ea typeface="Arial" pitchFamily="34" charset="-122"/>
                <a:cs typeface="Arial" pitchFamily="34" charset="-120"/>
              </a:rPr>
              <a:t>ابن سينا وابن الهيثم والبيروني والغزالي وابن حزم</a:t>
            </a:r>
            <a:endParaRPr lang="ar-SA" sz="2000" dirty="0"/>
          </a:p>
        </p:txBody>
      </p:sp>
      <p:sp>
        <p:nvSpPr>
          <p:cNvPr id="9" name="Text 4"/>
          <p:cNvSpPr txBox="1"/>
          <p:nvPr/>
        </p:nvSpPr>
        <p:spPr>
          <a:xfrm>
            <a:off x="5349240" y="3246120"/>
            <a:ext cx="5303520" cy="384048"/>
          </a:xfrm>
          <a:prstGeom prst="roundRect">
            <a:avLst>
              <a:gd name="adj" fmla="val 50000"/>
            </a:avLst>
          </a:prstGeom>
          <a:solidFill>
            <a:srgbClr val="C8A24A"/>
          </a:solidFill>
          <a:ln>
            <a:solidFill>
              <a:srgbClr val="C8A24A"/>
            </a:solidFill>
          </a:ln>
        </p:spPr>
        <p:txBody>
          <a:bodyPr wrap="square" lIns="0" tIns="0" rIns="0" bIns="0" rtlCol="0" anchor="ctr"/>
          <a:lstStyle/>
          <a:p>
            <a:pPr rtl="1" algn="ctr" indent="0" marL="0">
              <a:buNone/>
            </a:pPr>
            <a:r>
              <a:rPr lang="ar-SA" sz="1300" b="1" dirty="0">
                <a:solidFill>
                  <a:srgbClr val="0E1726"/>
                </a:solidFill>
                <a:latin typeface="Arial" pitchFamily="34" charset="0"/>
                <a:ea typeface="Arial" pitchFamily="34" charset="-122"/>
                <a:cs typeface="Arial" pitchFamily="34" charset="-120"/>
              </a:rPr>
              <a:t>القرنان الرابع والخامس الهجريان · 10–11م</a:t>
            </a:r>
            <a:endParaRPr lang="ar-SA" sz="1300" dirty="0"/>
          </a:p>
        </p:txBody>
      </p:sp>
      <p:sp>
        <p:nvSpPr>
          <p:cNvPr id="10" name="Text 5"/>
          <p:cNvSpPr txBox="1"/>
          <p:nvPr/>
        </p:nvSpPr>
        <p:spPr>
          <a:xfrm>
            <a:off x="4251960" y="3794760"/>
            <a:ext cx="7498080" cy="1097280"/>
          </a:xfrm>
          <a:prstGeom prst="rect">
            <a:avLst/>
          </a:prstGeom>
          <a:noFill/>
          <a:ln/>
        </p:spPr>
        <p:txBody>
          <a:bodyPr wrap="square" lIns="76200" tIns="177800" rIns="177800" bIns="76200" rtlCol="0" anchor="ctr"/>
          <a:lstStyle/>
          <a:p>
            <a:pPr rtl="1" algn="ctr" indent="0" marL="0">
              <a:buNone/>
            </a:pPr>
            <a:r>
              <a:rPr lang="ar-SA" sz="1800" dirty="0">
                <a:solidFill>
                  <a:srgbClr val="FFFFFF"/>
                </a:solidFill>
                <a:latin typeface="Times New Roman" pitchFamily="34" charset="0"/>
                <a:ea typeface="Times New Roman" pitchFamily="34" charset="-122"/>
                <a:cs typeface="Times New Roman" pitchFamily="34" charset="-120"/>
              </a:rPr>
              <a:t>« فإن تحرقوا القرطاسَ لا تحرقوا الذي تضمّنه القرطاسُ، بل هو في صدري »</a:t>
            </a:r>
            <a:endParaRPr lang="ar-SA" sz="1800" dirty="0"/>
          </a:p>
          <a:p>
            <a:pPr rtl="1" algn="ctr" indent="0" marL="0">
              <a:spcBef>
                <a:spcPts val="400"/>
              </a:spcBef>
              <a:buNone/>
            </a:pPr>
            <a:r>
              <a:rPr lang="ar-SA" sz="1150" b="1" dirty="0">
                <a:solidFill>
                  <a:srgbClr val="C8A24A"/>
                </a:solidFill>
                <a:latin typeface="Arial" pitchFamily="34" charset="0"/>
                <a:ea typeface="Arial" pitchFamily="34" charset="-122"/>
                <a:cs typeface="Arial" pitchFamily="34" charset="-120"/>
              </a:rPr>
              <a:t>ابن حزم الأندلسي</a:t>
            </a:r>
            <a:endParaRPr lang="ar-SA" sz="18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السادس · المفارقة الكبرى</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الخلافة تضعف، والعلم يزدهر: عواصم العلم</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10271455" y="1371600"/>
            <a:ext cx="1371600" cy="274320"/>
          </a:xfrm>
          <a:prstGeom prst="rect">
            <a:avLst/>
          </a:prstGeom>
          <a:noFill/>
          <a:ln/>
        </p:spPr>
        <p:txBody>
          <a:bodyPr wrap="square" lIns="0" tIns="0" rIns="0" bIns="0" rtlCol="0" anchor="t"/>
          <a:lstStyle/>
          <a:p>
            <a:pPr rtl="1" algn="r" indent="0" marL="0">
              <a:buNone/>
            </a:pPr>
            <a:r>
              <a:rPr lang="ar-SA" sz="1100" dirty="0">
                <a:solidFill>
                  <a:srgbClr val="5A5D66"/>
                </a:solidFill>
                <a:latin typeface="Arial" pitchFamily="34" charset="0"/>
                <a:ea typeface="Arial" pitchFamily="34" charset="-122"/>
                <a:cs typeface="Arial" pitchFamily="34" charset="-120"/>
              </a:rPr>
              <a:t>الشرق ←</a:t>
            </a:r>
            <a:endParaRPr lang="ar-SA" sz="1100" dirty="0"/>
          </a:p>
        </p:txBody>
      </p:sp>
      <p:sp>
        <p:nvSpPr>
          <p:cNvPr id="7" name="Text 4"/>
          <p:cNvSpPr txBox="1"/>
          <p:nvPr/>
        </p:nvSpPr>
        <p:spPr>
          <a:xfrm>
            <a:off x="548640" y="1371600"/>
            <a:ext cx="1371600" cy="274320"/>
          </a:xfrm>
          <a:prstGeom prst="rect">
            <a:avLst/>
          </a:prstGeom>
          <a:noFill/>
          <a:ln/>
        </p:spPr>
        <p:txBody>
          <a:bodyPr wrap="square" lIns="0" tIns="0" rIns="0" bIns="0" rtlCol="0" anchor="t"/>
          <a:lstStyle/>
          <a:p>
            <a:pPr rtl="1" algn="l" indent="0" marL="0">
              <a:buNone/>
            </a:pPr>
            <a:r>
              <a:rPr lang="ar-SA" sz="1100" dirty="0">
                <a:solidFill>
                  <a:srgbClr val="5A5D66"/>
                </a:solidFill>
                <a:latin typeface="Arial" pitchFamily="34" charset="0"/>
                <a:ea typeface="Arial" pitchFamily="34" charset="-122"/>
                <a:cs typeface="Arial" pitchFamily="34" charset="-120"/>
              </a:rPr>
              <a:t>→ الغرب</a:t>
            </a:r>
            <a:endParaRPr lang="ar-SA" sz="1100" dirty="0"/>
          </a:p>
        </p:txBody>
      </p:sp>
      <p:sp>
        <p:nvSpPr>
          <p:cNvPr id="8" name="Text 5"/>
          <p:cNvSpPr txBox="1"/>
          <p:nvPr/>
        </p:nvSpPr>
        <p:spPr>
          <a:xfrm>
            <a:off x="8054645" y="1691640"/>
            <a:ext cx="3588410" cy="1310640"/>
          </a:xfrm>
          <a:prstGeom prst="roundRect">
            <a:avLst>
              <a:gd name="adj" fmla="val 5581"/>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بخارى</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السامانيون</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ابن سينا في شبابه، الرودكي</a:t>
            </a:r>
            <a:endParaRPr lang="ar-SA" sz="1730" dirty="0"/>
          </a:p>
        </p:txBody>
      </p:sp>
      <p:sp>
        <p:nvSpPr>
          <p:cNvPr id="9" name="Text 6"/>
          <p:cNvSpPr txBox="1"/>
          <p:nvPr/>
        </p:nvSpPr>
        <p:spPr>
          <a:xfrm>
            <a:off x="4301642" y="1691640"/>
            <a:ext cx="3588410" cy="1310640"/>
          </a:xfrm>
          <a:prstGeom prst="roundRect">
            <a:avLst>
              <a:gd name="adj" fmla="val 5581"/>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غزنة</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الغزنويون</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البيروني، الفردوسي</a:t>
            </a:r>
            <a:endParaRPr lang="ar-SA" sz="1730" dirty="0"/>
          </a:p>
        </p:txBody>
      </p:sp>
      <p:sp>
        <p:nvSpPr>
          <p:cNvPr id="10" name="Text 7"/>
          <p:cNvSpPr txBox="1"/>
          <p:nvPr/>
        </p:nvSpPr>
        <p:spPr>
          <a:xfrm>
            <a:off x="548640" y="1691640"/>
            <a:ext cx="3588410" cy="1310640"/>
          </a:xfrm>
          <a:prstGeom prst="roundRect">
            <a:avLst>
              <a:gd name="adj" fmla="val 5581"/>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نيسابور وطوس</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السلاجقة</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الجويني، القشيري، الغزالي، الخيام</a:t>
            </a:r>
            <a:endParaRPr lang="ar-SA" sz="1730" dirty="0"/>
          </a:p>
        </p:txBody>
      </p:sp>
      <p:sp>
        <p:nvSpPr>
          <p:cNvPr id="11" name="Text 8"/>
          <p:cNvSpPr txBox="1"/>
          <p:nvPr/>
        </p:nvSpPr>
        <p:spPr>
          <a:xfrm>
            <a:off x="8054645" y="3139440"/>
            <a:ext cx="3588410" cy="1310640"/>
          </a:xfrm>
          <a:prstGeom prst="roundRect">
            <a:avLst>
              <a:gd name="adj" fmla="val 5581"/>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الري وهمذان وأصفهان</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البويهيون</a:t>
            </a:r>
            <a:endParaRPr lang="ar-SA" sz="173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ابن سينا، الصاحب بن عباد، مسكويه</a:t>
            </a:r>
            <a:endParaRPr lang="ar-SA" sz="1730" dirty="0"/>
          </a:p>
        </p:txBody>
      </p:sp>
      <p:sp>
        <p:nvSpPr>
          <p:cNvPr id="12" name="Text 9"/>
          <p:cNvSpPr txBox="1"/>
          <p:nvPr/>
        </p:nvSpPr>
        <p:spPr>
          <a:xfrm>
            <a:off x="4301642" y="3139440"/>
            <a:ext cx="3588410" cy="1310640"/>
          </a:xfrm>
          <a:prstGeom prst="roundRect">
            <a:avLst>
              <a:gd name="adj" fmla="val 5581"/>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بغداد</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العباسيون تحت البويهيين والسلاجقة</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الأشعري، الماوردي، الخطيب، الغزالي</a:t>
            </a:r>
            <a:endParaRPr lang="ar-SA" sz="1730" dirty="0"/>
          </a:p>
        </p:txBody>
      </p:sp>
      <p:sp>
        <p:nvSpPr>
          <p:cNvPr id="13" name="Text 10"/>
          <p:cNvSpPr txBox="1"/>
          <p:nvPr/>
        </p:nvSpPr>
        <p:spPr>
          <a:xfrm>
            <a:off x="548640" y="3139440"/>
            <a:ext cx="3588410" cy="1310640"/>
          </a:xfrm>
          <a:prstGeom prst="roundRect">
            <a:avLst>
              <a:gd name="adj" fmla="val 5581"/>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حلب</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الحمدانيون</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المتنبي، الفارابي، والمعري قربها</a:t>
            </a:r>
            <a:endParaRPr lang="ar-SA" sz="1730" dirty="0"/>
          </a:p>
        </p:txBody>
      </p:sp>
      <p:sp>
        <p:nvSpPr>
          <p:cNvPr id="14" name="Text 11"/>
          <p:cNvSpPr txBox="1"/>
          <p:nvPr/>
        </p:nvSpPr>
        <p:spPr>
          <a:xfrm>
            <a:off x="8054645" y="4587240"/>
            <a:ext cx="3588410" cy="1310640"/>
          </a:xfrm>
          <a:prstGeom prst="roundRect">
            <a:avLst>
              <a:gd name="adj" fmla="val 5581"/>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القاهرة</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الفاطميون</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ابن الهيثم، ابن يونس، الأزهر</a:t>
            </a:r>
            <a:endParaRPr lang="ar-SA" sz="1730" dirty="0"/>
          </a:p>
        </p:txBody>
      </p:sp>
      <p:sp>
        <p:nvSpPr>
          <p:cNvPr id="15" name="Text 12"/>
          <p:cNvSpPr txBox="1"/>
          <p:nvPr/>
        </p:nvSpPr>
        <p:spPr>
          <a:xfrm>
            <a:off x="4301642" y="4587240"/>
            <a:ext cx="3588410" cy="1310640"/>
          </a:xfrm>
          <a:prstGeom prst="roundRect">
            <a:avLst>
              <a:gd name="adj" fmla="val 5581"/>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القيروان</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الفاطميون ثم الزيريون</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ابن أبي زيد، ابن الجزار، ابن رشيق</a:t>
            </a:r>
            <a:endParaRPr lang="ar-SA" sz="1730" dirty="0"/>
          </a:p>
        </p:txBody>
      </p:sp>
      <p:sp>
        <p:nvSpPr>
          <p:cNvPr id="16" name="Text 13"/>
          <p:cNvSpPr txBox="1"/>
          <p:nvPr/>
        </p:nvSpPr>
        <p:spPr>
          <a:xfrm>
            <a:off x="548640" y="4587240"/>
            <a:ext cx="3588410" cy="1310640"/>
          </a:xfrm>
          <a:prstGeom prst="roundRect">
            <a:avLst>
              <a:gd name="adj" fmla="val 5581"/>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قرطبة</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الأمويون ثم الطوائف</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الزهراوي، ابن حزم، ابن عبد البر</a:t>
            </a:r>
            <a:endParaRPr lang="ar-SA" sz="1730" dirty="0"/>
          </a:p>
        </p:txBody>
      </p:sp>
      <p:sp>
        <p:nvSpPr>
          <p:cNvPr id="17" name="Shape 14"/>
          <p:cNvSpPr/>
          <p:nvPr/>
        </p:nvSpPr>
        <p:spPr>
          <a:xfrm>
            <a:off x="11441887" y="6135624"/>
            <a:ext cx="164592" cy="164592"/>
          </a:xfrm>
          <a:prstGeom prst="roundRect">
            <a:avLst>
              <a:gd name="adj" fmla="val 16667"/>
            </a:avLst>
          </a:prstGeom>
          <a:solidFill>
            <a:srgbClr val="1F6F5C"/>
          </a:solidFill>
          <a:ln w="12700">
            <a:solidFill>
              <a:srgbClr val="1F6F5C"/>
            </a:solidFill>
            <a:prstDash val="solid"/>
          </a:ln>
        </p:spPr>
      </p:sp>
      <p:sp>
        <p:nvSpPr>
          <p:cNvPr id="18" name="Text 15"/>
          <p:cNvSpPr txBox="1"/>
          <p:nvPr/>
        </p:nvSpPr>
        <p:spPr>
          <a:xfrm>
            <a:off x="9992563" y="6080760"/>
            <a:ext cx="1394460" cy="274320"/>
          </a:xfrm>
          <a:prstGeom prst="rect">
            <a:avLst/>
          </a:prstGeom>
          <a:noFill/>
          <a:ln/>
        </p:spPr>
        <p:txBody>
          <a:bodyPr wrap="square" lIns="0" tIns="0" rIns="0" bIns="0" rtlCol="0" anchor="ctr"/>
          <a:lstStyle/>
          <a:p>
            <a:pPr rtl="1" algn="r" indent="0" marL="0">
              <a:buNone/>
            </a:pPr>
            <a:r>
              <a:rPr lang="ar-SA" sz="1100" dirty="0">
                <a:solidFill>
                  <a:srgbClr val="5A5D66"/>
                </a:solidFill>
                <a:latin typeface="Arial" pitchFamily="34" charset="0"/>
                <a:ea typeface="Arial" pitchFamily="34" charset="-122"/>
                <a:cs typeface="Arial" pitchFamily="34" charset="-120"/>
              </a:rPr>
              <a:t>المشرق الإيراني</a:t>
            </a:r>
            <a:endParaRPr lang="ar-SA" sz="1100" dirty="0"/>
          </a:p>
        </p:txBody>
      </p:sp>
      <p:sp>
        <p:nvSpPr>
          <p:cNvPr id="19" name="Shape 16"/>
          <p:cNvSpPr/>
          <p:nvPr/>
        </p:nvSpPr>
        <p:spPr>
          <a:xfrm>
            <a:off x="9526219" y="6135624"/>
            <a:ext cx="164592" cy="164592"/>
          </a:xfrm>
          <a:prstGeom prst="roundRect">
            <a:avLst>
              <a:gd name="adj" fmla="val 16667"/>
            </a:avLst>
          </a:prstGeom>
          <a:solidFill>
            <a:srgbClr val="2E64A0"/>
          </a:solidFill>
          <a:ln w="12700">
            <a:solidFill>
              <a:srgbClr val="2E64A0"/>
            </a:solidFill>
            <a:prstDash val="solid"/>
          </a:ln>
        </p:spPr>
      </p:sp>
      <p:sp>
        <p:nvSpPr>
          <p:cNvPr id="20" name="Text 17"/>
          <p:cNvSpPr txBox="1"/>
          <p:nvPr/>
        </p:nvSpPr>
        <p:spPr>
          <a:xfrm>
            <a:off x="8310067" y="6080760"/>
            <a:ext cx="1161288" cy="274320"/>
          </a:xfrm>
          <a:prstGeom prst="rect">
            <a:avLst/>
          </a:prstGeom>
          <a:noFill/>
          <a:ln/>
        </p:spPr>
        <p:txBody>
          <a:bodyPr wrap="square" lIns="0" tIns="0" rIns="0" bIns="0" rtlCol="0" anchor="ctr"/>
          <a:lstStyle/>
          <a:p>
            <a:pPr rtl="1" algn="r" indent="0" marL="0">
              <a:buNone/>
            </a:pPr>
            <a:r>
              <a:rPr lang="ar-SA" sz="1100" dirty="0">
                <a:solidFill>
                  <a:srgbClr val="5A5D66"/>
                </a:solidFill>
                <a:latin typeface="Arial" pitchFamily="34" charset="0"/>
                <a:ea typeface="Arial" pitchFamily="34" charset="-122"/>
                <a:cs typeface="Arial" pitchFamily="34" charset="-120"/>
              </a:rPr>
              <a:t>القلب العربي</a:t>
            </a:r>
            <a:endParaRPr lang="ar-SA" sz="1100" dirty="0"/>
          </a:p>
        </p:txBody>
      </p:sp>
      <p:sp>
        <p:nvSpPr>
          <p:cNvPr id="21" name="Shape 18"/>
          <p:cNvSpPr/>
          <p:nvPr/>
        </p:nvSpPr>
        <p:spPr>
          <a:xfrm>
            <a:off x="7843723" y="6135624"/>
            <a:ext cx="164592" cy="164592"/>
          </a:xfrm>
          <a:prstGeom prst="roundRect">
            <a:avLst>
              <a:gd name="adj" fmla="val 16667"/>
            </a:avLst>
          </a:prstGeom>
          <a:solidFill>
            <a:srgbClr val="B5443F"/>
          </a:solidFill>
          <a:ln w="12700">
            <a:solidFill>
              <a:srgbClr val="B5443F"/>
            </a:solidFill>
            <a:prstDash val="solid"/>
          </a:ln>
        </p:spPr>
      </p:sp>
      <p:sp>
        <p:nvSpPr>
          <p:cNvPr id="22" name="Text 19"/>
          <p:cNvSpPr txBox="1"/>
          <p:nvPr/>
        </p:nvSpPr>
        <p:spPr>
          <a:xfrm>
            <a:off x="6472123" y="6080760"/>
            <a:ext cx="1316736" cy="274320"/>
          </a:xfrm>
          <a:prstGeom prst="rect">
            <a:avLst/>
          </a:prstGeom>
          <a:noFill/>
          <a:ln/>
        </p:spPr>
        <p:txBody>
          <a:bodyPr wrap="square" lIns="0" tIns="0" rIns="0" bIns="0" rtlCol="0" anchor="ctr"/>
          <a:lstStyle/>
          <a:p>
            <a:pPr rtl="1" algn="r" indent="0" marL="0">
              <a:buNone/>
            </a:pPr>
            <a:r>
              <a:rPr lang="ar-SA" sz="1100" dirty="0">
                <a:solidFill>
                  <a:srgbClr val="5A5D66"/>
                </a:solidFill>
                <a:latin typeface="Arial" pitchFamily="34" charset="0"/>
                <a:ea typeface="Arial" pitchFamily="34" charset="-122"/>
                <a:cs typeface="Arial" pitchFamily="34" charset="-120"/>
              </a:rPr>
              <a:t>الغرب الإسلامي</a:t>
            </a:r>
            <a:endParaRPr lang="ar-SA" sz="11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46</a:t>
            </a:fld>
            <a:endParaRPr lang="ar-SA"/>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السادس · الفلاسفة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الفارابي وابن سينا</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7071055" y="1463040"/>
            <a:ext cx="4572000" cy="4709160"/>
          </a:xfrm>
          <a:prstGeom prst="roundRect">
            <a:avLst>
              <a:gd name="adj" fmla="val 1600"/>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950" b="1" dirty="0">
                <a:solidFill>
                  <a:srgbClr val="6B5118"/>
                </a:solidFill>
                <a:latin typeface="Arial" pitchFamily="34" charset="0"/>
                <a:ea typeface="Arial" pitchFamily="34" charset="-122"/>
                <a:cs typeface="Arial" pitchFamily="34" charset="-120"/>
              </a:rPr>
              <a:t>الفارابي (260–339هـ): المعلم الثاني</a:t>
            </a:r>
            <a:endParaRPr lang="ar-SA" sz="1950" dirty="0"/>
          </a:p>
          <a:p>
            <a:pPr rtl="1" algn="r" marL="177800" indent="-177800">
              <a:spcBef>
                <a:spcPts val="500"/>
              </a:spcBef>
              <a:buSzPct val="100000"/>
              <a:buChar char="◆"/>
            </a:pPr>
            <a:r>
              <a:rPr lang="ar-SA" sz="1620" dirty="0">
                <a:solidFill>
                  <a:srgbClr val="6B5118"/>
                </a:solidFill>
                <a:latin typeface="Arial" pitchFamily="34" charset="0"/>
                <a:ea typeface="Arial" pitchFamily="34" charset="-122"/>
                <a:cs typeface="Arial" pitchFamily="34" charset="-120"/>
              </a:rPr>
              <a:t>أعظم من شرح المنطق بعد أرسطو</a:t>
            </a:r>
            <a:endParaRPr lang="ar-SA" sz="1950" dirty="0"/>
          </a:p>
          <a:p>
            <a:pPr rtl="1" algn="r" marL="177800" indent="-177800">
              <a:spcBef>
                <a:spcPts val="500"/>
              </a:spcBef>
              <a:buSzPct val="100000"/>
              <a:buChar char="◆"/>
            </a:pPr>
            <a:r>
              <a:rPr lang="ar-SA" sz="1620" dirty="0">
                <a:solidFill>
                  <a:srgbClr val="6B5118"/>
                </a:solidFill>
                <a:latin typeface="Arial" pitchFamily="34" charset="0"/>
                <a:ea typeface="Arial" pitchFamily="34" charset="-122"/>
                <a:cs typeface="Arial" pitchFamily="34" charset="-120"/>
              </a:rPr>
              <a:t>"آراء أهل المدينة الفاضلة"</a:t>
            </a:r>
            <a:endParaRPr lang="ar-SA" sz="1950" dirty="0"/>
          </a:p>
          <a:p>
            <a:pPr rtl="1" algn="r" marL="177800" indent="-177800">
              <a:spcBef>
                <a:spcPts val="500"/>
              </a:spcBef>
              <a:buSzPct val="100000"/>
              <a:buChar char="◆"/>
            </a:pPr>
            <a:r>
              <a:rPr lang="ar-SA" sz="1620" dirty="0">
                <a:solidFill>
                  <a:srgbClr val="6B5118"/>
                </a:solidFill>
                <a:latin typeface="Arial" pitchFamily="34" charset="0"/>
                <a:ea typeface="Arial" pitchFamily="34" charset="-122"/>
                <a:cs typeface="Arial" pitchFamily="34" charset="-120"/>
              </a:rPr>
              <a:t>"كتاب الموسيقى الكبير"</a:t>
            </a:r>
            <a:endParaRPr lang="ar-SA" sz="1950" dirty="0"/>
          </a:p>
          <a:p>
            <a:pPr rtl="1" algn="r" marL="177800" indent="-177800">
              <a:spcBef>
                <a:spcPts val="500"/>
              </a:spcBef>
              <a:buSzPct val="100000"/>
              <a:buChar char="◆"/>
            </a:pPr>
            <a:r>
              <a:rPr lang="ar-SA" sz="1620" dirty="0">
                <a:solidFill>
                  <a:srgbClr val="6B5118"/>
                </a:solidFill>
                <a:latin typeface="Arial" pitchFamily="34" charset="0"/>
                <a:ea typeface="Arial" pitchFamily="34" charset="-122"/>
                <a:cs typeface="Arial" pitchFamily="34" charset="-120"/>
              </a:rPr>
              <a:t>قصة مجلس سيف الدولة: أضحكهم ثم أبكاهم ثم أنامهم وخرج</a:t>
            </a:r>
            <a:endParaRPr lang="ar-SA" sz="1950" dirty="0"/>
          </a:p>
        </p:txBody>
      </p:sp>
      <p:sp>
        <p:nvSpPr>
          <p:cNvPr id="7" name="Text 4"/>
          <p:cNvSpPr txBox="1"/>
          <p:nvPr/>
        </p:nvSpPr>
        <p:spPr>
          <a:xfrm>
            <a:off x="548640" y="1463040"/>
            <a:ext cx="6400800" cy="2514600"/>
          </a:xfrm>
          <a:prstGeom prst="roundRect">
            <a:avLst>
              <a:gd name="adj" fmla="val 2909"/>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950" b="1" dirty="0">
                <a:solidFill>
                  <a:srgbClr val="143456"/>
                </a:solidFill>
                <a:latin typeface="Arial" pitchFamily="34" charset="0"/>
                <a:ea typeface="Arial" pitchFamily="34" charset="-122"/>
                <a:cs typeface="Arial" pitchFamily="34" charset="-120"/>
              </a:rPr>
              <a:t>ابن سينا (370–428هـ): الشيخ الرئيس</a:t>
            </a:r>
            <a:endParaRPr lang="ar-SA" sz="1950" dirty="0"/>
          </a:p>
          <a:p>
            <a:pPr rtl="1" algn="r" marL="177800" indent="-177800">
              <a:spcBef>
                <a:spcPts val="500"/>
              </a:spcBef>
              <a:buSzPct val="100000"/>
              <a:buChar char="◆"/>
            </a:pPr>
            <a:r>
              <a:rPr lang="ar-SA" sz="1620" dirty="0">
                <a:solidFill>
                  <a:srgbClr val="143456"/>
                </a:solidFill>
                <a:latin typeface="Arial" pitchFamily="34" charset="0"/>
                <a:ea typeface="Arial" pitchFamily="34" charset="-122"/>
                <a:cs typeface="Arial" pitchFamily="34" charset="-120"/>
              </a:rPr>
              <a:t>أتقن الطب في نحو السادسة عشرة</a:t>
            </a:r>
            <a:endParaRPr lang="ar-SA" sz="1950" dirty="0"/>
          </a:p>
          <a:p>
            <a:pPr rtl="1" algn="r" marL="177800" indent="-177800">
              <a:spcBef>
                <a:spcPts val="500"/>
              </a:spcBef>
              <a:buSzPct val="100000"/>
              <a:buChar char="◆"/>
            </a:pPr>
            <a:r>
              <a:rPr lang="ar-SA" sz="1620" dirty="0">
                <a:solidFill>
                  <a:srgbClr val="143456"/>
                </a:solidFill>
                <a:latin typeface="Arial" pitchFamily="34" charset="0"/>
                <a:ea typeface="Arial" pitchFamily="34" charset="-122"/>
                <a:cs typeface="Arial" pitchFamily="34" charset="-120"/>
              </a:rPr>
              <a:t>قرأ "ما بعد الطبيعة" أربعين مرة، ففهمه بكتاب للفارابي بثلاثة دراهم</a:t>
            </a:r>
            <a:endParaRPr lang="ar-SA" sz="1950" dirty="0"/>
          </a:p>
          <a:p>
            <a:pPr rtl="1" algn="r" marL="177800" indent="-177800">
              <a:spcBef>
                <a:spcPts val="500"/>
              </a:spcBef>
              <a:buSzPct val="100000"/>
              <a:buChar char="◆"/>
            </a:pPr>
            <a:r>
              <a:rPr lang="ar-SA" sz="1620" dirty="0">
                <a:solidFill>
                  <a:srgbClr val="143456"/>
                </a:solidFill>
                <a:latin typeface="Arial" pitchFamily="34" charset="0"/>
                <a:ea typeface="Arial" pitchFamily="34" charset="-122"/>
                <a:cs typeface="Arial" pitchFamily="34" charset="-120"/>
              </a:rPr>
              <a:t>وزير ومسجون وهارب، يكتب ليلاً مع تلاميذه</a:t>
            </a:r>
            <a:endParaRPr lang="ar-SA" sz="1950" dirty="0"/>
          </a:p>
        </p:txBody>
      </p:sp>
      <p:sp>
        <p:nvSpPr>
          <p:cNvPr id="8" name="Text 5"/>
          <p:cNvSpPr txBox="1"/>
          <p:nvPr/>
        </p:nvSpPr>
        <p:spPr>
          <a:xfrm>
            <a:off x="3831336" y="4114800"/>
            <a:ext cx="3118104" cy="2057400"/>
          </a:xfrm>
          <a:prstGeom prst="roundRect">
            <a:avLst>
              <a:gd name="adj" fmla="val 3556"/>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القانون في الطب</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دُرّس في جامعات أوروبا نحو خمسة قرون</a:t>
            </a:r>
            <a:endParaRPr lang="ar-SA" sz="1730" dirty="0"/>
          </a:p>
        </p:txBody>
      </p:sp>
      <p:sp>
        <p:nvSpPr>
          <p:cNvPr id="9" name="Text 6"/>
          <p:cNvSpPr txBox="1"/>
          <p:nvPr/>
        </p:nvSpPr>
        <p:spPr>
          <a:xfrm>
            <a:off x="548640" y="4114800"/>
            <a:ext cx="3118104" cy="2057400"/>
          </a:xfrm>
          <a:prstGeom prst="roundRect">
            <a:avLst>
              <a:gd name="adj" fmla="val 3556"/>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الشفاء</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أعظم بناء فلسفي في الإسلام</a:t>
            </a:r>
            <a:endParaRPr lang="ar-SA" sz="173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47</a:t>
            </a:fld>
            <a:endParaRPr lang="ar-SA"/>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السادس · العلماء التجريبيون</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ابن الهيثم والبيروني</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6156655" y="1463040"/>
            <a:ext cx="5486400" cy="4709160"/>
          </a:xfrm>
          <a:prstGeom prst="roundRect">
            <a:avLst>
              <a:gd name="adj" fmla="val 1553"/>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950" b="1" dirty="0">
                <a:solidFill>
                  <a:srgbClr val="143456"/>
                </a:solidFill>
                <a:latin typeface="Arial" pitchFamily="34" charset="0"/>
                <a:ea typeface="Arial" pitchFamily="34" charset="-122"/>
                <a:cs typeface="Arial" pitchFamily="34" charset="-120"/>
              </a:rPr>
              <a:t>ابن الهيثم (354–430هـ): أبو البصريات</a:t>
            </a:r>
            <a:endParaRPr lang="ar-SA" sz="1950" dirty="0"/>
          </a:p>
          <a:p>
            <a:pPr rtl="1" algn="r" marL="177800" indent="-177800">
              <a:spcBef>
                <a:spcPts val="500"/>
              </a:spcBef>
              <a:buSzPct val="100000"/>
              <a:buChar char="◆"/>
            </a:pPr>
            <a:r>
              <a:rPr lang="ar-SA" sz="1560" dirty="0">
                <a:solidFill>
                  <a:srgbClr val="143456"/>
                </a:solidFill>
                <a:latin typeface="Arial" pitchFamily="34" charset="0"/>
                <a:ea typeface="Arial" pitchFamily="34" charset="-122"/>
                <a:cs typeface="Arial" pitchFamily="34" charset="-120"/>
              </a:rPr>
              <a:t>وعد بتنظيم النيل، فرأى أسوان وأدرك الاستحالة، فتظاهر بالجنون حتى مات الحاكم</a:t>
            </a:r>
            <a:endParaRPr lang="ar-SA" sz="1950" dirty="0"/>
          </a:p>
          <a:p>
            <a:pPr rtl="1" algn="r" marL="177800" indent="-177800">
              <a:spcBef>
                <a:spcPts val="500"/>
              </a:spcBef>
              <a:buSzPct val="100000"/>
              <a:buChar char="◆"/>
            </a:pPr>
            <a:r>
              <a:rPr lang="ar-SA" sz="1560" dirty="0">
                <a:solidFill>
                  <a:srgbClr val="143456"/>
                </a:solidFill>
                <a:latin typeface="Arial" pitchFamily="34" charset="0"/>
                <a:ea typeface="Arial" pitchFamily="34" charset="-122"/>
                <a:cs typeface="Arial" pitchFamily="34" charset="-120"/>
              </a:rPr>
              <a:t>"كتاب المناظر": الضوء ينعكس من الأشياء ويدخل العين</a:t>
            </a:r>
            <a:endParaRPr lang="ar-SA" sz="1950" dirty="0"/>
          </a:p>
          <a:p>
            <a:pPr rtl="1" algn="r" marL="177800" indent="-177800">
              <a:spcBef>
                <a:spcPts val="500"/>
              </a:spcBef>
              <a:buSzPct val="100000"/>
              <a:buChar char="◆"/>
            </a:pPr>
            <a:r>
              <a:rPr lang="ar-SA" sz="1560" dirty="0">
                <a:solidFill>
                  <a:srgbClr val="143456"/>
                </a:solidFill>
                <a:latin typeface="Arial" pitchFamily="34" charset="0"/>
                <a:ea typeface="Arial" pitchFamily="34" charset="-122"/>
                <a:cs typeface="Arial" pitchFamily="34" charset="-120"/>
              </a:rPr>
              <a:t>البيت المظلم: أصل آلة التصوير</a:t>
            </a:r>
            <a:endParaRPr lang="ar-SA" sz="1950" dirty="0"/>
          </a:p>
          <a:p>
            <a:pPr rtl="1" algn="r" marL="177800" indent="-177800">
              <a:spcBef>
                <a:spcPts val="500"/>
              </a:spcBef>
              <a:buSzPct val="100000"/>
              <a:buChar char="◆"/>
            </a:pPr>
            <a:r>
              <a:rPr lang="ar-SA" sz="1560" dirty="0">
                <a:solidFill>
                  <a:srgbClr val="143456"/>
                </a:solidFill>
                <a:latin typeface="Arial" pitchFamily="34" charset="0"/>
                <a:ea typeface="Arial" pitchFamily="34" charset="-122"/>
                <a:cs typeface="Arial" pitchFamily="34" charset="-120"/>
              </a:rPr>
              <a:t>فرضية ← تجربة ← قبول أو رفض: من رواد المنهج التجريبي</a:t>
            </a:r>
            <a:endParaRPr lang="ar-SA" sz="1950" dirty="0"/>
          </a:p>
          <a:p>
            <a:pPr rtl="1" algn="r" marL="177800" indent="-177800">
              <a:spcBef>
                <a:spcPts val="500"/>
              </a:spcBef>
              <a:buSzPct val="100000"/>
              <a:buChar char="◆"/>
            </a:pPr>
            <a:r>
              <a:rPr lang="ar-SA" sz="1560" dirty="0">
                <a:solidFill>
                  <a:srgbClr val="143456"/>
                </a:solidFill>
                <a:latin typeface="Arial" pitchFamily="34" charset="0"/>
                <a:ea typeface="Arial" pitchFamily="34" charset="-122"/>
                <a:cs typeface="Arial" pitchFamily="34" charset="-120"/>
              </a:rPr>
              <a:t>Alhazen: أثّر في روجر بيكون وكبلر</a:t>
            </a:r>
            <a:endParaRPr lang="ar-SA" sz="1950" dirty="0"/>
          </a:p>
        </p:txBody>
      </p:sp>
      <p:sp>
        <p:nvSpPr>
          <p:cNvPr id="7" name="Text 4"/>
          <p:cNvSpPr txBox="1"/>
          <p:nvPr/>
        </p:nvSpPr>
        <p:spPr>
          <a:xfrm>
            <a:off x="548640" y="1463040"/>
            <a:ext cx="5440680" cy="4709160"/>
          </a:xfrm>
          <a:prstGeom prst="roundRect">
            <a:avLst>
              <a:gd name="adj" fmla="val 1553"/>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950" b="1" dirty="0">
                <a:solidFill>
                  <a:srgbClr val="134A3D"/>
                </a:solidFill>
                <a:latin typeface="Arial" pitchFamily="34" charset="0"/>
                <a:ea typeface="Arial" pitchFamily="34" charset="-122"/>
                <a:cs typeface="Arial" pitchFamily="34" charset="-120"/>
              </a:rPr>
              <a:t>البيروني (362–440هـ): العقل الشامل</a:t>
            </a:r>
            <a:endParaRPr lang="ar-SA" sz="1950" dirty="0"/>
          </a:p>
          <a:p>
            <a:pPr rtl="1" algn="r" marL="177800" indent="-177800">
              <a:spcBef>
                <a:spcPts val="500"/>
              </a:spcBef>
              <a:buSzPct val="100000"/>
              <a:buChar char="◆"/>
            </a:pPr>
            <a:r>
              <a:rPr lang="ar-SA" sz="1560" dirty="0">
                <a:solidFill>
                  <a:srgbClr val="134A3D"/>
                </a:solidFill>
                <a:latin typeface="Arial" pitchFamily="34" charset="0"/>
                <a:ea typeface="Arial" pitchFamily="34" charset="-122"/>
                <a:cs typeface="Arial" pitchFamily="34" charset="-120"/>
              </a:rPr>
              <a:t>تعلّم السنسكريتية وكتب "تحقيق ما للهند" بإنصاف نادر</a:t>
            </a:r>
            <a:endParaRPr lang="ar-SA" sz="1950" dirty="0"/>
          </a:p>
          <a:p>
            <a:pPr rtl="1" algn="r" marL="177800" indent="-177800">
              <a:spcBef>
                <a:spcPts val="500"/>
              </a:spcBef>
              <a:buSzPct val="100000"/>
              <a:buChar char="◆"/>
            </a:pPr>
            <a:r>
              <a:rPr lang="ar-SA" sz="1560" dirty="0">
                <a:solidFill>
                  <a:srgbClr val="134A3D"/>
                </a:solidFill>
                <a:latin typeface="Arial" pitchFamily="34" charset="0"/>
                <a:ea typeface="Arial" pitchFamily="34" charset="-122"/>
                <a:cs typeface="Arial" pitchFamily="34" charset="-120"/>
              </a:rPr>
              <a:t>قاس نصف قطر الأرض من قمة جبل</a:t>
            </a:r>
            <a:endParaRPr lang="ar-SA" sz="1950" dirty="0"/>
          </a:p>
          <a:p>
            <a:pPr rtl="1" algn="r" marL="177800" indent="-177800">
              <a:spcBef>
                <a:spcPts val="500"/>
              </a:spcBef>
              <a:buSzPct val="100000"/>
              <a:buChar char="◆"/>
            </a:pPr>
            <a:r>
              <a:rPr lang="ar-SA" sz="1560" dirty="0">
                <a:solidFill>
                  <a:srgbClr val="134A3D"/>
                </a:solidFill>
                <a:latin typeface="Arial" pitchFamily="34" charset="0"/>
                <a:ea typeface="Arial" pitchFamily="34" charset="-122"/>
                <a:cs typeface="Arial" pitchFamily="34" charset="-120"/>
              </a:rPr>
              <a:t>ناقش دوران الأرض في "القانون المسعودي"</a:t>
            </a:r>
            <a:endParaRPr lang="ar-SA" sz="1950" dirty="0"/>
          </a:p>
          <a:p>
            <a:pPr rtl="1" algn="r" marL="177800" indent="-177800">
              <a:spcBef>
                <a:spcPts val="500"/>
              </a:spcBef>
              <a:buSzPct val="100000"/>
              <a:buChar char="◆"/>
            </a:pPr>
            <a:r>
              <a:rPr lang="ar-SA" sz="1560" dirty="0">
                <a:solidFill>
                  <a:srgbClr val="134A3D"/>
                </a:solidFill>
                <a:latin typeface="Arial" pitchFamily="34" charset="0"/>
                <a:ea typeface="Arial" pitchFamily="34" charset="-122"/>
                <a:cs typeface="Arial" pitchFamily="34" charset="-120"/>
              </a:rPr>
              <a:t>قاس الكثافة النوعية للمعادن</a:t>
            </a:r>
            <a:endParaRPr lang="ar-SA" sz="1950" dirty="0"/>
          </a:p>
          <a:p>
            <a:pPr rtl="1" algn="r" marL="177800" indent="-177800">
              <a:spcBef>
                <a:spcPts val="500"/>
              </a:spcBef>
              <a:buSzPct val="100000"/>
              <a:buChar char="◆"/>
            </a:pPr>
            <a:r>
              <a:rPr lang="ar-SA" sz="1560" dirty="0">
                <a:solidFill>
                  <a:srgbClr val="134A3D"/>
                </a:solidFill>
                <a:latin typeface="Arial" pitchFamily="34" charset="0"/>
                <a:ea typeface="Arial" pitchFamily="34" charset="-122"/>
                <a:cs typeface="Arial" pitchFamily="34" charset="-120"/>
              </a:rPr>
              <a:t>مات وهو يسأل عن مسألة في الميراث: "أن أودّع الدنيا وأنا عالم بها..."</a:t>
            </a:r>
            <a:endParaRPr lang="ar-SA" sz="195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48</a:t>
            </a:fld>
            <a:endParaRPr lang="ar-SA"/>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السادس · العقيدة والتصوف</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الأشعري والغزالي</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7436815" y="1463040"/>
            <a:ext cx="4206240" cy="4709160"/>
          </a:xfrm>
          <a:prstGeom prst="roundRect">
            <a:avLst>
              <a:gd name="adj" fmla="val 1739"/>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900" b="1" dirty="0">
                <a:solidFill>
                  <a:srgbClr val="44423D"/>
                </a:solidFill>
                <a:latin typeface="Arial" pitchFamily="34" charset="0"/>
                <a:ea typeface="Arial" pitchFamily="34" charset="-122"/>
                <a:cs typeface="Arial" pitchFamily="34" charset="-120"/>
              </a:rPr>
              <a:t>الأشعري (260–324هـ)</a:t>
            </a:r>
            <a:endParaRPr lang="ar-SA" sz="1900" dirty="0"/>
          </a:p>
          <a:p>
            <a:pPr rtl="1" algn="r" marL="177800" indent="-177800">
              <a:spcBef>
                <a:spcPts val="500"/>
              </a:spcBef>
              <a:buSzPct val="100000"/>
              <a:buChar char="◆"/>
            </a:pPr>
            <a:r>
              <a:rPr lang="ar-SA" sz="1560" dirty="0">
                <a:solidFill>
                  <a:srgbClr val="44423D"/>
                </a:solidFill>
                <a:latin typeface="Arial" pitchFamily="34" charset="0"/>
                <a:ea typeface="Arial" pitchFamily="34" charset="-122"/>
                <a:cs typeface="Arial" pitchFamily="34" charset="-120"/>
              </a:rPr>
              <a:t>أربعون سنة معتزلياً</a:t>
            </a:r>
            <a:endParaRPr lang="ar-SA" sz="1900" dirty="0"/>
          </a:p>
          <a:p>
            <a:pPr rtl="1" algn="r" marL="177800" indent="-177800">
              <a:spcBef>
                <a:spcPts val="500"/>
              </a:spcBef>
              <a:buSzPct val="100000"/>
              <a:buChar char="◆"/>
            </a:pPr>
            <a:r>
              <a:rPr lang="ar-SA" sz="1560" dirty="0">
                <a:solidFill>
                  <a:srgbClr val="44423D"/>
                </a:solidFill>
                <a:latin typeface="Arial" pitchFamily="34" charset="0"/>
                <a:ea typeface="Arial" pitchFamily="34" charset="-122"/>
                <a:cs typeface="Arial" pitchFamily="34" charset="-120"/>
              </a:rPr>
              <a:t>مناظرة الإخوة الثلاثة مع الجبائي</a:t>
            </a:r>
            <a:endParaRPr lang="ar-SA" sz="1900" dirty="0"/>
          </a:p>
          <a:p>
            <a:pPr rtl="1" algn="r" marL="177800" indent="-177800">
              <a:spcBef>
                <a:spcPts val="500"/>
              </a:spcBef>
              <a:buSzPct val="100000"/>
              <a:buChar char="◆"/>
            </a:pPr>
            <a:r>
              <a:rPr lang="ar-SA" sz="1560" dirty="0">
                <a:solidFill>
                  <a:srgbClr val="44423D"/>
                </a:solidFill>
                <a:latin typeface="Arial" pitchFamily="34" charset="0"/>
                <a:ea typeface="Arial" pitchFamily="34" charset="-122"/>
                <a:cs typeface="Arial" pitchFamily="34" charset="-120"/>
              </a:rPr>
              <a:t>خلع المذهب على منبر البصرة</a:t>
            </a:r>
            <a:endParaRPr lang="ar-SA" sz="1900" dirty="0"/>
          </a:p>
          <a:p>
            <a:pPr rtl="1" algn="r" marL="177800" indent="-177800">
              <a:spcBef>
                <a:spcPts val="500"/>
              </a:spcBef>
              <a:buSzPct val="100000"/>
              <a:buChar char="◆"/>
            </a:pPr>
            <a:r>
              <a:rPr lang="ar-SA" sz="1560" dirty="0">
                <a:solidFill>
                  <a:srgbClr val="44423D"/>
                </a:solidFill>
                <a:latin typeface="Arial" pitchFamily="34" charset="0"/>
                <a:ea typeface="Arial" pitchFamily="34" charset="-122"/>
                <a:cs typeface="Arial" pitchFamily="34" charset="-120"/>
              </a:rPr>
              <a:t>عقيدة السنة بأدوات العقل، ومعه الماتريدي في سمرقند</a:t>
            </a:r>
            <a:endParaRPr lang="ar-SA" sz="1900" dirty="0"/>
          </a:p>
        </p:txBody>
      </p:sp>
      <p:sp>
        <p:nvSpPr>
          <p:cNvPr id="7" name="Shape 4"/>
          <p:cNvSpPr/>
          <p:nvPr/>
        </p:nvSpPr>
        <p:spPr>
          <a:xfrm>
            <a:off x="5762777" y="1737360"/>
            <a:ext cx="1445438" cy="2331720"/>
          </a:xfrm>
          <a:prstGeom prst="roundRect">
            <a:avLst>
              <a:gd name="adj" fmla="val 5061"/>
            </a:avLst>
          </a:prstGeom>
          <a:solidFill>
            <a:srgbClr val="F8F0DC"/>
          </a:solidFill>
          <a:ln w="9525">
            <a:solidFill>
              <a:srgbClr val="A8822F"/>
            </a:solidFill>
            <a:prstDash val="solid"/>
          </a:ln>
        </p:spPr>
      </p:sp>
      <p:sp>
        <p:nvSpPr>
          <p:cNvPr id="8" name="Shape 5"/>
          <p:cNvSpPr/>
          <p:nvPr/>
        </p:nvSpPr>
        <p:spPr>
          <a:xfrm>
            <a:off x="6211176" y="1463040"/>
            <a:ext cx="548640" cy="548640"/>
          </a:xfrm>
          <a:prstGeom prst="ellipse">
            <a:avLst/>
          </a:prstGeom>
          <a:solidFill>
            <a:srgbClr val="A8822F"/>
          </a:solidFill>
          <a:ln w="19050">
            <a:solidFill>
              <a:srgbClr val="FFFFFF"/>
            </a:solidFill>
            <a:prstDash val="solid"/>
          </a:ln>
        </p:spPr>
      </p:sp>
      <p:sp>
        <p:nvSpPr>
          <p:cNvPr id="9" name="Text 6"/>
          <p:cNvSpPr txBox="1"/>
          <p:nvPr/>
        </p:nvSpPr>
        <p:spPr>
          <a:xfrm>
            <a:off x="6211176"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١</a:t>
            </a:r>
            <a:endParaRPr lang="ar-SA" sz="1600" dirty="0"/>
          </a:p>
        </p:txBody>
      </p:sp>
      <p:sp>
        <p:nvSpPr>
          <p:cNvPr id="10" name="Text 7"/>
          <p:cNvSpPr txBox="1"/>
          <p:nvPr/>
        </p:nvSpPr>
        <p:spPr>
          <a:xfrm>
            <a:off x="5872505" y="2121408"/>
            <a:ext cx="1225982" cy="1828800"/>
          </a:xfrm>
          <a:prstGeom prst="rect">
            <a:avLst/>
          </a:prstGeom>
          <a:noFill/>
          <a:ln/>
        </p:spPr>
        <p:txBody>
          <a:bodyPr wrap="square" lIns="0" tIns="0" rIns="0" bIns="0" rtlCol="0" anchor="t"/>
          <a:lstStyle/>
          <a:p>
            <a:pPr rtl="1" algn="ctr" indent="0" marL="0">
              <a:buNone/>
            </a:pPr>
            <a:r>
              <a:rPr lang="ar-SA" sz="1600" b="1" dirty="0">
                <a:solidFill>
                  <a:srgbClr val="6B5118"/>
                </a:solidFill>
                <a:latin typeface="Arial" pitchFamily="34" charset="0"/>
                <a:ea typeface="Arial" pitchFamily="34" charset="-122"/>
                <a:cs typeface="Arial" pitchFamily="34" charset="-120"/>
              </a:rPr>
              <a:t>الصعود</a:t>
            </a:r>
            <a:endParaRPr lang="ar-SA" sz="1400" dirty="0"/>
          </a:p>
          <a:p>
            <a:pPr rtl="1" algn="ctr" indent="0" marL="0">
              <a:spcBef>
                <a:spcPts val="400"/>
              </a:spcBef>
              <a:buNone/>
            </a:pPr>
            <a:r>
              <a:rPr lang="ar-SA" sz="1400" dirty="0">
                <a:solidFill>
                  <a:srgbClr val="6B5118"/>
                </a:solidFill>
                <a:latin typeface="Arial" pitchFamily="34" charset="0"/>
                <a:ea typeface="Arial" pitchFamily="34" charset="-122"/>
                <a:cs typeface="Arial" pitchFamily="34" charset="-120"/>
              </a:rPr>
              <a:t>نظامية بغداد في الرابعة والثلاثين</a:t>
            </a:r>
            <a:endParaRPr lang="ar-SA" sz="1400" dirty="0"/>
          </a:p>
        </p:txBody>
      </p:sp>
      <p:sp>
        <p:nvSpPr>
          <p:cNvPr id="11" name="Shape 8"/>
          <p:cNvSpPr/>
          <p:nvPr/>
        </p:nvSpPr>
        <p:spPr>
          <a:xfrm>
            <a:off x="5515889" y="2766060"/>
            <a:ext cx="201168" cy="201168"/>
          </a:xfrm>
          <a:prstGeom prst="leftArrow">
            <a:avLst/>
          </a:prstGeom>
          <a:solidFill>
            <a:srgbClr val="C8A24A"/>
          </a:solidFill>
          <a:ln w="12700">
            <a:solidFill>
              <a:srgbClr val="C8A24A"/>
            </a:solidFill>
            <a:prstDash val="solid"/>
          </a:ln>
        </p:spPr>
      </p:sp>
      <p:sp>
        <p:nvSpPr>
          <p:cNvPr id="12" name="Shape 9"/>
          <p:cNvSpPr/>
          <p:nvPr/>
        </p:nvSpPr>
        <p:spPr>
          <a:xfrm>
            <a:off x="4024732" y="1737360"/>
            <a:ext cx="1445438" cy="2331720"/>
          </a:xfrm>
          <a:prstGeom prst="roundRect">
            <a:avLst>
              <a:gd name="adj" fmla="val 5061"/>
            </a:avLst>
          </a:prstGeom>
          <a:solidFill>
            <a:srgbClr val="F8F0DC"/>
          </a:solidFill>
          <a:ln w="9525">
            <a:solidFill>
              <a:srgbClr val="A8822F"/>
            </a:solidFill>
            <a:prstDash val="solid"/>
          </a:ln>
        </p:spPr>
      </p:sp>
      <p:sp>
        <p:nvSpPr>
          <p:cNvPr id="13" name="Shape 10"/>
          <p:cNvSpPr/>
          <p:nvPr/>
        </p:nvSpPr>
        <p:spPr>
          <a:xfrm>
            <a:off x="4473131" y="1463040"/>
            <a:ext cx="548640" cy="548640"/>
          </a:xfrm>
          <a:prstGeom prst="ellipse">
            <a:avLst/>
          </a:prstGeom>
          <a:solidFill>
            <a:srgbClr val="A8822F"/>
          </a:solidFill>
          <a:ln w="19050">
            <a:solidFill>
              <a:srgbClr val="FFFFFF"/>
            </a:solidFill>
            <a:prstDash val="solid"/>
          </a:ln>
        </p:spPr>
      </p:sp>
      <p:sp>
        <p:nvSpPr>
          <p:cNvPr id="14" name="Text 11"/>
          <p:cNvSpPr txBox="1"/>
          <p:nvPr/>
        </p:nvSpPr>
        <p:spPr>
          <a:xfrm>
            <a:off x="4473131"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٢</a:t>
            </a:r>
            <a:endParaRPr lang="ar-SA" sz="1600" dirty="0"/>
          </a:p>
        </p:txBody>
      </p:sp>
      <p:sp>
        <p:nvSpPr>
          <p:cNvPr id="15" name="Text 12"/>
          <p:cNvSpPr txBox="1"/>
          <p:nvPr/>
        </p:nvSpPr>
        <p:spPr>
          <a:xfrm>
            <a:off x="4134460" y="2121408"/>
            <a:ext cx="1225982" cy="1828800"/>
          </a:xfrm>
          <a:prstGeom prst="rect">
            <a:avLst/>
          </a:prstGeom>
          <a:noFill/>
          <a:ln/>
        </p:spPr>
        <p:txBody>
          <a:bodyPr wrap="square" lIns="0" tIns="0" rIns="0" bIns="0" rtlCol="0" anchor="t"/>
          <a:lstStyle/>
          <a:p>
            <a:pPr rtl="1" algn="ctr" indent="0" marL="0">
              <a:buNone/>
            </a:pPr>
            <a:r>
              <a:rPr lang="ar-SA" sz="1600" b="1" dirty="0">
                <a:solidFill>
                  <a:srgbClr val="6B5118"/>
                </a:solidFill>
                <a:latin typeface="Arial" pitchFamily="34" charset="0"/>
                <a:ea typeface="Arial" pitchFamily="34" charset="-122"/>
                <a:cs typeface="Arial" pitchFamily="34" charset="-120"/>
              </a:rPr>
              <a:t>الأزمة</a:t>
            </a:r>
            <a:endParaRPr lang="ar-SA" sz="1400" dirty="0"/>
          </a:p>
          <a:p>
            <a:pPr rtl="1" algn="ctr" indent="0" marL="0">
              <a:spcBef>
                <a:spcPts val="400"/>
              </a:spcBef>
              <a:buNone/>
            </a:pPr>
            <a:r>
              <a:rPr lang="ar-SA" sz="1400" dirty="0">
                <a:solidFill>
                  <a:srgbClr val="6B5118"/>
                </a:solidFill>
                <a:latin typeface="Arial" pitchFamily="34" charset="0"/>
                <a:ea typeface="Arial" pitchFamily="34" charset="-122"/>
                <a:cs typeface="Arial" pitchFamily="34" charset="-120"/>
              </a:rPr>
              <a:t>الشك، وانعقاد اللسان، وترك كل شيء 488هـ</a:t>
            </a:r>
            <a:endParaRPr lang="ar-SA" sz="1400" dirty="0"/>
          </a:p>
        </p:txBody>
      </p:sp>
      <p:sp>
        <p:nvSpPr>
          <p:cNvPr id="16" name="Shape 13"/>
          <p:cNvSpPr/>
          <p:nvPr/>
        </p:nvSpPr>
        <p:spPr>
          <a:xfrm>
            <a:off x="3777844" y="2766060"/>
            <a:ext cx="201168" cy="201168"/>
          </a:xfrm>
          <a:prstGeom prst="leftArrow">
            <a:avLst/>
          </a:prstGeom>
          <a:solidFill>
            <a:srgbClr val="C8A24A"/>
          </a:solidFill>
          <a:ln w="12700">
            <a:solidFill>
              <a:srgbClr val="C8A24A"/>
            </a:solidFill>
            <a:prstDash val="solid"/>
          </a:ln>
        </p:spPr>
      </p:sp>
      <p:sp>
        <p:nvSpPr>
          <p:cNvPr id="17" name="Shape 14"/>
          <p:cNvSpPr/>
          <p:nvPr/>
        </p:nvSpPr>
        <p:spPr>
          <a:xfrm>
            <a:off x="2286686" y="1737360"/>
            <a:ext cx="1445438" cy="2331720"/>
          </a:xfrm>
          <a:prstGeom prst="roundRect">
            <a:avLst>
              <a:gd name="adj" fmla="val 5061"/>
            </a:avLst>
          </a:prstGeom>
          <a:solidFill>
            <a:srgbClr val="F8F0DC"/>
          </a:solidFill>
          <a:ln w="9525">
            <a:solidFill>
              <a:srgbClr val="A8822F"/>
            </a:solidFill>
            <a:prstDash val="solid"/>
          </a:ln>
        </p:spPr>
      </p:sp>
      <p:sp>
        <p:nvSpPr>
          <p:cNvPr id="18" name="Shape 15"/>
          <p:cNvSpPr/>
          <p:nvPr/>
        </p:nvSpPr>
        <p:spPr>
          <a:xfrm>
            <a:off x="2735085" y="1463040"/>
            <a:ext cx="548640" cy="548640"/>
          </a:xfrm>
          <a:prstGeom prst="ellipse">
            <a:avLst/>
          </a:prstGeom>
          <a:solidFill>
            <a:srgbClr val="A8822F"/>
          </a:solidFill>
          <a:ln w="19050">
            <a:solidFill>
              <a:srgbClr val="FFFFFF"/>
            </a:solidFill>
            <a:prstDash val="solid"/>
          </a:ln>
        </p:spPr>
      </p:sp>
      <p:sp>
        <p:nvSpPr>
          <p:cNvPr id="19" name="Text 16"/>
          <p:cNvSpPr txBox="1"/>
          <p:nvPr/>
        </p:nvSpPr>
        <p:spPr>
          <a:xfrm>
            <a:off x="2735085"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٣</a:t>
            </a:r>
            <a:endParaRPr lang="ar-SA" sz="1600" dirty="0"/>
          </a:p>
        </p:txBody>
      </p:sp>
      <p:sp>
        <p:nvSpPr>
          <p:cNvPr id="20" name="Text 17"/>
          <p:cNvSpPr txBox="1"/>
          <p:nvPr/>
        </p:nvSpPr>
        <p:spPr>
          <a:xfrm>
            <a:off x="2396414" y="2121408"/>
            <a:ext cx="1225982" cy="1828800"/>
          </a:xfrm>
          <a:prstGeom prst="rect">
            <a:avLst/>
          </a:prstGeom>
          <a:noFill/>
          <a:ln/>
        </p:spPr>
        <p:txBody>
          <a:bodyPr wrap="square" lIns="0" tIns="0" rIns="0" bIns="0" rtlCol="0" anchor="t"/>
          <a:lstStyle/>
          <a:p>
            <a:pPr rtl="1" algn="ctr" indent="0" marL="0">
              <a:buNone/>
            </a:pPr>
            <a:r>
              <a:rPr lang="ar-SA" sz="1600" b="1" dirty="0">
                <a:solidFill>
                  <a:srgbClr val="6B5118"/>
                </a:solidFill>
                <a:latin typeface="Arial" pitchFamily="34" charset="0"/>
                <a:ea typeface="Arial" pitchFamily="34" charset="-122"/>
                <a:cs typeface="Arial" pitchFamily="34" charset="-120"/>
              </a:rPr>
              <a:t>العزلة</a:t>
            </a:r>
            <a:endParaRPr lang="ar-SA" sz="1400" dirty="0"/>
          </a:p>
          <a:p>
            <a:pPr rtl="1" algn="ctr" indent="0" marL="0">
              <a:spcBef>
                <a:spcPts val="400"/>
              </a:spcBef>
              <a:buNone/>
            </a:pPr>
            <a:r>
              <a:rPr lang="ar-SA" sz="1400" dirty="0">
                <a:solidFill>
                  <a:srgbClr val="6B5118"/>
                </a:solidFill>
                <a:latin typeface="Arial" pitchFamily="34" charset="0"/>
                <a:ea typeface="Arial" pitchFamily="34" charset="-122"/>
                <a:cs typeface="Arial" pitchFamily="34" charset="-120"/>
              </a:rPr>
              <a:t>عشر سنوات بين دمشق والقدس ومكة</a:t>
            </a:r>
            <a:endParaRPr lang="ar-SA" sz="1400" dirty="0"/>
          </a:p>
        </p:txBody>
      </p:sp>
      <p:sp>
        <p:nvSpPr>
          <p:cNvPr id="21" name="Shape 18"/>
          <p:cNvSpPr/>
          <p:nvPr/>
        </p:nvSpPr>
        <p:spPr>
          <a:xfrm>
            <a:off x="2039798" y="2766060"/>
            <a:ext cx="201168" cy="201168"/>
          </a:xfrm>
          <a:prstGeom prst="leftArrow">
            <a:avLst/>
          </a:prstGeom>
          <a:solidFill>
            <a:srgbClr val="C8A24A"/>
          </a:solidFill>
          <a:ln w="12700">
            <a:solidFill>
              <a:srgbClr val="C8A24A"/>
            </a:solidFill>
            <a:prstDash val="solid"/>
          </a:ln>
        </p:spPr>
      </p:sp>
      <p:sp>
        <p:nvSpPr>
          <p:cNvPr id="22" name="Shape 19"/>
          <p:cNvSpPr/>
          <p:nvPr/>
        </p:nvSpPr>
        <p:spPr>
          <a:xfrm>
            <a:off x="548640" y="1737360"/>
            <a:ext cx="1445438" cy="2331720"/>
          </a:xfrm>
          <a:prstGeom prst="roundRect">
            <a:avLst>
              <a:gd name="adj" fmla="val 5061"/>
            </a:avLst>
          </a:prstGeom>
          <a:solidFill>
            <a:srgbClr val="F8F0DC"/>
          </a:solidFill>
          <a:ln w="9525">
            <a:solidFill>
              <a:srgbClr val="A8822F"/>
            </a:solidFill>
            <a:prstDash val="solid"/>
          </a:ln>
        </p:spPr>
      </p:sp>
      <p:sp>
        <p:nvSpPr>
          <p:cNvPr id="23" name="Shape 20"/>
          <p:cNvSpPr/>
          <p:nvPr/>
        </p:nvSpPr>
        <p:spPr>
          <a:xfrm>
            <a:off x="997039" y="1463040"/>
            <a:ext cx="548640" cy="548640"/>
          </a:xfrm>
          <a:prstGeom prst="ellipse">
            <a:avLst/>
          </a:prstGeom>
          <a:solidFill>
            <a:srgbClr val="A8822F"/>
          </a:solidFill>
          <a:ln w="19050">
            <a:solidFill>
              <a:srgbClr val="FFFFFF"/>
            </a:solidFill>
            <a:prstDash val="solid"/>
          </a:ln>
        </p:spPr>
      </p:sp>
      <p:sp>
        <p:nvSpPr>
          <p:cNvPr id="24" name="Text 21"/>
          <p:cNvSpPr txBox="1"/>
          <p:nvPr/>
        </p:nvSpPr>
        <p:spPr>
          <a:xfrm>
            <a:off x="997039"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٤</a:t>
            </a:r>
            <a:endParaRPr lang="ar-SA" sz="1600" dirty="0"/>
          </a:p>
        </p:txBody>
      </p:sp>
      <p:sp>
        <p:nvSpPr>
          <p:cNvPr id="25" name="Text 22"/>
          <p:cNvSpPr txBox="1"/>
          <p:nvPr/>
        </p:nvSpPr>
        <p:spPr>
          <a:xfrm>
            <a:off x="658368" y="2121408"/>
            <a:ext cx="1225982" cy="1828800"/>
          </a:xfrm>
          <a:prstGeom prst="rect">
            <a:avLst/>
          </a:prstGeom>
          <a:noFill/>
          <a:ln/>
        </p:spPr>
        <p:txBody>
          <a:bodyPr wrap="square" lIns="0" tIns="0" rIns="0" bIns="0" rtlCol="0" anchor="t"/>
          <a:lstStyle/>
          <a:p>
            <a:pPr rtl="1" algn="ctr" indent="0" marL="0">
              <a:buNone/>
            </a:pPr>
            <a:r>
              <a:rPr lang="ar-SA" sz="1600" b="1" dirty="0">
                <a:solidFill>
                  <a:srgbClr val="6B5118"/>
                </a:solidFill>
                <a:latin typeface="Arial" pitchFamily="34" charset="0"/>
                <a:ea typeface="Arial" pitchFamily="34" charset="-122"/>
                <a:cs typeface="Arial" pitchFamily="34" charset="-120"/>
              </a:rPr>
              <a:t>الثمرة</a:t>
            </a:r>
            <a:endParaRPr lang="ar-SA" sz="1400" dirty="0"/>
          </a:p>
          <a:p>
            <a:pPr rtl="1" algn="ctr" indent="0" marL="0">
              <a:spcBef>
                <a:spcPts val="400"/>
              </a:spcBef>
              <a:buNone/>
            </a:pPr>
            <a:r>
              <a:rPr lang="ar-SA" sz="1400" dirty="0">
                <a:solidFill>
                  <a:srgbClr val="6B5118"/>
                </a:solidFill>
                <a:latin typeface="Arial" pitchFamily="34" charset="0"/>
                <a:ea typeface="Arial" pitchFamily="34" charset="-122"/>
                <a:cs typeface="Arial" pitchFamily="34" charset="-120"/>
              </a:rPr>
              <a:t>"الإحياء"، "التهافت"، "المنقذ"</a:t>
            </a:r>
            <a:endParaRPr lang="ar-SA" sz="1400" dirty="0"/>
          </a:p>
        </p:txBody>
      </p:sp>
      <p:sp>
        <p:nvSpPr>
          <p:cNvPr id="26" name="Text 23"/>
          <p:cNvSpPr txBox="1"/>
          <p:nvPr/>
        </p:nvSpPr>
        <p:spPr>
          <a:xfrm>
            <a:off x="548640" y="4343400"/>
            <a:ext cx="6659575" cy="1783080"/>
          </a:xfrm>
          <a:prstGeom prst="roundRect">
            <a:avLst>
              <a:gd name="adj" fmla="val 4103"/>
            </a:avLst>
          </a:prstGeom>
          <a:solidFill>
            <a:srgbClr val="FBF7EE"/>
          </a:solidFill>
          <a:ln w="9525">
            <a:solidFill>
              <a:srgbClr val="E4DCC8"/>
            </a:solidFill>
          </a:ln>
        </p:spPr>
        <p:txBody>
          <a:bodyPr wrap="square" lIns="101600" tIns="152400" rIns="152400" bIns="101600" rtlCol="0" anchor="ctr"/>
          <a:lstStyle/>
          <a:p>
            <a:pPr rtl="1" algn="r" indent="0" marL="0">
              <a:buNone/>
            </a:pPr>
            <a:r>
              <a:rPr lang="ar-SA" sz="1400" b="1" dirty="0">
                <a:solidFill>
                  <a:srgbClr val="6E1C1D"/>
                </a:solidFill>
                <a:latin typeface="Arial" pitchFamily="34" charset="0"/>
                <a:ea typeface="Arial" pitchFamily="34" charset="-122"/>
                <a:cs typeface="Arial" pitchFamily="34" charset="-120"/>
              </a:rPr>
              <a:t>هل قتل الغزالي العلم؟ </a:t>
            </a:r>
            <a:endParaRPr lang="ar-SA" sz="1400" dirty="0"/>
          </a:p>
          <a:p>
            <a:pPr rtl="1" algn="r" indent="0" marL="0">
              <a:buNone/>
            </a:pPr>
            <a:r>
              <a:rPr lang="ar-SA" sz="1400" dirty="0">
                <a:solidFill>
                  <a:srgbClr val="1B1D22"/>
                </a:solidFill>
                <a:latin typeface="Arial" pitchFamily="34" charset="0"/>
                <a:ea typeface="Arial" pitchFamily="34" charset="-122"/>
                <a:cs typeface="Arial" pitchFamily="34" charset="-120"/>
              </a:rPr>
              <a:t>يرفض كثير من المؤرخين المعاصرين هذا الرأي: العلوم استمرت قروناً بعده، والغزالي نفسه دعا إلى تعلّم المنطق وانتقد من يرفض الحساب والفلك باسم الدين.</a:t>
            </a:r>
            <a:endParaRPr lang="ar-SA" sz="14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49</a:t>
            </a:fld>
            <a:endParaRPr lang="ar-SA"/>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السادس · الأدب والأندلس</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المتنبي والمعري، والزهراوي وابن حزم</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992895" y="1463040"/>
            <a:ext cx="2650160" cy="2743200"/>
          </a:xfrm>
          <a:prstGeom prst="roundRect">
            <a:avLst>
              <a:gd name="adj" fmla="val 2760"/>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المتنبي (303–354هـ)</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شاعر سيف الدولة، ثم كافور</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"الخيلُ والليلُ والبيداءُ تعرفني"... فقتله بيته</a:t>
            </a:r>
            <a:endParaRPr lang="ar-SA" sz="1730" dirty="0"/>
          </a:p>
        </p:txBody>
      </p:sp>
      <p:sp>
        <p:nvSpPr>
          <p:cNvPr id="7" name="Text 4"/>
          <p:cNvSpPr txBox="1"/>
          <p:nvPr/>
        </p:nvSpPr>
        <p:spPr>
          <a:xfrm>
            <a:off x="6178144" y="1463040"/>
            <a:ext cx="2650160" cy="2743200"/>
          </a:xfrm>
          <a:prstGeom prst="roundRect">
            <a:avLst>
              <a:gd name="adj" fmla="val 2760"/>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المعري (363–449هـ)</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رهين المحبسين، نباتي</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"رسالة الغفران" وأثرها المحتمل في دانتي</a:t>
            </a:r>
            <a:endParaRPr lang="ar-SA" sz="1730" dirty="0"/>
          </a:p>
        </p:txBody>
      </p:sp>
      <p:sp>
        <p:nvSpPr>
          <p:cNvPr id="8" name="Text 5"/>
          <p:cNvSpPr txBox="1"/>
          <p:nvPr/>
        </p:nvSpPr>
        <p:spPr>
          <a:xfrm>
            <a:off x="3363392" y="1463040"/>
            <a:ext cx="2650160" cy="2743200"/>
          </a:xfrm>
          <a:prstGeom prst="roundRect">
            <a:avLst>
              <a:gd name="adj" fmla="val 2760"/>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الزهراوي (ت نحو 404هـ)</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"التصريف": نحو مئتي أداة جراحية</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Albucasis في جامعات أوروبا</a:t>
            </a:r>
            <a:endParaRPr lang="ar-SA" sz="1730" dirty="0"/>
          </a:p>
        </p:txBody>
      </p:sp>
      <p:sp>
        <p:nvSpPr>
          <p:cNvPr id="9" name="Text 6"/>
          <p:cNvSpPr txBox="1"/>
          <p:nvPr/>
        </p:nvSpPr>
        <p:spPr>
          <a:xfrm>
            <a:off x="548640" y="1463040"/>
            <a:ext cx="2650160" cy="2743200"/>
          </a:xfrm>
          <a:prstGeom prst="roundRect">
            <a:avLst>
              <a:gd name="adj" fmla="val 2760"/>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ابن حزم (384–456هـ)</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"طوق الحمامة"، "الفصل"، "المحلّى"</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"فإن تحرقوا القرطاس..."</a:t>
            </a:r>
            <a:endParaRPr lang="ar-SA" sz="1730" dirty="0"/>
          </a:p>
        </p:txBody>
      </p:sp>
      <p:graphicFrame>
        <p:nvGraphicFramePr>
          <p:cNvPr id="51" name="Table 0"/>
          <p:cNvGraphicFramePr>
            <a:graphicFrameLocks noGrp="1"/>
          </p:cNvGraphicFramePr>
          <p:nvPr>
            <p:extLst>
              <p:ext uri="{D42A27DB-BD31-4B8C-83A1-F6EECF244321}">
                <p14:modId xmlns:p14="http://schemas.microsoft.com/office/powerpoint/2010/main" val="1579011935"/>
              </p:ext>
            </p:extLst>
          </p:nvPr>
        </p:nvGraphicFramePr>
        <p:xfrm>
          <a:off x="548640" y="4389120"/>
          <a:ext cx="11094415" cy="914400"/>
        </p:xfrm>
        <a:graphic>
          <a:graphicData uri="http://schemas.openxmlformats.org/drawingml/2006/table">
            <a:tbl>
              <a:tblPr/>
              <a:tblGrid>
                <a:gridCol w="6336792"/>
                <a:gridCol w="1828800"/>
                <a:gridCol w="2926080"/>
              </a:tblGrid>
              <a:tr h="365760">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ميزتها</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المدينة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المؤسسة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3657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أسسته فاطمة الفهرية، من أقدم الجامعات القائمة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فاس</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جامع القرويين (859م)</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3657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من الدعوة الإسماعيلية إلى أكبر مرجع سني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القاهرة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الجامع الأزهر (970م)</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3657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مكتبة عامة، والحبر والورق مجاناً</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القاهرة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دار العلم (1005م)</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3657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أول شبكة مدارس تموّلها الدولة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بغداد ونيسابور</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المدارس النظامية (1067م)</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bl>
          </a:graphicData>
        </a:graphic>
      </p:graphicFrame>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50</a:t>
            </a:fld>
            <a:endParaRPr lang="ar-SA"/>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السادس · وقفة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طوق الحمامة: ماذا يعلّمك إن قرأته؟</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9539935" y="1417320"/>
            <a:ext cx="2103120" cy="310896"/>
          </a:xfrm>
          <a:prstGeom prst="roundRect">
            <a:avLst>
              <a:gd name="adj" fmla="val 50000"/>
            </a:avLst>
          </a:prstGeom>
          <a:solidFill>
            <a:srgbClr val="C8A24A"/>
          </a:solidFill>
          <a:ln>
            <a:solidFill>
              <a:srgbClr val="C8A24A"/>
            </a:solidFill>
          </a:ln>
        </p:spPr>
        <p:txBody>
          <a:bodyPr wrap="square" lIns="0" tIns="0" rIns="0" bIns="0" rtlCol="0" anchor="ctr"/>
          <a:lstStyle/>
          <a:p>
            <a:pPr rtl="1" algn="ctr" indent="0" marL="0">
              <a:buNone/>
            </a:pPr>
            <a:r>
              <a:rPr lang="ar-SA" sz="1100" b="1" dirty="0">
                <a:solidFill>
                  <a:srgbClr val="0E1726"/>
                </a:solidFill>
                <a:latin typeface="Arial" pitchFamily="34" charset="0"/>
                <a:ea typeface="Arial" pitchFamily="34" charset="-122"/>
                <a:cs typeface="Arial" pitchFamily="34" charset="-120"/>
              </a:rPr>
              <a:t>وقفة · سؤال وجواب</a:t>
            </a:r>
            <a:endParaRPr lang="ar-SA" sz="1100" dirty="0"/>
          </a:p>
        </p:txBody>
      </p:sp>
      <p:sp>
        <p:nvSpPr>
          <p:cNvPr id="7" name="Text 4"/>
          <p:cNvSpPr txBox="1"/>
          <p:nvPr/>
        </p:nvSpPr>
        <p:spPr>
          <a:xfrm>
            <a:off x="548640" y="1371600"/>
            <a:ext cx="8808415" cy="822960"/>
          </a:xfrm>
          <a:prstGeom prst="rect">
            <a:avLst/>
          </a:prstGeom>
          <a:noFill/>
          <a:ln/>
        </p:spPr>
        <p:txBody>
          <a:bodyPr wrap="square" lIns="0" tIns="0" rIns="0" bIns="0" rtlCol="0" anchor="t"/>
          <a:lstStyle/>
          <a:p>
            <a:pPr rtl="1" algn="r" indent="0" marL="0">
              <a:buNone/>
            </a:pPr>
            <a:r>
              <a:rPr lang="ar-SA" sz="1350" dirty="0">
                <a:solidFill>
                  <a:srgbClr val="5A5D66"/>
                </a:solidFill>
                <a:latin typeface="Arial" pitchFamily="34" charset="0"/>
                <a:ea typeface="Arial" pitchFamily="34" charset="-122"/>
                <a:cs typeface="Arial" pitchFamily="34" charset="-120"/>
              </a:rPr>
              <a:t>كتبه ابن حزم في شاطبة نحو 418هـ، منفياً بعد سقوط قرطبة. ثلاثون باباً في الحب: أصوله، وأعراضه، وآفاته، والعفة. يبدأ بـ: "الحب، أعزك الله، أوله هزل وآخره جِد".</a:t>
            </a:r>
            <a:endParaRPr lang="ar-SA" sz="1350" dirty="0"/>
          </a:p>
        </p:txBody>
      </p:sp>
      <p:graphicFrame>
        <p:nvGraphicFramePr>
          <p:cNvPr id="52" name="Table 0"/>
          <p:cNvGraphicFramePr>
            <a:graphicFrameLocks noGrp="1"/>
          </p:cNvGraphicFramePr>
          <p:nvPr>
            <p:extLst>
              <p:ext uri="{D42A27DB-BD31-4B8C-83A1-F6EECF244321}">
                <p14:modId xmlns:p14="http://schemas.microsoft.com/office/powerpoint/2010/main" val="1579011935"/>
              </p:ext>
            </p:extLst>
          </p:nvPr>
        </p:nvGraphicFramePr>
        <p:xfrm>
          <a:off x="3962095" y="2331720"/>
          <a:ext cx="7680960" cy="914400"/>
        </p:xfrm>
        <a:graphic>
          <a:graphicData uri="http://schemas.openxmlformats.org/drawingml/2006/table">
            <a:tbl>
              <a:tblPr/>
              <a:tblGrid>
                <a:gridCol w="3840480"/>
                <a:gridCol w="3840480"/>
              </a:tblGrid>
              <a:tr h="640080">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الدرس لك اليوم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ما يقوله ابن حزم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64008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لا تبنِ قراراتك الكبرى على اندفاع اللحظة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الحب من أول نظرة يذهب كما جاء، والحب البطيء أبقى</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64008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هذا ما يحدث اليوم مع الصور والرسائل على الإنترنت</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"الحب بالوصف": عشق من لم تره</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64008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احمِ زواجك وصداقاتك وشراكاتك من الكلام المنقول</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الواشي والرقيب يفسدان العلاقة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64008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الأخلاق الحقيقية تظهر بعد انتهاء العلاقة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الوفاء أعلاه: حفظ السر بعد الفراق</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64008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فهم مراحل التعافي بعد الفقد</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السلوّ: متى يكون النسيان طبيعياً</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bl>
          </a:graphicData>
        </a:graphic>
      </p:graphicFrame>
      <p:sp>
        <p:nvSpPr>
          <p:cNvPr id="9" name="Text 5"/>
          <p:cNvSpPr txBox="1"/>
          <p:nvPr/>
        </p:nvSpPr>
        <p:spPr>
          <a:xfrm>
            <a:off x="548640" y="2331720"/>
            <a:ext cx="3200400" cy="3840480"/>
          </a:xfrm>
          <a:prstGeom prst="roundRect">
            <a:avLst>
              <a:gd name="adj" fmla="val 2286"/>
            </a:avLst>
          </a:prstGeom>
          <a:solidFill>
            <a:srgbClr val="FDFAF2"/>
          </a:solidFill>
          <a:ln w="9525">
            <a:solidFill>
              <a:srgbClr val="A8822F"/>
            </a:solidFill>
          </a:ln>
        </p:spPr>
        <p:txBody>
          <a:bodyPr wrap="square" lIns="76200" tIns="114300" rIns="114300" bIns="76200" rtlCol="0" anchor="t"/>
          <a:lstStyle/>
          <a:p>
            <a:pPr rtl="1" algn="r" indent="0" marL="0">
              <a:spcAft>
                <a:spcPts val="400"/>
              </a:spcAft>
              <a:buNone/>
            </a:pPr>
            <a:r>
              <a:rPr lang="ar-SA" sz="1840" b="1" dirty="0">
                <a:solidFill>
                  <a:srgbClr val="6B5118"/>
                </a:solidFill>
                <a:latin typeface="Arial" pitchFamily="34" charset="0"/>
                <a:ea typeface="Arial" pitchFamily="34" charset="-122"/>
                <a:cs typeface="Arial" pitchFamily="34" charset="-120"/>
              </a:rPr>
              <a:t>ماذا ستكسب؟</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ذكاء عاطفي</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حكمة في كل العلاقات</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نافذة على قرطبة</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لغة عربية جميلة</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نموذج في التفكير المنظم</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اختر تحقيق إحسان عباس أو الطاهر مكي، أو اقرأه مع الترجمة الفرنسية "Le Collier de la colombe"</a:t>
            </a:r>
            <a:endParaRPr lang="ar-SA" sz="184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51</a:t>
            </a:fld>
            <a:endParaRPr lang="ar-SA"/>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3" name="Text 0"/>
          <p:cNvSpPr txBox="1"/>
          <p:nvPr/>
        </p:nvSpPr>
        <p:spPr>
          <a:xfrm>
            <a:off x="7985455" y="411480"/>
            <a:ext cx="3657600" cy="365760"/>
          </a:xfrm>
          <a:prstGeom prst="rect">
            <a:avLst/>
          </a:prstGeom>
          <a:noFill/>
          <a:ln/>
        </p:spPr>
        <p:txBody>
          <a:bodyPr wrap="square" lIns="0" tIns="0" rIns="0" bIns="0" rtlCol="0" anchor="t"/>
          <a:lstStyle/>
          <a:p>
            <a:pPr rtl="1" algn="r" indent="0" marL="0">
              <a:buNone/>
            </a:pPr>
            <a:r>
              <a:rPr lang="ar-SA" sz="1600" b="1" dirty="0">
                <a:solidFill>
                  <a:srgbClr val="C8A24A"/>
                </a:solidFill>
                <a:latin typeface="Arial" pitchFamily="34" charset="0"/>
                <a:ea typeface="Arial" pitchFamily="34" charset="-122"/>
                <a:cs typeface="Arial" pitchFamily="34" charset="-120"/>
              </a:rPr>
              <a:t>الفصل السابع</a:t>
            </a:r>
            <a:endParaRPr lang="ar-SA" sz="1600" dirty="0"/>
          </a:p>
        </p:txBody>
      </p:sp>
      <p:sp>
        <p:nvSpPr>
          <p:cNvPr id="4" name="Text 1"/>
          <p:cNvSpPr txBox="1"/>
          <p:nvPr/>
        </p:nvSpPr>
        <p:spPr>
          <a:xfrm>
            <a:off x="548640" y="429768"/>
            <a:ext cx="5486400" cy="365760"/>
          </a:xfrm>
          <a:prstGeom prst="rect">
            <a:avLst/>
          </a:prstGeom>
          <a:noFill/>
          <a:ln/>
        </p:spPr>
        <p:txBody>
          <a:bodyPr wrap="square" lIns="0" tIns="0" rIns="0" bIns="0" rtlCol="0" anchor="t"/>
          <a:lstStyle/>
          <a:p>
            <a:pPr rtl="1" algn="l" indent="0" marL="0">
              <a:buNone/>
            </a:pPr>
            <a:r>
              <a:rPr lang="ar-SA" sz="1150" dirty="0">
                <a:solidFill>
                  <a:srgbClr val="AEB5C3"/>
                </a:solidFill>
                <a:latin typeface="Arial" pitchFamily="34" charset="0"/>
                <a:ea typeface="Arial" pitchFamily="34" charset="-122"/>
                <a:cs typeface="Arial" pitchFamily="34" charset="-120"/>
              </a:rPr>
              <a:t>الكتاب الثاني · قصة العلم والعلماء</a:t>
            </a:r>
            <a:endParaRPr lang="ar-SA" sz="1150" dirty="0"/>
          </a:p>
        </p:txBody>
      </p:sp>
      <p:sp>
        <p:nvSpPr>
          <p:cNvPr id="5" name="Shape 2"/>
          <p:cNvSpPr/>
          <p:nvPr/>
        </p:nvSpPr>
        <p:spPr>
          <a:xfrm>
            <a:off x="3474720" y="612648"/>
            <a:ext cx="5973775" cy="0"/>
          </a:xfrm>
          <a:prstGeom prst="line">
            <a:avLst/>
          </a:prstGeom>
          <a:noFill/>
          <a:ln w="9525">
            <a:solidFill>
              <a:srgbClr val="A8822F"/>
            </a:solidFill>
            <a:prstDash val="solid"/>
          </a:ln>
        </p:spPr>
      </p:sp>
      <p:pic>
        <p:nvPicPr>
          <p:cNvPr id="6" name="Image 0" descr="زخرفة هندسية">    </p:cNvPr>
          <p:cNvPicPr>
            <a:picLocks noChangeAspect="1"/>
          </p:cNvPicPr>
          <p:nvPr/>
        </p:nvPicPr>
        <p:blipFill>
          <a:blip r:embed="rId1"/>
          <a:stretch>
            <a:fillRect/>
          </a:stretch>
        </p:blipFill>
        <p:spPr>
          <a:xfrm>
            <a:off x="822960" y="1234440"/>
            <a:ext cx="3291840" cy="3291840"/>
          </a:xfrm>
          <a:prstGeom prst="rect">
            <a:avLst/>
          </a:prstGeom>
        </p:spPr>
      </p:pic>
      <p:pic>
        <p:nvPicPr>
          <p:cNvPr id="7" name="Image 1" descr="ch7">    </p:cNvPr>
          <p:cNvPicPr>
            <a:picLocks noChangeAspect="1"/>
          </p:cNvPicPr>
          <p:nvPr/>
        </p:nvPicPr>
        <p:blipFill>
          <a:blip r:embed="rId2"/>
          <a:stretch>
            <a:fillRect/>
          </a:stretch>
        </p:blipFill>
        <p:spPr>
          <a:xfrm>
            <a:off x="5636860" y="1325880"/>
            <a:ext cx="4728279" cy="1234440"/>
          </a:xfrm>
          <a:prstGeom prst="rect">
            <a:avLst/>
          </a:prstGeom>
        </p:spPr>
      </p:pic>
      <p:sp>
        <p:nvSpPr>
          <p:cNvPr id="8" name="Text 3"/>
          <p:cNvSpPr txBox="1"/>
          <p:nvPr/>
        </p:nvSpPr>
        <p:spPr>
          <a:xfrm>
            <a:off x="4251960" y="2697480"/>
            <a:ext cx="7498080" cy="457200"/>
          </a:xfrm>
          <a:prstGeom prst="rect">
            <a:avLst/>
          </a:prstGeom>
          <a:noFill/>
          <a:ln/>
        </p:spPr>
        <p:txBody>
          <a:bodyPr wrap="square" lIns="0" tIns="0" rIns="0" bIns="0" rtlCol="0" anchor="t"/>
          <a:lstStyle/>
          <a:p>
            <a:pPr rtl="1" algn="ctr" indent="0" marL="0">
              <a:buNone/>
            </a:pPr>
            <a:r>
              <a:rPr lang="ar-SA" sz="2000" dirty="0">
                <a:solidFill>
                  <a:srgbClr val="F3EBD6"/>
                </a:solidFill>
                <a:latin typeface="Arial" pitchFamily="34" charset="0"/>
                <a:ea typeface="Arial" pitchFamily="34" charset="-122"/>
                <a:cs typeface="Arial" pitchFamily="34" charset="-120"/>
              </a:rPr>
              <a:t>ابن رشد وابن عربي وابن النفيس والطوسي</a:t>
            </a:r>
            <a:endParaRPr lang="ar-SA" sz="2000" dirty="0"/>
          </a:p>
        </p:txBody>
      </p:sp>
      <p:sp>
        <p:nvSpPr>
          <p:cNvPr id="9" name="Text 4"/>
          <p:cNvSpPr txBox="1"/>
          <p:nvPr/>
        </p:nvSpPr>
        <p:spPr>
          <a:xfrm>
            <a:off x="5349240" y="3246120"/>
            <a:ext cx="5303520" cy="384048"/>
          </a:xfrm>
          <a:prstGeom prst="roundRect">
            <a:avLst>
              <a:gd name="adj" fmla="val 50000"/>
            </a:avLst>
          </a:prstGeom>
          <a:solidFill>
            <a:srgbClr val="C8A24A"/>
          </a:solidFill>
          <a:ln>
            <a:solidFill>
              <a:srgbClr val="C8A24A"/>
            </a:solidFill>
          </a:ln>
        </p:spPr>
        <p:txBody>
          <a:bodyPr wrap="square" lIns="0" tIns="0" rIns="0" bIns="0" rtlCol="0" anchor="ctr"/>
          <a:lstStyle/>
          <a:p>
            <a:pPr rtl="1" algn="ctr" indent="0" marL="0">
              <a:buNone/>
            </a:pPr>
            <a:r>
              <a:rPr lang="ar-SA" sz="1300" b="1" dirty="0">
                <a:solidFill>
                  <a:srgbClr val="0E1726"/>
                </a:solidFill>
                <a:latin typeface="Arial" pitchFamily="34" charset="0"/>
                <a:ea typeface="Arial" pitchFamily="34" charset="-122"/>
                <a:cs typeface="Arial" pitchFamily="34" charset="-120"/>
              </a:rPr>
              <a:t>القرنان السادس والسابع الهجريان · 12–13م</a:t>
            </a:r>
            <a:endParaRPr lang="ar-SA" sz="1300" dirty="0"/>
          </a:p>
        </p:txBody>
      </p:sp>
      <p:sp>
        <p:nvSpPr>
          <p:cNvPr id="10" name="Text 5"/>
          <p:cNvSpPr txBox="1"/>
          <p:nvPr/>
        </p:nvSpPr>
        <p:spPr>
          <a:xfrm>
            <a:off x="4251960" y="3794760"/>
            <a:ext cx="7498080" cy="1097280"/>
          </a:xfrm>
          <a:prstGeom prst="rect">
            <a:avLst/>
          </a:prstGeom>
          <a:noFill/>
          <a:ln/>
        </p:spPr>
        <p:txBody>
          <a:bodyPr wrap="square" lIns="76200" tIns="177800" rIns="177800" bIns="76200" rtlCol="0" anchor="ctr"/>
          <a:lstStyle/>
          <a:p>
            <a:pPr rtl="1" algn="ctr" indent="0" marL="0">
              <a:buNone/>
            </a:pPr>
            <a:r>
              <a:rPr lang="ar-SA" sz="1800" dirty="0">
                <a:solidFill>
                  <a:srgbClr val="FFFFFF"/>
                </a:solidFill>
                <a:latin typeface="Times New Roman" pitchFamily="34" charset="0"/>
                <a:ea typeface="Times New Roman" pitchFamily="34" charset="-122"/>
                <a:cs typeface="Times New Roman" pitchFamily="34" charset="-120"/>
              </a:rPr>
              <a:t>« المشاهدة أصدق من قول جالينوس، مهما كان عظيماً »</a:t>
            </a:r>
            <a:endParaRPr lang="ar-SA" sz="1800" dirty="0"/>
          </a:p>
          <a:p>
            <a:pPr rtl="1" algn="ctr" indent="0" marL="0">
              <a:spcBef>
                <a:spcPts val="400"/>
              </a:spcBef>
              <a:buNone/>
            </a:pPr>
            <a:r>
              <a:rPr lang="ar-SA" sz="1150" b="1" dirty="0">
                <a:solidFill>
                  <a:srgbClr val="C8A24A"/>
                </a:solidFill>
                <a:latin typeface="Arial" pitchFamily="34" charset="0"/>
                <a:ea typeface="Arial" pitchFamily="34" charset="-122"/>
                <a:cs typeface="Arial" pitchFamily="34" charset="-120"/>
              </a:rPr>
              <a:t>عبد اللطيف البغدادي، بتصرف</a:t>
            </a:r>
            <a:endParaRPr lang="ar-SA" sz="18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السابع · أوروبا تتعلم من العرب</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طليطلة وصقلية: الاسم العربي والاسم اللاتيني</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351215" y="1463040"/>
            <a:ext cx="3291840" cy="2240280"/>
          </a:xfrm>
          <a:prstGeom prst="roundRect">
            <a:avLst>
              <a:gd name="adj" fmla="val 3265"/>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840" b="1" dirty="0">
                <a:solidFill>
                  <a:srgbClr val="44423D"/>
                </a:solidFill>
                <a:latin typeface="Arial" pitchFamily="34" charset="0"/>
                <a:ea typeface="Arial" pitchFamily="34" charset="-122"/>
                <a:cs typeface="Arial" pitchFamily="34" charset="-120"/>
              </a:rPr>
              <a:t>طليطلة</a:t>
            </a:r>
            <a:endParaRPr lang="ar-SA" sz="1840" dirty="0"/>
          </a:p>
          <a:p>
            <a:pPr rtl="1" algn="r" indent="0" marL="0">
              <a:spcBef>
                <a:spcPts val="300"/>
              </a:spcBef>
              <a:buNone/>
            </a:pPr>
            <a:r>
              <a:rPr lang="ar-SA" sz="1500" dirty="0">
                <a:solidFill>
                  <a:srgbClr val="44423D"/>
                </a:solidFill>
                <a:latin typeface="Arial" pitchFamily="34" charset="0"/>
                <a:ea typeface="Arial" pitchFamily="34" charset="-122"/>
                <a:cs typeface="Arial" pitchFamily="34" charset="-120"/>
              </a:rPr>
              <a:t>سقطت 1085م فصارت مركز الترجمة إلى اللاتينية. جيرارد الكريموني وحده ترجم نحو 87 كتاباً</a:t>
            </a:r>
            <a:endParaRPr lang="ar-SA" sz="1840" dirty="0"/>
          </a:p>
        </p:txBody>
      </p:sp>
      <p:sp>
        <p:nvSpPr>
          <p:cNvPr id="7" name="Text 4"/>
          <p:cNvSpPr txBox="1"/>
          <p:nvPr/>
        </p:nvSpPr>
        <p:spPr>
          <a:xfrm>
            <a:off x="8351215" y="3886200"/>
            <a:ext cx="3291840" cy="2286000"/>
          </a:xfrm>
          <a:prstGeom prst="roundRect">
            <a:avLst>
              <a:gd name="adj" fmla="val 3200"/>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840" b="1" dirty="0">
                <a:solidFill>
                  <a:srgbClr val="44423D"/>
                </a:solidFill>
                <a:latin typeface="Arial" pitchFamily="34" charset="0"/>
                <a:ea typeface="Arial" pitchFamily="34" charset="-122"/>
                <a:cs typeface="Arial" pitchFamily="34" charset="-120"/>
              </a:rPr>
              <a:t>صقلية</a:t>
            </a:r>
            <a:endParaRPr lang="ar-SA" sz="1840" dirty="0"/>
          </a:p>
          <a:p>
            <a:pPr rtl="1" algn="r" indent="0" marL="0">
              <a:spcBef>
                <a:spcPts val="300"/>
              </a:spcBef>
              <a:buNone/>
            </a:pPr>
            <a:r>
              <a:rPr lang="ar-SA" sz="1500" dirty="0">
                <a:solidFill>
                  <a:srgbClr val="44423D"/>
                </a:solidFill>
                <a:latin typeface="Arial" pitchFamily="34" charset="0"/>
                <a:ea typeface="Arial" pitchFamily="34" charset="-122"/>
                <a:cs typeface="Arial" pitchFamily="34" charset="-120"/>
              </a:rPr>
              <a:t>بلاط النورمان ثم فريدريك الثاني: علماء عرب ومترجمون لاتينيون معاً</a:t>
            </a:r>
            <a:endParaRPr lang="ar-SA" sz="1840" dirty="0"/>
          </a:p>
        </p:txBody>
      </p:sp>
      <p:sp>
        <p:nvSpPr>
          <p:cNvPr id="8" name="Text 5"/>
          <p:cNvSpPr txBox="1"/>
          <p:nvPr/>
        </p:nvSpPr>
        <p:spPr>
          <a:xfrm>
            <a:off x="6019495" y="1463040"/>
            <a:ext cx="2103120" cy="512064"/>
          </a:xfrm>
          <a:prstGeom prst="roundRect">
            <a:avLst>
              <a:gd name="adj" fmla="val 10714"/>
            </a:avLst>
          </a:prstGeom>
          <a:solidFill>
            <a:srgbClr val="E3F1EC"/>
          </a:solidFill>
          <a:ln w="9525">
            <a:solidFill>
              <a:srgbClr val="1F6F5C"/>
            </a:solidFill>
          </a:ln>
        </p:spPr>
        <p:txBody>
          <a:bodyPr wrap="square" lIns="0" tIns="0" rIns="0" bIns="0" rtlCol="0" anchor="ctr"/>
          <a:lstStyle/>
          <a:p>
            <a:pPr rtl="1" algn="ctr" indent="0" marL="0">
              <a:buNone/>
            </a:pPr>
            <a:r>
              <a:rPr lang="ar-SA" sz="1350" b="1" dirty="0">
                <a:solidFill>
                  <a:srgbClr val="134A3D"/>
                </a:solidFill>
                <a:latin typeface="Arial" pitchFamily="34" charset="0"/>
                <a:ea typeface="Arial" pitchFamily="34" charset="-122"/>
                <a:cs typeface="Arial" pitchFamily="34" charset="-120"/>
              </a:rPr>
              <a:t>ابن سينا</a:t>
            </a:r>
            <a:endParaRPr lang="ar-SA" sz="1350" dirty="0"/>
          </a:p>
        </p:txBody>
      </p:sp>
      <p:sp>
        <p:nvSpPr>
          <p:cNvPr id="9" name="Shape 6"/>
          <p:cNvSpPr/>
          <p:nvPr/>
        </p:nvSpPr>
        <p:spPr>
          <a:xfrm>
            <a:off x="5608015" y="1618488"/>
            <a:ext cx="365760" cy="201168"/>
          </a:xfrm>
          <a:prstGeom prst="leftArrow">
            <a:avLst/>
          </a:prstGeom>
          <a:solidFill>
            <a:srgbClr val="C8A24A"/>
          </a:solidFill>
          <a:ln w="12700">
            <a:solidFill>
              <a:srgbClr val="C8A24A"/>
            </a:solidFill>
            <a:prstDash val="solid"/>
          </a:ln>
        </p:spPr>
      </p:sp>
      <p:sp>
        <p:nvSpPr>
          <p:cNvPr id="10" name="Text 7"/>
          <p:cNvSpPr txBox="1"/>
          <p:nvPr/>
        </p:nvSpPr>
        <p:spPr>
          <a:xfrm>
            <a:off x="3459175" y="1463040"/>
            <a:ext cx="2103120" cy="512064"/>
          </a:xfrm>
          <a:prstGeom prst="roundRect">
            <a:avLst>
              <a:gd name="adj" fmla="val 10714"/>
            </a:avLst>
          </a:prstGeom>
          <a:solidFill>
            <a:srgbClr val="E5EDF6"/>
          </a:solidFill>
          <a:ln w="9525">
            <a:solidFill>
              <a:srgbClr val="1E4D7B"/>
            </a:solidFill>
          </a:ln>
        </p:spPr>
        <p:txBody>
          <a:bodyPr wrap="square" lIns="0" tIns="0" rIns="0" bIns="0" rtlCol="0" anchor="ctr"/>
          <a:lstStyle/>
          <a:p>
            <a:pPr algn="ctr" indent="0" marL="0">
              <a:buNone/>
            </a:pPr>
            <a:r>
              <a:rPr lang="ar-SA" sz="1350" b="1" dirty="0">
                <a:solidFill>
                  <a:srgbClr val="143456"/>
                </a:solidFill>
                <a:latin typeface="Arial" pitchFamily="34" charset="0"/>
                <a:ea typeface="Arial" pitchFamily="34" charset="-122"/>
                <a:cs typeface="Arial" pitchFamily="34" charset="-120"/>
              </a:rPr>
              <a:t>Avicenna</a:t>
            </a:r>
            <a:endParaRPr lang="ar-SA" sz="1350" dirty="0"/>
          </a:p>
        </p:txBody>
      </p:sp>
      <p:sp>
        <p:nvSpPr>
          <p:cNvPr id="11" name="Text 8"/>
          <p:cNvSpPr txBox="1"/>
          <p:nvPr/>
        </p:nvSpPr>
        <p:spPr>
          <a:xfrm>
            <a:off x="548640" y="1463040"/>
            <a:ext cx="2773375" cy="512064"/>
          </a:xfrm>
          <a:prstGeom prst="rect">
            <a:avLst/>
          </a:prstGeom>
          <a:noFill/>
          <a:ln/>
        </p:spPr>
        <p:txBody>
          <a:bodyPr wrap="square" lIns="0" tIns="0" rIns="0" bIns="0" rtlCol="0" anchor="ctr"/>
          <a:lstStyle/>
          <a:p>
            <a:pPr rtl="1" algn="r" indent="0" marL="0">
              <a:buNone/>
            </a:pPr>
            <a:r>
              <a:rPr lang="ar-SA" sz="1250" dirty="0">
                <a:solidFill>
                  <a:srgbClr val="5A5D66"/>
                </a:solidFill>
                <a:latin typeface="Arial" pitchFamily="34" charset="0"/>
                <a:ea typeface="Arial" pitchFamily="34" charset="-122"/>
                <a:cs typeface="Arial" pitchFamily="34" charset="-120"/>
              </a:rPr>
              <a:t>القانون: مرجع كليات الطب</a:t>
            </a:r>
            <a:endParaRPr lang="ar-SA" sz="1250" dirty="0"/>
          </a:p>
        </p:txBody>
      </p:sp>
      <p:sp>
        <p:nvSpPr>
          <p:cNvPr id="12" name="Text 9"/>
          <p:cNvSpPr txBox="1"/>
          <p:nvPr/>
        </p:nvSpPr>
        <p:spPr>
          <a:xfrm>
            <a:off x="6019495" y="2057400"/>
            <a:ext cx="2103120" cy="512064"/>
          </a:xfrm>
          <a:prstGeom prst="roundRect">
            <a:avLst>
              <a:gd name="adj" fmla="val 10714"/>
            </a:avLst>
          </a:prstGeom>
          <a:solidFill>
            <a:srgbClr val="E3F1EC"/>
          </a:solidFill>
          <a:ln w="9525">
            <a:solidFill>
              <a:srgbClr val="1F6F5C"/>
            </a:solidFill>
          </a:ln>
        </p:spPr>
        <p:txBody>
          <a:bodyPr wrap="square" lIns="0" tIns="0" rIns="0" bIns="0" rtlCol="0" anchor="ctr"/>
          <a:lstStyle/>
          <a:p>
            <a:pPr rtl="1" algn="ctr" indent="0" marL="0">
              <a:buNone/>
            </a:pPr>
            <a:r>
              <a:rPr lang="ar-SA" sz="1350" b="1" dirty="0">
                <a:solidFill>
                  <a:srgbClr val="134A3D"/>
                </a:solidFill>
                <a:latin typeface="Arial" pitchFamily="34" charset="0"/>
                <a:ea typeface="Arial" pitchFamily="34" charset="-122"/>
                <a:cs typeface="Arial" pitchFamily="34" charset="-120"/>
              </a:rPr>
              <a:t>ابن رشد</a:t>
            </a:r>
            <a:endParaRPr lang="ar-SA" sz="1350" dirty="0"/>
          </a:p>
        </p:txBody>
      </p:sp>
      <p:sp>
        <p:nvSpPr>
          <p:cNvPr id="13" name="Shape 10"/>
          <p:cNvSpPr/>
          <p:nvPr/>
        </p:nvSpPr>
        <p:spPr>
          <a:xfrm>
            <a:off x="5608015" y="2212848"/>
            <a:ext cx="365760" cy="201168"/>
          </a:xfrm>
          <a:prstGeom prst="leftArrow">
            <a:avLst/>
          </a:prstGeom>
          <a:solidFill>
            <a:srgbClr val="C8A24A"/>
          </a:solidFill>
          <a:ln w="12700">
            <a:solidFill>
              <a:srgbClr val="C8A24A"/>
            </a:solidFill>
            <a:prstDash val="solid"/>
          </a:ln>
        </p:spPr>
      </p:sp>
      <p:sp>
        <p:nvSpPr>
          <p:cNvPr id="14" name="Text 11"/>
          <p:cNvSpPr txBox="1"/>
          <p:nvPr/>
        </p:nvSpPr>
        <p:spPr>
          <a:xfrm>
            <a:off x="3459175" y="2057400"/>
            <a:ext cx="2103120" cy="512064"/>
          </a:xfrm>
          <a:prstGeom prst="roundRect">
            <a:avLst>
              <a:gd name="adj" fmla="val 10714"/>
            </a:avLst>
          </a:prstGeom>
          <a:solidFill>
            <a:srgbClr val="E5EDF6"/>
          </a:solidFill>
          <a:ln w="9525">
            <a:solidFill>
              <a:srgbClr val="1E4D7B"/>
            </a:solidFill>
          </a:ln>
        </p:spPr>
        <p:txBody>
          <a:bodyPr wrap="square" lIns="0" tIns="0" rIns="0" bIns="0" rtlCol="0" anchor="ctr"/>
          <a:lstStyle/>
          <a:p>
            <a:pPr algn="ctr" indent="0" marL="0">
              <a:buNone/>
            </a:pPr>
            <a:r>
              <a:rPr lang="ar-SA" sz="1350" b="1" dirty="0">
                <a:solidFill>
                  <a:srgbClr val="143456"/>
                </a:solidFill>
                <a:latin typeface="Arial" pitchFamily="34" charset="0"/>
                <a:ea typeface="Arial" pitchFamily="34" charset="-122"/>
                <a:cs typeface="Arial" pitchFamily="34" charset="-120"/>
              </a:rPr>
              <a:t>Averroes</a:t>
            </a:r>
            <a:endParaRPr lang="ar-SA" sz="1350" dirty="0"/>
          </a:p>
        </p:txBody>
      </p:sp>
      <p:sp>
        <p:nvSpPr>
          <p:cNvPr id="15" name="Text 12"/>
          <p:cNvSpPr txBox="1"/>
          <p:nvPr/>
        </p:nvSpPr>
        <p:spPr>
          <a:xfrm>
            <a:off x="548640" y="2057400"/>
            <a:ext cx="2773375" cy="512064"/>
          </a:xfrm>
          <a:prstGeom prst="rect">
            <a:avLst/>
          </a:prstGeom>
          <a:noFill/>
          <a:ln/>
        </p:spPr>
        <p:txBody>
          <a:bodyPr wrap="square" lIns="0" tIns="0" rIns="0" bIns="0" rtlCol="0" anchor="ctr"/>
          <a:lstStyle/>
          <a:p>
            <a:pPr rtl="1" algn="r" indent="0" marL="0">
              <a:buNone/>
            </a:pPr>
            <a:r>
              <a:rPr lang="ar-SA" sz="1250" dirty="0">
                <a:solidFill>
                  <a:srgbClr val="5A5D66"/>
                </a:solidFill>
                <a:latin typeface="Arial" pitchFamily="34" charset="0"/>
                <a:ea typeface="Arial" pitchFamily="34" charset="-122"/>
                <a:cs typeface="Arial" pitchFamily="34" charset="-120"/>
              </a:rPr>
              <a:t>"الشارح"، ومدرسة باسمه</a:t>
            </a:r>
            <a:endParaRPr lang="ar-SA" sz="1250" dirty="0"/>
          </a:p>
        </p:txBody>
      </p:sp>
      <p:sp>
        <p:nvSpPr>
          <p:cNvPr id="16" name="Text 13"/>
          <p:cNvSpPr txBox="1"/>
          <p:nvPr/>
        </p:nvSpPr>
        <p:spPr>
          <a:xfrm>
            <a:off x="6019495" y="2651760"/>
            <a:ext cx="2103120" cy="512064"/>
          </a:xfrm>
          <a:prstGeom prst="roundRect">
            <a:avLst>
              <a:gd name="adj" fmla="val 10714"/>
            </a:avLst>
          </a:prstGeom>
          <a:solidFill>
            <a:srgbClr val="E3F1EC"/>
          </a:solidFill>
          <a:ln w="9525">
            <a:solidFill>
              <a:srgbClr val="1F6F5C"/>
            </a:solidFill>
          </a:ln>
        </p:spPr>
        <p:txBody>
          <a:bodyPr wrap="square" lIns="0" tIns="0" rIns="0" bIns="0" rtlCol="0" anchor="ctr"/>
          <a:lstStyle/>
          <a:p>
            <a:pPr rtl="1" algn="ctr" indent="0" marL="0">
              <a:buNone/>
            </a:pPr>
            <a:r>
              <a:rPr lang="ar-SA" sz="1350" b="1" dirty="0">
                <a:solidFill>
                  <a:srgbClr val="134A3D"/>
                </a:solidFill>
                <a:latin typeface="Arial" pitchFamily="34" charset="0"/>
                <a:ea typeface="Arial" pitchFamily="34" charset="-122"/>
                <a:cs typeface="Arial" pitchFamily="34" charset="-120"/>
              </a:rPr>
              <a:t>ابن الهيثم</a:t>
            </a:r>
            <a:endParaRPr lang="ar-SA" sz="1350" dirty="0"/>
          </a:p>
        </p:txBody>
      </p:sp>
      <p:sp>
        <p:nvSpPr>
          <p:cNvPr id="17" name="Shape 14"/>
          <p:cNvSpPr/>
          <p:nvPr/>
        </p:nvSpPr>
        <p:spPr>
          <a:xfrm>
            <a:off x="5608015" y="2807208"/>
            <a:ext cx="365760" cy="201168"/>
          </a:xfrm>
          <a:prstGeom prst="leftArrow">
            <a:avLst/>
          </a:prstGeom>
          <a:solidFill>
            <a:srgbClr val="C8A24A"/>
          </a:solidFill>
          <a:ln w="12700">
            <a:solidFill>
              <a:srgbClr val="C8A24A"/>
            </a:solidFill>
            <a:prstDash val="solid"/>
          </a:ln>
        </p:spPr>
      </p:sp>
      <p:sp>
        <p:nvSpPr>
          <p:cNvPr id="18" name="Text 15"/>
          <p:cNvSpPr txBox="1"/>
          <p:nvPr/>
        </p:nvSpPr>
        <p:spPr>
          <a:xfrm>
            <a:off x="3459175" y="2651760"/>
            <a:ext cx="2103120" cy="512064"/>
          </a:xfrm>
          <a:prstGeom prst="roundRect">
            <a:avLst>
              <a:gd name="adj" fmla="val 10714"/>
            </a:avLst>
          </a:prstGeom>
          <a:solidFill>
            <a:srgbClr val="E5EDF6"/>
          </a:solidFill>
          <a:ln w="9525">
            <a:solidFill>
              <a:srgbClr val="1E4D7B"/>
            </a:solidFill>
          </a:ln>
        </p:spPr>
        <p:txBody>
          <a:bodyPr wrap="square" lIns="0" tIns="0" rIns="0" bIns="0" rtlCol="0" anchor="ctr"/>
          <a:lstStyle/>
          <a:p>
            <a:pPr algn="ctr" indent="0" marL="0">
              <a:buNone/>
            </a:pPr>
            <a:r>
              <a:rPr lang="ar-SA" sz="1350" b="1" dirty="0">
                <a:solidFill>
                  <a:srgbClr val="143456"/>
                </a:solidFill>
                <a:latin typeface="Arial" pitchFamily="34" charset="0"/>
                <a:ea typeface="Arial" pitchFamily="34" charset="-122"/>
                <a:cs typeface="Arial" pitchFamily="34" charset="-120"/>
              </a:rPr>
              <a:t>Alhazen</a:t>
            </a:r>
            <a:endParaRPr lang="ar-SA" sz="1350" dirty="0"/>
          </a:p>
        </p:txBody>
      </p:sp>
      <p:sp>
        <p:nvSpPr>
          <p:cNvPr id="19" name="Text 16"/>
          <p:cNvSpPr txBox="1"/>
          <p:nvPr/>
        </p:nvSpPr>
        <p:spPr>
          <a:xfrm>
            <a:off x="548640" y="2651760"/>
            <a:ext cx="2773375" cy="512064"/>
          </a:xfrm>
          <a:prstGeom prst="rect">
            <a:avLst/>
          </a:prstGeom>
          <a:noFill/>
          <a:ln/>
        </p:spPr>
        <p:txBody>
          <a:bodyPr wrap="square" lIns="0" tIns="0" rIns="0" bIns="0" rtlCol="0" anchor="ctr"/>
          <a:lstStyle/>
          <a:p>
            <a:pPr rtl="1" algn="r" indent="0" marL="0">
              <a:buNone/>
            </a:pPr>
            <a:r>
              <a:rPr lang="ar-SA" sz="1250" dirty="0">
                <a:solidFill>
                  <a:srgbClr val="5A5D66"/>
                </a:solidFill>
                <a:latin typeface="Arial" pitchFamily="34" charset="0"/>
                <a:ea typeface="Arial" pitchFamily="34" charset="-122"/>
                <a:cs typeface="Arial" pitchFamily="34" charset="-120"/>
              </a:rPr>
              <a:t>أساس البصريات</a:t>
            </a:r>
            <a:endParaRPr lang="ar-SA" sz="1250" dirty="0"/>
          </a:p>
        </p:txBody>
      </p:sp>
      <p:sp>
        <p:nvSpPr>
          <p:cNvPr id="20" name="Text 17"/>
          <p:cNvSpPr txBox="1"/>
          <p:nvPr/>
        </p:nvSpPr>
        <p:spPr>
          <a:xfrm>
            <a:off x="6019495" y="3246120"/>
            <a:ext cx="2103120" cy="512064"/>
          </a:xfrm>
          <a:prstGeom prst="roundRect">
            <a:avLst>
              <a:gd name="adj" fmla="val 10714"/>
            </a:avLst>
          </a:prstGeom>
          <a:solidFill>
            <a:srgbClr val="E3F1EC"/>
          </a:solidFill>
          <a:ln w="9525">
            <a:solidFill>
              <a:srgbClr val="1F6F5C"/>
            </a:solidFill>
          </a:ln>
        </p:spPr>
        <p:txBody>
          <a:bodyPr wrap="square" lIns="0" tIns="0" rIns="0" bIns="0" rtlCol="0" anchor="ctr"/>
          <a:lstStyle/>
          <a:p>
            <a:pPr rtl="1" algn="ctr" indent="0" marL="0">
              <a:buNone/>
            </a:pPr>
            <a:r>
              <a:rPr lang="ar-SA" sz="1350" b="1" dirty="0">
                <a:solidFill>
                  <a:srgbClr val="134A3D"/>
                </a:solidFill>
                <a:latin typeface="Arial" pitchFamily="34" charset="0"/>
                <a:ea typeface="Arial" pitchFamily="34" charset="-122"/>
                <a:cs typeface="Arial" pitchFamily="34" charset="-120"/>
              </a:rPr>
              <a:t>الخوارزمي</a:t>
            </a:r>
            <a:endParaRPr lang="ar-SA" sz="1350" dirty="0"/>
          </a:p>
        </p:txBody>
      </p:sp>
      <p:sp>
        <p:nvSpPr>
          <p:cNvPr id="21" name="Shape 18"/>
          <p:cNvSpPr/>
          <p:nvPr/>
        </p:nvSpPr>
        <p:spPr>
          <a:xfrm>
            <a:off x="5608015" y="3401568"/>
            <a:ext cx="365760" cy="201168"/>
          </a:xfrm>
          <a:prstGeom prst="leftArrow">
            <a:avLst/>
          </a:prstGeom>
          <a:solidFill>
            <a:srgbClr val="C8A24A"/>
          </a:solidFill>
          <a:ln w="12700">
            <a:solidFill>
              <a:srgbClr val="C8A24A"/>
            </a:solidFill>
            <a:prstDash val="solid"/>
          </a:ln>
        </p:spPr>
      </p:sp>
      <p:sp>
        <p:nvSpPr>
          <p:cNvPr id="22" name="Text 19"/>
          <p:cNvSpPr txBox="1"/>
          <p:nvPr/>
        </p:nvSpPr>
        <p:spPr>
          <a:xfrm>
            <a:off x="3459175" y="3246120"/>
            <a:ext cx="2103120" cy="512064"/>
          </a:xfrm>
          <a:prstGeom prst="roundRect">
            <a:avLst>
              <a:gd name="adj" fmla="val 10714"/>
            </a:avLst>
          </a:prstGeom>
          <a:solidFill>
            <a:srgbClr val="E5EDF6"/>
          </a:solidFill>
          <a:ln w="9525">
            <a:solidFill>
              <a:srgbClr val="1E4D7B"/>
            </a:solidFill>
          </a:ln>
        </p:spPr>
        <p:txBody>
          <a:bodyPr wrap="square" lIns="0" tIns="0" rIns="0" bIns="0" rtlCol="0" anchor="ctr"/>
          <a:lstStyle/>
          <a:p>
            <a:pPr algn="ctr" indent="0" marL="0">
              <a:buNone/>
            </a:pPr>
            <a:r>
              <a:rPr lang="ar-SA" sz="1350" b="1" dirty="0">
                <a:solidFill>
                  <a:srgbClr val="143456"/>
                </a:solidFill>
                <a:latin typeface="Arial" pitchFamily="34" charset="0"/>
                <a:ea typeface="Arial" pitchFamily="34" charset="-122"/>
                <a:cs typeface="Arial" pitchFamily="34" charset="-120"/>
              </a:rPr>
              <a:t>Algoritmi</a:t>
            </a:r>
            <a:endParaRPr lang="ar-SA" sz="1350" dirty="0"/>
          </a:p>
        </p:txBody>
      </p:sp>
      <p:sp>
        <p:nvSpPr>
          <p:cNvPr id="23" name="Text 20"/>
          <p:cNvSpPr txBox="1"/>
          <p:nvPr/>
        </p:nvSpPr>
        <p:spPr>
          <a:xfrm>
            <a:off x="548640" y="3246120"/>
            <a:ext cx="2773375" cy="512064"/>
          </a:xfrm>
          <a:prstGeom prst="rect">
            <a:avLst/>
          </a:prstGeom>
          <a:noFill/>
          <a:ln/>
        </p:spPr>
        <p:txBody>
          <a:bodyPr wrap="square" lIns="0" tIns="0" rIns="0" bIns="0" rtlCol="0" anchor="ctr"/>
          <a:lstStyle/>
          <a:p>
            <a:pPr rtl="1" algn="r" indent="0" marL="0">
              <a:buNone/>
            </a:pPr>
            <a:r>
              <a:rPr lang="ar-SA" sz="1250" dirty="0">
                <a:solidFill>
                  <a:srgbClr val="5A5D66"/>
                </a:solidFill>
                <a:latin typeface="Arial" pitchFamily="34" charset="0"/>
                <a:ea typeface="Arial" pitchFamily="34" charset="-122"/>
                <a:cs typeface="Arial" pitchFamily="34" charset="-120"/>
              </a:rPr>
              <a:t>الأرقام، algebra وalgorithm</a:t>
            </a:r>
            <a:endParaRPr lang="ar-SA" sz="1250" dirty="0"/>
          </a:p>
        </p:txBody>
      </p:sp>
      <p:sp>
        <p:nvSpPr>
          <p:cNvPr id="24" name="Text 21"/>
          <p:cNvSpPr txBox="1"/>
          <p:nvPr/>
        </p:nvSpPr>
        <p:spPr>
          <a:xfrm>
            <a:off x="6019495" y="3840480"/>
            <a:ext cx="2103120" cy="512064"/>
          </a:xfrm>
          <a:prstGeom prst="roundRect">
            <a:avLst>
              <a:gd name="adj" fmla="val 10714"/>
            </a:avLst>
          </a:prstGeom>
          <a:solidFill>
            <a:srgbClr val="E3F1EC"/>
          </a:solidFill>
          <a:ln w="9525">
            <a:solidFill>
              <a:srgbClr val="1F6F5C"/>
            </a:solidFill>
          </a:ln>
        </p:spPr>
        <p:txBody>
          <a:bodyPr wrap="square" lIns="0" tIns="0" rIns="0" bIns="0" rtlCol="0" anchor="ctr"/>
          <a:lstStyle/>
          <a:p>
            <a:pPr rtl="1" algn="ctr" indent="0" marL="0">
              <a:buNone/>
            </a:pPr>
            <a:r>
              <a:rPr lang="ar-SA" sz="1350" b="1" dirty="0">
                <a:solidFill>
                  <a:srgbClr val="134A3D"/>
                </a:solidFill>
                <a:latin typeface="Arial" pitchFamily="34" charset="0"/>
                <a:ea typeface="Arial" pitchFamily="34" charset="-122"/>
                <a:cs typeface="Arial" pitchFamily="34" charset="-120"/>
              </a:rPr>
              <a:t>الرازي</a:t>
            </a:r>
            <a:endParaRPr lang="ar-SA" sz="1350" dirty="0"/>
          </a:p>
        </p:txBody>
      </p:sp>
      <p:sp>
        <p:nvSpPr>
          <p:cNvPr id="25" name="Shape 22"/>
          <p:cNvSpPr/>
          <p:nvPr/>
        </p:nvSpPr>
        <p:spPr>
          <a:xfrm>
            <a:off x="5608015" y="3995928"/>
            <a:ext cx="365760" cy="201168"/>
          </a:xfrm>
          <a:prstGeom prst="leftArrow">
            <a:avLst/>
          </a:prstGeom>
          <a:solidFill>
            <a:srgbClr val="C8A24A"/>
          </a:solidFill>
          <a:ln w="12700">
            <a:solidFill>
              <a:srgbClr val="C8A24A"/>
            </a:solidFill>
            <a:prstDash val="solid"/>
          </a:ln>
        </p:spPr>
      </p:sp>
      <p:sp>
        <p:nvSpPr>
          <p:cNvPr id="26" name="Text 23"/>
          <p:cNvSpPr txBox="1"/>
          <p:nvPr/>
        </p:nvSpPr>
        <p:spPr>
          <a:xfrm>
            <a:off x="3459175" y="3840480"/>
            <a:ext cx="2103120" cy="512064"/>
          </a:xfrm>
          <a:prstGeom prst="roundRect">
            <a:avLst>
              <a:gd name="adj" fmla="val 10714"/>
            </a:avLst>
          </a:prstGeom>
          <a:solidFill>
            <a:srgbClr val="E5EDF6"/>
          </a:solidFill>
          <a:ln w="9525">
            <a:solidFill>
              <a:srgbClr val="1E4D7B"/>
            </a:solidFill>
          </a:ln>
        </p:spPr>
        <p:txBody>
          <a:bodyPr wrap="square" lIns="0" tIns="0" rIns="0" bIns="0" rtlCol="0" anchor="ctr"/>
          <a:lstStyle/>
          <a:p>
            <a:pPr algn="ctr" indent="0" marL="0">
              <a:buNone/>
            </a:pPr>
            <a:r>
              <a:rPr lang="ar-SA" sz="1350" b="1" dirty="0">
                <a:solidFill>
                  <a:srgbClr val="143456"/>
                </a:solidFill>
                <a:latin typeface="Arial" pitchFamily="34" charset="0"/>
                <a:ea typeface="Arial" pitchFamily="34" charset="-122"/>
                <a:cs typeface="Arial" pitchFamily="34" charset="-120"/>
              </a:rPr>
              <a:t>Rhazes</a:t>
            </a:r>
            <a:endParaRPr lang="ar-SA" sz="1350" dirty="0"/>
          </a:p>
        </p:txBody>
      </p:sp>
      <p:sp>
        <p:nvSpPr>
          <p:cNvPr id="27" name="Text 24"/>
          <p:cNvSpPr txBox="1"/>
          <p:nvPr/>
        </p:nvSpPr>
        <p:spPr>
          <a:xfrm>
            <a:off x="548640" y="3840480"/>
            <a:ext cx="2773375" cy="512064"/>
          </a:xfrm>
          <a:prstGeom prst="rect">
            <a:avLst/>
          </a:prstGeom>
          <a:noFill/>
          <a:ln/>
        </p:spPr>
        <p:txBody>
          <a:bodyPr wrap="square" lIns="0" tIns="0" rIns="0" bIns="0" rtlCol="0" anchor="ctr"/>
          <a:lstStyle/>
          <a:p>
            <a:pPr rtl="1" algn="r" indent="0" marL="0">
              <a:buNone/>
            </a:pPr>
            <a:r>
              <a:rPr lang="ar-SA" sz="1250" dirty="0">
                <a:solidFill>
                  <a:srgbClr val="5A5D66"/>
                </a:solidFill>
                <a:latin typeface="Arial" pitchFamily="34" charset="0"/>
                <a:ea typeface="Arial" pitchFamily="34" charset="-122"/>
                <a:cs typeface="Arial" pitchFamily="34" charset="-120"/>
              </a:rPr>
              <a:t>الطب السريري</a:t>
            </a:r>
            <a:endParaRPr lang="ar-SA" sz="1250" dirty="0"/>
          </a:p>
        </p:txBody>
      </p:sp>
      <p:sp>
        <p:nvSpPr>
          <p:cNvPr id="28" name="Text 25"/>
          <p:cNvSpPr txBox="1"/>
          <p:nvPr/>
        </p:nvSpPr>
        <p:spPr>
          <a:xfrm>
            <a:off x="6019495" y="4434840"/>
            <a:ext cx="2103120" cy="512064"/>
          </a:xfrm>
          <a:prstGeom prst="roundRect">
            <a:avLst>
              <a:gd name="adj" fmla="val 10714"/>
            </a:avLst>
          </a:prstGeom>
          <a:solidFill>
            <a:srgbClr val="E3F1EC"/>
          </a:solidFill>
          <a:ln w="9525">
            <a:solidFill>
              <a:srgbClr val="1F6F5C"/>
            </a:solidFill>
          </a:ln>
        </p:spPr>
        <p:txBody>
          <a:bodyPr wrap="square" lIns="0" tIns="0" rIns="0" bIns="0" rtlCol="0" anchor="ctr"/>
          <a:lstStyle/>
          <a:p>
            <a:pPr rtl="1" algn="ctr" indent="0" marL="0">
              <a:buNone/>
            </a:pPr>
            <a:r>
              <a:rPr lang="ar-SA" sz="1350" b="1" dirty="0">
                <a:solidFill>
                  <a:srgbClr val="134A3D"/>
                </a:solidFill>
                <a:latin typeface="Arial" pitchFamily="34" charset="0"/>
                <a:ea typeface="Arial" pitchFamily="34" charset="-122"/>
                <a:cs typeface="Arial" pitchFamily="34" charset="-120"/>
              </a:rPr>
              <a:t>الزهراوي</a:t>
            </a:r>
            <a:endParaRPr lang="ar-SA" sz="1350" dirty="0"/>
          </a:p>
        </p:txBody>
      </p:sp>
      <p:sp>
        <p:nvSpPr>
          <p:cNvPr id="29" name="Shape 26"/>
          <p:cNvSpPr/>
          <p:nvPr/>
        </p:nvSpPr>
        <p:spPr>
          <a:xfrm>
            <a:off x="5608015" y="4590288"/>
            <a:ext cx="365760" cy="201168"/>
          </a:xfrm>
          <a:prstGeom prst="leftArrow">
            <a:avLst/>
          </a:prstGeom>
          <a:solidFill>
            <a:srgbClr val="C8A24A"/>
          </a:solidFill>
          <a:ln w="12700">
            <a:solidFill>
              <a:srgbClr val="C8A24A"/>
            </a:solidFill>
            <a:prstDash val="solid"/>
          </a:ln>
        </p:spPr>
      </p:sp>
      <p:sp>
        <p:nvSpPr>
          <p:cNvPr id="30" name="Text 27"/>
          <p:cNvSpPr txBox="1"/>
          <p:nvPr/>
        </p:nvSpPr>
        <p:spPr>
          <a:xfrm>
            <a:off x="3459175" y="4434840"/>
            <a:ext cx="2103120" cy="512064"/>
          </a:xfrm>
          <a:prstGeom prst="roundRect">
            <a:avLst>
              <a:gd name="adj" fmla="val 10714"/>
            </a:avLst>
          </a:prstGeom>
          <a:solidFill>
            <a:srgbClr val="E5EDF6"/>
          </a:solidFill>
          <a:ln w="9525">
            <a:solidFill>
              <a:srgbClr val="1E4D7B"/>
            </a:solidFill>
          </a:ln>
        </p:spPr>
        <p:txBody>
          <a:bodyPr wrap="square" lIns="0" tIns="0" rIns="0" bIns="0" rtlCol="0" anchor="ctr"/>
          <a:lstStyle/>
          <a:p>
            <a:pPr algn="ctr" indent="0" marL="0">
              <a:buNone/>
            </a:pPr>
            <a:r>
              <a:rPr lang="ar-SA" sz="1350" b="1" dirty="0">
                <a:solidFill>
                  <a:srgbClr val="143456"/>
                </a:solidFill>
                <a:latin typeface="Arial" pitchFamily="34" charset="0"/>
                <a:ea typeface="Arial" pitchFamily="34" charset="-122"/>
                <a:cs typeface="Arial" pitchFamily="34" charset="-120"/>
              </a:rPr>
              <a:t>Albucasis</a:t>
            </a:r>
            <a:endParaRPr lang="ar-SA" sz="1350" dirty="0"/>
          </a:p>
        </p:txBody>
      </p:sp>
      <p:sp>
        <p:nvSpPr>
          <p:cNvPr id="31" name="Text 28"/>
          <p:cNvSpPr txBox="1"/>
          <p:nvPr/>
        </p:nvSpPr>
        <p:spPr>
          <a:xfrm>
            <a:off x="548640" y="4434840"/>
            <a:ext cx="2773375" cy="512064"/>
          </a:xfrm>
          <a:prstGeom prst="rect">
            <a:avLst/>
          </a:prstGeom>
          <a:noFill/>
          <a:ln/>
        </p:spPr>
        <p:txBody>
          <a:bodyPr wrap="square" lIns="0" tIns="0" rIns="0" bIns="0" rtlCol="0" anchor="ctr"/>
          <a:lstStyle/>
          <a:p>
            <a:pPr rtl="1" algn="r" indent="0" marL="0">
              <a:buNone/>
            </a:pPr>
            <a:r>
              <a:rPr lang="ar-SA" sz="1250" dirty="0">
                <a:solidFill>
                  <a:srgbClr val="5A5D66"/>
                </a:solidFill>
                <a:latin typeface="Arial" pitchFamily="34" charset="0"/>
                <a:ea typeface="Arial" pitchFamily="34" charset="-122"/>
                <a:cs typeface="Arial" pitchFamily="34" charset="-120"/>
              </a:rPr>
              <a:t>الجراحة وأدواتها</a:t>
            </a:r>
            <a:endParaRPr lang="ar-SA" sz="1250" dirty="0"/>
          </a:p>
        </p:txBody>
      </p:sp>
      <p:sp>
        <p:nvSpPr>
          <p:cNvPr id="32" name="Text 29"/>
          <p:cNvSpPr txBox="1"/>
          <p:nvPr/>
        </p:nvSpPr>
        <p:spPr>
          <a:xfrm>
            <a:off x="6019495" y="5029200"/>
            <a:ext cx="2103120" cy="512064"/>
          </a:xfrm>
          <a:prstGeom prst="roundRect">
            <a:avLst>
              <a:gd name="adj" fmla="val 10714"/>
            </a:avLst>
          </a:prstGeom>
          <a:solidFill>
            <a:srgbClr val="E3F1EC"/>
          </a:solidFill>
          <a:ln w="9525">
            <a:solidFill>
              <a:srgbClr val="1F6F5C"/>
            </a:solidFill>
          </a:ln>
        </p:spPr>
        <p:txBody>
          <a:bodyPr wrap="square" lIns="0" tIns="0" rIns="0" bIns="0" rtlCol="0" anchor="ctr"/>
          <a:lstStyle/>
          <a:p>
            <a:pPr rtl="1" algn="ctr" indent="0" marL="0">
              <a:buNone/>
            </a:pPr>
            <a:r>
              <a:rPr lang="ar-SA" sz="1350" b="1" dirty="0">
                <a:solidFill>
                  <a:srgbClr val="134A3D"/>
                </a:solidFill>
                <a:latin typeface="Arial" pitchFamily="34" charset="0"/>
                <a:ea typeface="Arial" pitchFamily="34" charset="-122"/>
                <a:cs typeface="Arial" pitchFamily="34" charset="-120"/>
              </a:rPr>
              <a:t>ابن زهر</a:t>
            </a:r>
            <a:endParaRPr lang="ar-SA" sz="1350" dirty="0"/>
          </a:p>
        </p:txBody>
      </p:sp>
      <p:sp>
        <p:nvSpPr>
          <p:cNvPr id="33" name="Shape 30"/>
          <p:cNvSpPr/>
          <p:nvPr/>
        </p:nvSpPr>
        <p:spPr>
          <a:xfrm>
            <a:off x="5608015" y="5184648"/>
            <a:ext cx="365760" cy="201168"/>
          </a:xfrm>
          <a:prstGeom prst="leftArrow">
            <a:avLst/>
          </a:prstGeom>
          <a:solidFill>
            <a:srgbClr val="C8A24A"/>
          </a:solidFill>
          <a:ln w="12700">
            <a:solidFill>
              <a:srgbClr val="C8A24A"/>
            </a:solidFill>
            <a:prstDash val="solid"/>
          </a:ln>
        </p:spPr>
      </p:sp>
      <p:sp>
        <p:nvSpPr>
          <p:cNvPr id="34" name="Text 31"/>
          <p:cNvSpPr txBox="1"/>
          <p:nvPr/>
        </p:nvSpPr>
        <p:spPr>
          <a:xfrm>
            <a:off x="3459175" y="5029200"/>
            <a:ext cx="2103120" cy="512064"/>
          </a:xfrm>
          <a:prstGeom prst="roundRect">
            <a:avLst>
              <a:gd name="adj" fmla="val 10714"/>
            </a:avLst>
          </a:prstGeom>
          <a:solidFill>
            <a:srgbClr val="E5EDF6"/>
          </a:solidFill>
          <a:ln w="9525">
            <a:solidFill>
              <a:srgbClr val="1E4D7B"/>
            </a:solidFill>
          </a:ln>
        </p:spPr>
        <p:txBody>
          <a:bodyPr wrap="square" lIns="0" tIns="0" rIns="0" bIns="0" rtlCol="0" anchor="ctr"/>
          <a:lstStyle/>
          <a:p>
            <a:pPr algn="ctr" indent="0" marL="0">
              <a:buNone/>
            </a:pPr>
            <a:r>
              <a:rPr lang="ar-SA" sz="1350" b="1" dirty="0">
                <a:solidFill>
                  <a:srgbClr val="143456"/>
                </a:solidFill>
                <a:latin typeface="Arial" pitchFamily="34" charset="0"/>
                <a:ea typeface="Arial" pitchFamily="34" charset="-122"/>
                <a:cs typeface="Arial" pitchFamily="34" charset="-120"/>
              </a:rPr>
              <a:t>Avenzoar</a:t>
            </a:r>
            <a:endParaRPr lang="ar-SA" sz="1350" dirty="0"/>
          </a:p>
        </p:txBody>
      </p:sp>
      <p:sp>
        <p:nvSpPr>
          <p:cNvPr id="35" name="Text 32"/>
          <p:cNvSpPr txBox="1"/>
          <p:nvPr/>
        </p:nvSpPr>
        <p:spPr>
          <a:xfrm>
            <a:off x="548640" y="5029200"/>
            <a:ext cx="2773375" cy="512064"/>
          </a:xfrm>
          <a:prstGeom prst="rect">
            <a:avLst/>
          </a:prstGeom>
          <a:noFill/>
          <a:ln/>
        </p:spPr>
        <p:txBody>
          <a:bodyPr wrap="square" lIns="0" tIns="0" rIns="0" bIns="0" rtlCol="0" anchor="ctr"/>
          <a:lstStyle/>
          <a:p>
            <a:pPr rtl="1" algn="r" indent="0" marL="0">
              <a:buNone/>
            </a:pPr>
            <a:r>
              <a:rPr lang="ar-SA" sz="1250" dirty="0">
                <a:solidFill>
                  <a:srgbClr val="5A5D66"/>
                </a:solidFill>
                <a:latin typeface="Arial" pitchFamily="34" charset="0"/>
                <a:ea typeface="Arial" pitchFamily="34" charset="-122"/>
                <a:cs typeface="Arial" pitchFamily="34" charset="-120"/>
              </a:rPr>
              <a:t>الطب التجريبي</a:t>
            </a:r>
            <a:endParaRPr lang="ar-SA" sz="1250" dirty="0"/>
          </a:p>
        </p:txBody>
      </p:sp>
      <p:sp>
        <p:nvSpPr>
          <p:cNvPr id="36" name="Text 33"/>
          <p:cNvSpPr txBox="1"/>
          <p:nvPr/>
        </p:nvSpPr>
        <p:spPr>
          <a:xfrm>
            <a:off x="6019495" y="5623560"/>
            <a:ext cx="2103120" cy="512064"/>
          </a:xfrm>
          <a:prstGeom prst="roundRect">
            <a:avLst>
              <a:gd name="adj" fmla="val 10714"/>
            </a:avLst>
          </a:prstGeom>
          <a:solidFill>
            <a:srgbClr val="E3F1EC"/>
          </a:solidFill>
          <a:ln w="9525">
            <a:solidFill>
              <a:srgbClr val="1F6F5C"/>
            </a:solidFill>
          </a:ln>
        </p:spPr>
        <p:txBody>
          <a:bodyPr wrap="square" lIns="0" tIns="0" rIns="0" bIns="0" rtlCol="0" anchor="ctr"/>
          <a:lstStyle/>
          <a:p>
            <a:pPr rtl="1" algn="ctr" indent="0" marL="0">
              <a:buNone/>
            </a:pPr>
            <a:r>
              <a:rPr lang="ar-SA" sz="1350" b="1" dirty="0">
                <a:solidFill>
                  <a:srgbClr val="134A3D"/>
                </a:solidFill>
                <a:latin typeface="Arial" pitchFamily="34" charset="0"/>
                <a:ea typeface="Arial" pitchFamily="34" charset="-122"/>
                <a:cs typeface="Arial" pitchFamily="34" charset="-120"/>
              </a:rPr>
              <a:t>البتّاني</a:t>
            </a:r>
            <a:endParaRPr lang="ar-SA" sz="1350" dirty="0"/>
          </a:p>
        </p:txBody>
      </p:sp>
      <p:sp>
        <p:nvSpPr>
          <p:cNvPr id="37" name="Shape 34"/>
          <p:cNvSpPr/>
          <p:nvPr/>
        </p:nvSpPr>
        <p:spPr>
          <a:xfrm>
            <a:off x="5608015" y="5779008"/>
            <a:ext cx="365760" cy="201168"/>
          </a:xfrm>
          <a:prstGeom prst="leftArrow">
            <a:avLst/>
          </a:prstGeom>
          <a:solidFill>
            <a:srgbClr val="C8A24A"/>
          </a:solidFill>
          <a:ln w="12700">
            <a:solidFill>
              <a:srgbClr val="C8A24A"/>
            </a:solidFill>
            <a:prstDash val="solid"/>
          </a:ln>
        </p:spPr>
      </p:sp>
      <p:sp>
        <p:nvSpPr>
          <p:cNvPr id="38" name="Text 35"/>
          <p:cNvSpPr txBox="1"/>
          <p:nvPr/>
        </p:nvSpPr>
        <p:spPr>
          <a:xfrm>
            <a:off x="3459175" y="5623560"/>
            <a:ext cx="2103120" cy="512064"/>
          </a:xfrm>
          <a:prstGeom prst="roundRect">
            <a:avLst>
              <a:gd name="adj" fmla="val 10714"/>
            </a:avLst>
          </a:prstGeom>
          <a:solidFill>
            <a:srgbClr val="E5EDF6"/>
          </a:solidFill>
          <a:ln w="9525">
            <a:solidFill>
              <a:srgbClr val="1E4D7B"/>
            </a:solidFill>
          </a:ln>
        </p:spPr>
        <p:txBody>
          <a:bodyPr wrap="square" lIns="0" tIns="0" rIns="0" bIns="0" rtlCol="0" anchor="ctr"/>
          <a:lstStyle/>
          <a:p>
            <a:pPr algn="ctr" indent="0" marL="0">
              <a:buNone/>
            </a:pPr>
            <a:r>
              <a:rPr lang="ar-SA" sz="1350" b="1" dirty="0">
                <a:solidFill>
                  <a:srgbClr val="143456"/>
                </a:solidFill>
                <a:latin typeface="Arial" pitchFamily="34" charset="0"/>
                <a:ea typeface="Arial" pitchFamily="34" charset="-122"/>
                <a:cs typeface="Arial" pitchFamily="34" charset="-120"/>
              </a:rPr>
              <a:t>Albategnius</a:t>
            </a:r>
            <a:endParaRPr lang="ar-SA" sz="1350" dirty="0"/>
          </a:p>
        </p:txBody>
      </p:sp>
      <p:sp>
        <p:nvSpPr>
          <p:cNvPr id="39" name="Text 36"/>
          <p:cNvSpPr txBox="1"/>
          <p:nvPr/>
        </p:nvSpPr>
        <p:spPr>
          <a:xfrm>
            <a:off x="548640" y="5623560"/>
            <a:ext cx="2773375" cy="512064"/>
          </a:xfrm>
          <a:prstGeom prst="rect">
            <a:avLst/>
          </a:prstGeom>
          <a:noFill/>
          <a:ln/>
        </p:spPr>
        <p:txBody>
          <a:bodyPr wrap="square" lIns="0" tIns="0" rIns="0" bIns="0" rtlCol="0" anchor="ctr"/>
          <a:lstStyle/>
          <a:p>
            <a:pPr rtl="1" algn="r" indent="0" marL="0">
              <a:buNone/>
            </a:pPr>
            <a:r>
              <a:rPr lang="ar-SA" sz="1250" dirty="0">
                <a:solidFill>
                  <a:srgbClr val="5A5D66"/>
                </a:solidFill>
                <a:latin typeface="Arial" pitchFamily="34" charset="0"/>
                <a:ea typeface="Arial" pitchFamily="34" charset="-122"/>
                <a:cs typeface="Arial" pitchFamily="34" charset="-120"/>
              </a:rPr>
              <a:t>استشهد به كوبرنيكوس</a:t>
            </a:r>
            <a:endParaRPr lang="ar-SA" sz="125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53</a:t>
            </a:fld>
            <a:endParaRPr lang="ar-SA"/>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السابع · الغرب الإسلامي</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ابن طفيل وابن رشد والإدريسي</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076895" y="1463040"/>
            <a:ext cx="3566160" cy="4709160"/>
          </a:xfrm>
          <a:prstGeom prst="roundRect">
            <a:avLst>
              <a:gd name="adj" fmla="val 2051"/>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80" b="1" dirty="0">
                <a:solidFill>
                  <a:srgbClr val="6B5118"/>
                </a:solidFill>
                <a:latin typeface="Arial" pitchFamily="34" charset="0"/>
                <a:ea typeface="Arial" pitchFamily="34" charset="-122"/>
                <a:cs typeface="Arial" pitchFamily="34" charset="-120"/>
              </a:rPr>
              <a:t>ابن طفيل: حيّ بن يقظان</a:t>
            </a:r>
            <a:endParaRPr lang="ar-SA" sz="178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طفل في جزيرة ترضعه ظبية</a:t>
            </a:r>
            <a:endParaRPr lang="ar-SA" sz="178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يكتشف بالعقل وحده: النار، ثم التشريح، ثم الأفلاك، ثم الخالق</a:t>
            </a:r>
            <a:endParaRPr lang="ar-SA" sz="178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العقل والدين يصلان إلى الحقيقة نفسها</a:t>
            </a:r>
            <a:endParaRPr lang="ar-SA" sz="178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تُرجمت إلى اللاتينية 1671م، وربما ألهمت "روبنسون كروزو"</a:t>
            </a:r>
            <a:endParaRPr lang="ar-SA" sz="1780" dirty="0"/>
          </a:p>
        </p:txBody>
      </p:sp>
      <p:sp>
        <p:nvSpPr>
          <p:cNvPr id="7" name="Text 4"/>
          <p:cNvSpPr txBox="1"/>
          <p:nvPr/>
        </p:nvSpPr>
        <p:spPr>
          <a:xfrm>
            <a:off x="4236415" y="1463040"/>
            <a:ext cx="3657600" cy="4709160"/>
          </a:xfrm>
          <a:prstGeom prst="roundRect">
            <a:avLst>
              <a:gd name="adj" fmla="val 2000"/>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80" b="1" dirty="0">
                <a:solidFill>
                  <a:srgbClr val="143456"/>
                </a:solidFill>
                <a:latin typeface="Arial" pitchFamily="34" charset="0"/>
                <a:ea typeface="Arial" pitchFamily="34" charset="-122"/>
                <a:cs typeface="Arial" pitchFamily="34" charset="-120"/>
              </a:rPr>
              <a:t>ابن رشد (520–595هـ)</a:t>
            </a:r>
            <a:endParaRPr lang="ar-SA" sz="178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قاضٍ وطبيب وفيلسوف</a:t>
            </a:r>
            <a:endParaRPr lang="ar-SA" sz="178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سؤال الخليفة: "السماء قديمة أم مخلوقة؟"</a:t>
            </a:r>
            <a:endParaRPr lang="ar-SA" sz="178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شروح أرسطو، "تهافت التهافت"، "فصل المقال"، "بداية المجتهد"</a:t>
            </a:r>
            <a:endParaRPr lang="ar-SA" sz="178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النكبة 593هـ: النفي وإحراق الكتب</a:t>
            </a:r>
            <a:endParaRPr lang="ar-SA" sz="178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وفي أوروبا: دانتي، و"مدرسة أثينا" لرافائيل</a:t>
            </a:r>
            <a:endParaRPr lang="ar-SA" sz="1780" dirty="0"/>
          </a:p>
        </p:txBody>
      </p:sp>
      <p:sp>
        <p:nvSpPr>
          <p:cNvPr id="8" name="Text 5"/>
          <p:cNvSpPr txBox="1"/>
          <p:nvPr/>
        </p:nvSpPr>
        <p:spPr>
          <a:xfrm>
            <a:off x="548640" y="1463040"/>
            <a:ext cx="3611880" cy="2377440"/>
          </a:xfrm>
          <a:prstGeom prst="roundRect">
            <a:avLst>
              <a:gd name="adj" fmla="val 3077"/>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80" b="1" dirty="0">
                <a:solidFill>
                  <a:srgbClr val="134A3D"/>
                </a:solidFill>
                <a:latin typeface="Arial" pitchFamily="34" charset="0"/>
                <a:ea typeface="Arial" pitchFamily="34" charset="-122"/>
                <a:cs typeface="Arial" pitchFamily="34" charset="-120"/>
              </a:rPr>
              <a:t>الإدريسي</a:t>
            </a:r>
            <a:endParaRPr lang="ar-SA" sz="178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خريطة العالم من فضة لروجر الثاني</a:t>
            </a:r>
            <a:endParaRPr lang="ar-SA" sz="1780" dirty="0"/>
          </a:p>
          <a:p>
            <a:pPr rtl="1" algn="r" marL="177800" indent="-177800">
              <a:spcBef>
                <a:spcPts val="500"/>
              </a:spcBef>
              <a:buSzPct val="100000"/>
              <a:buChar char="◆"/>
            </a:pPr>
            <a:r>
              <a:rPr lang="ar-SA" sz="1500" dirty="0">
                <a:solidFill>
                  <a:srgbClr val="134A3D"/>
                </a:solidFill>
                <a:latin typeface="Arial" pitchFamily="34" charset="0"/>
                <a:ea typeface="Arial" pitchFamily="34" charset="-122"/>
                <a:cs typeface="Arial" pitchFamily="34" charset="-120"/>
              </a:rPr>
              <a:t>"نزهة المشتاق": 70 خريطة، والجنوب في الأعلى</a:t>
            </a:r>
            <a:endParaRPr lang="ar-SA" sz="1780" dirty="0"/>
          </a:p>
        </p:txBody>
      </p:sp>
      <p:sp>
        <p:nvSpPr>
          <p:cNvPr id="9" name="Text 6"/>
          <p:cNvSpPr txBox="1"/>
          <p:nvPr/>
        </p:nvSpPr>
        <p:spPr>
          <a:xfrm>
            <a:off x="548640" y="3977640"/>
            <a:ext cx="3611880" cy="2194560"/>
          </a:xfrm>
          <a:prstGeom prst="roundRect">
            <a:avLst>
              <a:gd name="adj" fmla="val 3333"/>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780" b="1" dirty="0">
                <a:solidFill>
                  <a:srgbClr val="44423D"/>
                </a:solidFill>
                <a:latin typeface="Arial" pitchFamily="34" charset="0"/>
                <a:ea typeface="Arial" pitchFamily="34" charset="-122"/>
                <a:cs typeface="Arial" pitchFamily="34" charset="-120"/>
              </a:rPr>
              <a:t>علماء آخرون</a:t>
            </a:r>
            <a:endParaRPr lang="ar-SA" sz="1780" dirty="0"/>
          </a:p>
          <a:p>
            <a:pPr rtl="1" algn="r" indent="0" marL="0">
              <a:spcBef>
                <a:spcPts val="300"/>
              </a:spcBef>
              <a:buNone/>
            </a:pPr>
            <a:r>
              <a:rPr lang="ar-SA" sz="1500" dirty="0">
                <a:solidFill>
                  <a:srgbClr val="44423D"/>
                </a:solidFill>
                <a:latin typeface="Arial" pitchFamily="34" charset="0"/>
                <a:ea typeface="Arial" pitchFamily="34" charset="-122"/>
                <a:cs typeface="Arial" pitchFamily="34" charset="-120"/>
              </a:rPr>
              <a:t>القاضي عياض، ابن زهر، أبو مدين في تلمسان، ابن جبير، ابن البيطار، ابن مالك وألفيته</a:t>
            </a:r>
            <a:endParaRPr lang="ar-SA" sz="178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54</a:t>
            </a:fld>
            <a:endParaRPr lang="ar-SA"/>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السابع · العقل والروح</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ابن عربي والمشرق</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6522415" y="1463040"/>
            <a:ext cx="5120640" cy="4709160"/>
          </a:xfrm>
          <a:prstGeom prst="roundRect">
            <a:avLst>
              <a:gd name="adj" fmla="val 1553"/>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900" b="1" dirty="0">
                <a:solidFill>
                  <a:srgbClr val="6B5118"/>
                </a:solidFill>
                <a:latin typeface="Arial" pitchFamily="34" charset="0"/>
                <a:ea typeface="Arial" pitchFamily="34" charset="-122"/>
                <a:cs typeface="Arial" pitchFamily="34" charset="-120"/>
              </a:rPr>
              <a:t>ابن عربي (560–638هـ): الشيخ الأكبر</a:t>
            </a:r>
            <a:endParaRPr lang="ar-SA" sz="1900" dirty="0"/>
          </a:p>
          <a:p>
            <a:pPr rtl="1" algn="r" marL="177800" indent="-177800">
              <a:spcBef>
                <a:spcPts val="500"/>
              </a:spcBef>
              <a:buSzPct val="100000"/>
              <a:buChar char="◆"/>
            </a:pPr>
            <a:r>
              <a:rPr lang="ar-SA" sz="1560" dirty="0">
                <a:solidFill>
                  <a:srgbClr val="6B5118"/>
                </a:solidFill>
                <a:latin typeface="Arial" pitchFamily="34" charset="0"/>
                <a:ea typeface="Arial" pitchFamily="34" charset="-122"/>
                <a:cs typeface="Arial" pitchFamily="34" charset="-120"/>
              </a:rPr>
              <a:t>لقاء "نعم... لا" مع ابن رشد: العقل يصل إلى شيء من الحقيقة، لا إليها كلها</a:t>
            </a:r>
            <a:endParaRPr lang="ar-SA" sz="1900" dirty="0"/>
          </a:p>
          <a:p>
            <a:pPr rtl="1" algn="r" marL="177800" indent="-177800">
              <a:spcBef>
                <a:spcPts val="500"/>
              </a:spcBef>
              <a:buSzPct val="100000"/>
              <a:buChar char="◆"/>
            </a:pPr>
            <a:r>
              <a:rPr lang="ar-SA" sz="1560" dirty="0">
                <a:solidFill>
                  <a:srgbClr val="6B5118"/>
                </a:solidFill>
                <a:latin typeface="Arial" pitchFamily="34" charset="0"/>
                <a:ea typeface="Arial" pitchFamily="34" charset="-122"/>
                <a:cs typeface="Arial" pitchFamily="34" charset="-120"/>
              </a:rPr>
              <a:t>جنازة ابن رشد: الإمام في جانب، وكتبه في الجانب الآخر</a:t>
            </a:r>
            <a:endParaRPr lang="ar-SA" sz="1900" dirty="0"/>
          </a:p>
          <a:p>
            <a:pPr rtl="1" algn="r" marL="177800" indent="-177800">
              <a:spcBef>
                <a:spcPts val="500"/>
              </a:spcBef>
              <a:buSzPct val="100000"/>
              <a:buChar char="◆"/>
            </a:pPr>
            <a:r>
              <a:rPr lang="ar-SA" sz="1560" dirty="0">
                <a:solidFill>
                  <a:srgbClr val="6B5118"/>
                </a:solidFill>
                <a:latin typeface="Arial" pitchFamily="34" charset="0"/>
                <a:ea typeface="Arial" pitchFamily="34" charset="-122"/>
                <a:cs typeface="Arial" pitchFamily="34" charset="-120"/>
              </a:rPr>
              <a:t>"الفتوحات المكية" و"فصوص الحكم"</a:t>
            </a:r>
            <a:endParaRPr lang="ar-SA" sz="1900" dirty="0"/>
          </a:p>
          <a:p>
            <a:pPr rtl="1" algn="r" marL="177800" indent="-177800">
              <a:spcBef>
                <a:spcPts val="500"/>
              </a:spcBef>
              <a:buSzPct val="100000"/>
              <a:buChar char="◆"/>
            </a:pPr>
            <a:r>
              <a:rPr lang="ar-SA" sz="1560" dirty="0">
                <a:solidFill>
                  <a:srgbClr val="6B5118"/>
                </a:solidFill>
                <a:latin typeface="Arial" pitchFamily="34" charset="0"/>
                <a:ea typeface="Arial" pitchFamily="34" charset="-122"/>
                <a:cs typeface="Arial" pitchFamily="34" charset="-120"/>
              </a:rPr>
              <a:t>محل خلاف كبير، وسليم الأول يبني على قبره مسجداً 1516م</a:t>
            </a:r>
            <a:endParaRPr lang="ar-SA" sz="1900" dirty="0"/>
          </a:p>
        </p:txBody>
      </p:sp>
      <p:sp>
        <p:nvSpPr>
          <p:cNvPr id="7" name="Text 4"/>
          <p:cNvSpPr txBox="1"/>
          <p:nvPr/>
        </p:nvSpPr>
        <p:spPr>
          <a:xfrm>
            <a:off x="3503524" y="1463040"/>
            <a:ext cx="2790292" cy="1459992"/>
          </a:xfrm>
          <a:prstGeom prst="roundRect">
            <a:avLst>
              <a:gd name="adj" fmla="val 5010"/>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فخر الدين الرازي</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التفسير الكبير بالعقل والمنطق</a:t>
            </a:r>
            <a:endParaRPr lang="ar-SA" sz="1730" dirty="0"/>
          </a:p>
        </p:txBody>
      </p:sp>
      <p:sp>
        <p:nvSpPr>
          <p:cNvPr id="8" name="Text 5"/>
          <p:cNvSpPr txBox="1"/>
          <p:nvPr/>
        </p:nvSpPr>
        <p:spPr>
          <a:xfrm>
            <a:off x="548640" y="1463040"/>
            <a:ext cx="2790292" cy="1459992"/>
          </a:xfrm>
          <a:prstGeom prst="roundRect">
            <a:avLst>
              <a:gd name="adj" fmla="val 5010"/>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الشهرستاني</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"الملل والنحل": تاريخ الأديان</a:t>
            </a:r>
            <a:endParaRPr lang="ar-SA" sz="1730" dirty="0"/>
          </a:p>
        </p:txBody>
      </p:sp>
      <p:sp>
        <p:nvSpPr>
          <p:cNvPr id="9" name="Text 6"/>
          <p:cNvSpPr txBox="1"/>
          <p:nvPr/>
        </p:nvSpPr>
        <p:spPr>
          <a:xfrm>
            <a:off x="3503524" y="3087624"/>
            <a:ext cx="2790292" cy="1459992"/>
          </a:xfrm>
          <a:prstGeom prst="roundRect">
            <a:avLst>
              <a:gd name="adj" fmla="val 5010"/>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ابن الجوزي</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واعظ بغداد، و"صيد الخاطر"</a:t>
            </a:r>
            <a:endParaRPr lang="ar-SA" sz="1730" dirty="0"/>
          </a:p>
        </p:txBody>
      </p:sp>
      <p:sp>
        <p:nvSpPr>
          <p:cNvPr id="10" name="Text 7"/>
          <p:cNvSpPr txBox="1"/>
          <p:nvPr/>
        </p:nvSpPr>
        <p:spPr>
          <a:xfrm>
            <a:off x="548640" y="3087624"/>
            <a:ext cx="2790292" cy="1459992"/>
          </a:xfrm>
          <a:prstGeom prst="roundRect">
            <a:avLst>
              <a:gd name="adj" fmla="val 5010"/>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عبد القادر الجيلاني</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الطريقة القادرية</a:t>
            </a:r>
            <a:endParaRPr lang="ar-SA" sz="1730" dirty="0"/>
          </a:p>
        </p:txBody>
      </p:sp>
      <p:sp>
        <p:nvSpPr>
          <p:cNvPr id="11" name="Text 8"/>
          <p:cNvSpPr txBox="1"/>
          <p:nvPr/>
        </p:nvSpPr>
        <p:spPr>
          <a:xfrm>
            <a:off x="3503524" y="4712208"/>
            <a:ext cx="2790292" cy="1459992"/>
          </a:xfrm>
          <a:prstGeom prst="roundRect">
            <a:avLst>
              <a:gd name="adj" fmla="val 5010"/>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السهروردي المقتول</a:t>
            </a:r>
            <a:endParaRPr lang="ar-SA" sz="1730" dirty="0"/>
          </a:p>
          <a:p>
            <a:pPr rtl="1" algn="r" indent="0" marL="0">
              <a:spcBef>
                <a:spcPts val="300"/>
              </a:spcBef>
              <a:buNone/>
            </a:pPr>
            <a:r>
              <a:rPr lang="ar-SA" sz="1500" dirty="0">
                <a:solidFill>
                  <a:srgbClr val="6E1C1D"/>
                </a:solidFill>
                <a:latin typeface="Arial" pitchFamily="34" charset="0"/>
                <a:ea typeface="Arial" pitchFamily="34" charset="-122"/>
                <a:cs typeface="Arial" pitchFamily="34" charset="-120"/>
              </a:rPr>
              <a:t>فلسفة الإشراق، قُتل في حلب</a:t>
            </a:r>
            <a:endParaRPr lang="ar-SA" sz="1730" dirty="0"/>
          </a:p>
        </p:txBody>
      </p:sp>
      <p:sp>
        <p:nvSpPr>
          <p:cNvPr id="12" name="Text 9"/>
          <p:cNvSpPr txBox="1"/>
          <p:nvPr/>
        </p:nvSpPr>
        <p:spPr>
          <a:xfrm>
            <a:off x="548640" y="4712208"/>
            <a:ext cx="2790292" cy="1459992"/>
          </a:xfrm>
          <a:prstGeom prst="roundRect">
            <a:avLst>
              <a:gd name="adj" fmla="val 5010"/>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جلال الدين الرومي</a:t>
            </a:r>
            <a:endParaRPr lang="ar-SA" sz="1730" dirty="0"/>
          </a:p>
          <a:p>
            <a:pPr rtl="1" algn="r" indent="0" marL="0">
              <a:spcBef>
                <a:spcPts val="300"/>
              </a:spcBef>
              <a:buNone/>
            </a:pPr>
            <a:r>
              <a:rPr lang="ar-SA" sz="1500" dirty="0">
                <a:solidFill>
                  <a:srgbClr val="134A3D"/>
                </a:solidFill>
                <a:latin typeface="Arial" pitchFamily="34" charset="0"/>
                <a:ea typeface="Arial" pitchFamily="34" charset="-122"/>
                <a:cs typeface="Arial" pitchFamily="34" charset="-120"/>
              </a:rPr>
              <a:t>شمس التبريزي و"المثنوي"</a:t>
            </a:r>
            <a:endParaRPr lang="ar-SA" sz="173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55</a:t>
            </a:fld>
            <a:endParaRPr lang="ar-SA"/>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السابع · تحدي القدماء</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عبد اللطيف البغدادي والجزري وابن النفيس</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054645" y="1463040"/>
            <a:ext cx="3588410" cy="3017520"/>
          </a:xfrm>
          <a:prstGeom prst="roundRect">
            <a:avLst>
              <a:gd name="adj" fmla="val 2424"/>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عبد اللطيف البغدادي</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مجاعة مصر 597هـ وتل العظام</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الفك السفلي عظمة واحدة: جالينوس أخطأ</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"المشاهدة أصدق"</a:t>
            </a:r>
            <a:endParaRPr lang="ar-SA" sz="1730" dirty="0"/>
          </a:p>
        </p:txBody>
      </p:sp>
      <p:sp>
        <p:nvSpPr>
          <p:cNvPr id="7" name="Text 4"/>
          <p:cNvSpPr txBox="1"/>
          <p:nvPr/>
        </p:nvSpPr>
        <p:spPr>
          <a:xfrm>
            <a:off x="4301642" y="1463040"/>
            <a:ext cx="3588410" cy="3017520"/>
          </a:xfrm>
          <a:prstGeom prst="roundRect">
            <a:avLst>
              <a:gd name="adj" fmla="val 2424"/>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الجزري</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"صناعة الحيل": خمسون آلة</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ساعة الفيل</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تحويل الحركة الدائرية إلى مستقيمة</a:t>
            </a:r>
            <a:endParaRPr lang="ar-SA" sz="1730" dirty="0"/>
          </a:p>
        </p:txBody>
      </p:sp>
      <p:sp>
        <p:nvSpPr>
          <p:cNvPr id="8" name="Text 5"/>
          <p:cNvSpPr txBox="1"/>
          <p:nvPr/>
        </p:nvSpPr>
        <p:spPr>
          <a:xfrm>
            <a:off x="548640" y="1463040"/>
            <a:ext cx="3588410" cy="3017520"/>
          </a:xfrm>
          <a:prstGeom prst="roundRect">
            <a:avLst>
              <a:gd name="adj" fmla="val 2424"/>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ابن النفيس (607–687هـ)</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الحاجز بين جانبي القلب مصمت</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الدم يمرّ عبر الرئتين: الدورة الصغرى</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قبل أوروبا بثلاثة قرون، واكتُشف 1924م في برلين</a:t>
            </a:r>
            <a:endParaRPr lang="ar-SA" sz="1730" dirty="0"/>
          </a:p>
        </p:txBody>
      </p:sp>
      <p:graphicFrame>
        <p:nvGraphicFramePr>
          <p:cNvPr id="57" name="Table 0"/>
          <p:cNvGraphicFramePr>
            <a:graphicFrameLocks noGrp="1"/>
          </p:cNvGraphicFramePr>
          <p:nvPr>
            <p:extLst>
              <p:ext uri="{D42A27DB-BD31-4B8C-83A1-F6EECF244321}">
                <p14:modId xmlns:p14="http://schemas.microsoft.com/office/powerpoint/2010/main" val="1579011935"/>
              </p:ext>
            </p:extLst>
          </p:nvPr>
        </p:nvGraphicFramePr>
        <p:xfrm>
          <a:off x="548640" y="4663440"/>
          <a:ext cx="11094415" cy="914400"/>
        </p:xfrm>
        <a:graphic>
          <a:graphicData uri="http://schemas.openxmlformats.org/drawingml/2006/table">
            <a:tbl>
              <a:tblPr/>
              <a:tblGrid>
                <a:gridCol w="6519672"/>
                <a:gridCol w="2560320"/>
                <a:gridCol w="2011680"/>
              </a:tblGrid>
              <a:tr h="388620">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ما يميزه</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الكتاب</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المؤرخ</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38862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شاهد على الصليبيين والمغول: "يا ليت أمي لم تلدني"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الكامل في التاريخ</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ابن الأثير</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38862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عبد رومي الأصل صار أعظم جغرافي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معجم البلدان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ياقوت الحموي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38862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تراجم نحو ثمانمئة من الأعلام</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وفيات الأعيان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ابن خلكان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56</a:t>
            </a:fld>
            <a:endParaRPr lang="ar-SA"/>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السابع · العالم والسلطان</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العز بن عبد السلام والنووي، والكارثة المغولية</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890711" y="1463040"/>
            <a:ext cx="2752344" cy="2423160"/>
          </a:xfrm>
          <a:prstGeom prst="roundRect">
            <a:avLst>
              <a:gd name="adj" fmla="val 3019"/>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العز بن عبد السلام: سلطان العلماء</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باع أمراء المماليك في المزاد لأنهم لم يُعتقوا</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رفض الضرائب قبل عين جالوت حتى يتخلى الأمراء عن ثرواتهم</a:t>
            </a:r>
            <a:endParaRPr lang="ar-SA" sz="1730" dirty="0"/>
          </a:p>
        </p:txBody>
      </p:sp>
      <p:sp>
        <p:nvSpPr>
          <p:cNvPr id="7" name="Text 4"/>
          <p:cNvSpPr txBox="1"/>
          <p:nvPr/>
        </p:nvSpPr>
        <p:spPr>
          <a:xfrm>
            <a:off x="5973775" y="1463040"/>
            <a:ext cx="2752344" cy="2423160"/>
          </a:xfrm>
          <a:prstGeom prst="roundRect">
            <a:avLst>
              <a:gd name="adj" fmla="val 3019"/>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النووي (631–676هـ)</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رفض الفتوى بالضرائب لبيبرس</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"رياض الصالحين" و"الأربعين"</a:t>
            </a:r>
            <a:endParaRPr lang="ar-SA" sz="1730" dirty="0"/>
          </a:p>
        </p:txBody>
      </p:sp>
      <p:sp>
        <p:nvSpPr>
          <p:cNvPr id="8" name="Text 5"/>
          <p:cNvSpPr txBox="1"/>
          <p:nvPr/>
        </p:nvSpPr>
        <p:spPr>
          <a:xfrm>
            <a:off x="5973775" y="4023360"/>
            <a:ext cx="5669280" cy="2148840"/>
          </a:xfrm>
          <a:prstGeom prst="roundRect">
            <a:avLst>
              <a:gd name="adj" fmla="val 3404"/>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840" b="1" dirty="0">
                <a:solidFill>
                  <a:srgbClr val="6E1C1D"/>
                </a:solidFill>
                <a:latin typeface="Arial" pitchFamily="34" charset="0"/>
                <a:ea typeface="Arial" pitchFamily="34" charset="-122"/>
                <a:cs typeface="Arial" pitchFamily="34" charset="-120"/>
              </a:rPr>
              <a:t>الكارثة المغولية</a:t>
            </a:r>
            <a:endParaRPr lang="ar-SA" sz="1840" dirty="0"/>
          </a:p>
          <a:p>
            <a:pPr rtl="1" algn="r" marL="177800" indent="-177800">
              <a:spcBef>
                <a:spcPts val="500"/>
              </a:spcBef>
              <a:buSzPct val="100000"/>
              <a:buChar char="◆"/>
            </a:pPr>
            <a:r>
              <a:rPr lang="ar-SA" sz="1560" dirty="0">
                <a:solidFill>
                  <a:srgbClr val="6E1C1D"/>
                </a:solidFill>
                <a:latin typeface="Arial" pitchFamily="34" charset="0"/>
                <a:ea typeface="Arial" pitchFamily="34" charset="-122"/>
                <a:cs typeface="Arial" pitchFamily="34" charset="-120"/>
              </a:rPr>
              <a:t>دُمّرت مكتبات مرو ونيسابور وبخارى، ثم بغداد 656هـ</a:t>
            </a:r>
            <a:endParaRPr lang="ar-SA" sz="1840" dirty="0"/>
          </a:p>
          <a:p>
            <a:pPr rtl="1" algn="r" marL="177800" indent="-177800">
              <a:spcBef>
                <a:spcPts val="500"/>
              </a:spcBef>
              <a:buSzPct val="100000"/>
              <a:buChar char="◆"/>
            </a:pPr>
            <a:r>
              <a:rPr lang="ar-SA" sz="1560" dirty="0">
                <a:solidFill>
                  <a:srgbClr val="6E1C1D"/>
                </a:solidFill>
                <a:latin typeface="Arial" pitchFamily="34" charset="0"/>
                <a:ea typeface="Arial" pitchFamily="34" charset="-122"/>
                <a:cs typeface="Arial" pitchFamily="34" charset="-120"/>
              </a:rPr>
              <a:t>وقُتل آلاف العلماء، وفرّ الناجون إلى الشام ومصر والهند</a:t>
            </a:r>
            <a:endParaRPr lang="ar-SA" sz="1840" dirty="0"/>
          </a:p>
        </p:txBody>
      </p:sp>
      <p:sp>
        <p:nvSpPr>
          <p:cNvPr id="9" name="Text 6"/>
          <p:cNvSpPr txBox="1"/>
          <p:nvPr/>
        </p:nvSpPr>
        <p:spPr>
          <a:xfrm>
            <a:off x="548640" y="1463040"/>
            <a:ext cx="5212080" cy="4709160"/>
          </a:xfrm>
          <a:prstGeom prst="roundRect">
            <a:avLst>
              <a:gd name="adj" fmla="val 1553"/>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950" b="1" dirty="0">
                <a:solidFill>
                  <a:srgbClr val="143456"/>
                </a:solidFill>
                <a:latin typeface="Arial" pitchFamily="34" charset="0"/>
                <a:ea typeface="Arial" pitchFamily="34" charset="-122"/>
                <a:cs typeface="Arial" pitchFamily="34" charset="-120"/>
              </a:rPr>
              <a:t>المفارقة: نصير الدين الطوسي</a:t>
            </a:r>
            <a:endParaRPr lang="ar-SA" sz="1950" dirty="0"/>
          </a:p>
          <a:p>
            <a:pPr rtl="1" algn="r" marL="177800" indent="-177800">
              <a:spcBef>
                <a:spcPts val="500"/>
              </a:spcBef>
              <a:buSzPct val="100000"/>
              <a:buChar char="◆"/>
            </a:pPr>
            <a:r>
              <a:rPr lang="ar-SA" sz="1620" dirty="0">
                <a:solidFill>
                  <a:srgbClr val="143456"/>
                </a:solidFill>
                <a:latin typeface="Arial" pitchFamily="34" charset="0"/>
                <a:ea typeface="Arial" pitchFamily="34" charset="-122"/>
                <a:cs typeface="Arial" pitchFamily="34" charset="-120"/>
              </a:rPr>
              <a:t>عالم في ألموت ينضم إلى هولاكو، وموقفه محل جدل</a:t>
            </a:r>
            <a:endParaRPr lang="ar-SA" sz="1950" dirty="0"/>
          </a:p>
          <a:p>
            <a:pPr rtl="1" algn="r" marL="177800" indent="-177800">
              <a:spcBef>
                <a:spcPts val="500"/>
              </a:spcBef>
              <a:buSzPct val="100000"/>
              <a:buChar char="◆"/>
            </a:pPr>
            <a:r>
              <a:rPr lang="ar-SA" sz="1620" dirty="0">
                <a:solidFill>
                  <a:srgbClr val="143456"/>
                </a:solidFill>
                <a:latin typeface="Arial" pitchFamily="34" charset="0"/>
                <a:ea typeface="Arial" pitchFamily="34" charset="-122"/>
                <a:cs typeface="Arial" pitchFamily="34" charset="-120"/>
              </a:rPr>
              <a:t>مرصد مراغة 657هـ: علماء من الصين إلى الشام</a:t>
            </a:r>
            <a:endParaRPr lang="ar-SA" sz="1950" dirty="0"/>
          </a:p>
          <a:p>
            <a:pPr rtl="1" algn="r" marL="177800" indent="-177800">
              <a:spcBef>
                <a:spcPts val="500"/>
              </a:spcBef>
              <a:buSzPct val="100000"/>
              <a:buChar char="◆"/>
            </a:pPr>
            <a:r>
              <a:rPr lang="ar-SA" sz="1620" dirty="0">
                <a:solidFill>
                  <a:srgbClr val="143456"/>
                </a:solidFill>
                <a:latin typeface="Arial" pitchFamily="34" charset="0"/>
                <a:ea typeface="Arial" pitchFamily="34" charset="-122"/>
                <a:cs typeface="Arial" pitchFamily="34" charset="-120"/>
              </a:rPr>
              <a:t>مكتبة قيل إنها بلغت 400 ألف مجلد</a:t>
            </a:r>
            <a:endParaRPr lang="ar-SA" sz="1950" dirty="0"/>
          </a:p>
          <a:p>
            <a:pPr rtl="1" algn="r" marL="177800" indent="-177800">
              <a:spcBef>
                <a:spcPts val="500"/>
              </a:spcBef>
              <a:buSzPct val="100000"/>
              <a:buChar char="◆"/>
            </a:pPr>
            <a:r>
              <a:rPr lang="ar-SA" sz="1620" dirty="0">
                <a:solidFill>
                  <a:srgbClr val="143456"/>
                </a:solidFill>
                <a:latin typeface="Arial" pitchFamily="34" charset="0"/>
                <a:ea typeface="Arial" pitchFamily="34" charset="-122"/>
                <a:cs typeface="Arial" pitchFamily="34" charset="-120"/>
              </a:rPr>
              <a:t>"مزدوجة الطوسي": وُجدت مطابقة لها عند كوبرنيكوس</a:t>
            </a:r>
            <a:endParaRPr lang="ar-SA" sz="1950" dirty="0"/>
          </a:p>
          <a:p>
            <a:pPr rtl="1" algn="r" marL="177800" indent="-177800">
              <a:spcBef>
                <a:spcPts val="500"/>
              </a:spcBef>
              <a:buSzPct val="100000"/>
              <a:buChar char="◆"/>
            </a:pPr>
            <a:r>
              <a:rPr lang="ar-SA" sz="1620" dirty="0">
                <a:solidFill>
                  <a:srgbClr val="143456"/>
                </a:solidFill>
                <a:latin typeface="Arial" pitchFamily="34" charset="0"/>
                <a:ea typeface="Arial" pitchFamily="34" charset="-122"/>
                <a:cs typeface="Arial" pitchFamily="34" charset="-120"/>
              </a:rPr>
              <a:t>علم المثلثات علماً مستقلاً، و"الزيج الإيلخاني"</a:t>
            </a:r>
            <a:endParaRPr lang="ar-SA" sz="195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57</a:t>
            </a:fld>
            <a:endParaRPr lang="ar-SA"/>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السابع · وقفة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هل أسلم المغول؟ كيف؟ وهل ندموا؟</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9539935" y="1371600"/>
            <a:ext cx="2103120" cy="310896"/>
          </a:xfrm>
          <a:prstGeom prst="roundRect">
            <a:avLst>
              <a:gd name="adj" fmla="val 50000"/>
            </a:avLst>
          </a:prstGeom>
          <a:solidFill>
            <a:srgbClr val="C8A24A"/>
          </a:solidFill>
          <a:ln>
            <a:solidFill>
              <a:srgbClr val="C8A24A"/>
            </a:solidFill>
          </a:ln>
        </p:spPr>
        <p:txBody>
          <a:bodyPr wrap="square" lIns="0" tIns="0" rIns="0" bIns="0" rtlCol="0" anchor="ctr"/>
          <a:lstStyle/>
          <a:p>
            <a:pPr rtl="1" algn="ctr" indent="0" marL="0">
              <a:buNone/>
            </a:pPr>
            <a:r>
              <a:rPr lang="ar-SA" sz="1100" b="1" dirty="0">
                <a:solidFill>
                  <a:srgbClr val="0E1726"/>
                </a:solidFill>
                <a:latin typeface="Arial" pitchFamily="34" charset="0"/>
                <a:ea typeface="Arial" pitchFamily="34" charset="-122"/>
                <a:cs typeface="Arial" pitchFamily="34" charset="-120"/>
              </a:rPr>
              <a:t>وقفة · سؤال وجواب</a:t>
            </a:r>
            <a:endParaRPr lang="ar-SA" sz="1100" dirty="0"/>
          </a:p>
        </p:txBody>
      </p:sp>
      <p:graphicFrame>
        <p:nvGraphicFramePr>
          <p:cNvPr id="59" name="Table 0"/>
          <p:cNvGraphicFramePr>
            <a:graphicFrameLocks noGrp="1"/>
          </p:cNvGraphicFramePr>
          <p:nvPr>
            <p:extLst>
              <p:ext uri="{D42A27DB-BD31-4B8C-83A1-F6EECF244321}">
                <p14:modId xmlns:p14="http://schemas.microsoft.com/office/powerpoint/2010/main" val="1579011935"/>
              </p:ext>
            </p:extLst>
          </p:nvPr>
        </p:nvGraphicFramePr>
        <p:xfrm>
          <a:off x="5242255" y="1828800"/>
          <a:ext cx="6400800" cy="914400"/>
        </p:xfrm>
        <a:graphic>
          <a:graphicData uri="http://schemas.openxmlformats.org/drawingml/2006/table">
            <a:tbl>
              <a:tblPr/>
              <a:tblGrid>
                <a:gridCol w="3017520"/>
                <a:gridCol w="1645920"/>
                <a:gridCol w="1737360"/>
              </a:tblGrid>
              <a:tr h="448056">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المصير الديني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المنطقة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الخانية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448056">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بركة يُسلم قبل سقوط بغداد، وأوزبك خان 1313م</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روسيا والسهوب</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القبيلة الذهبية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448056">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غازان يُسلم 1295م: بعد 39 سنة فقط من بغداد</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إيران والعراق</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الإيلخانية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448056">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القرن 14م، ومنها خرج تيمورلنك</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آسيا الوسطى</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الجغتائية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448056">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لم تُسلم: قوبلاي مال إلى البوذية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الصين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اليوان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bl>
          </a:graphicData>
        </a:graphic>
      </p:graphicFrame>
      <p:sp>
        <p:nvSpPr>
          <p:cNvPr id="8" name="Text 4"/>
          <p:cNvSpPr txBox="1"/>
          <p:nvPr/>
        </p:nvSpPr>
        <p:spPr>
          <a:xfrm>
            <a:off x="5242255" y="4206240"/>
            <a:ext cx="6400800" cy="1965960"/>
          </a:xfrm>
          <a:prstGeom prst="roundRect">
            <a:avLst>
              <a:gd name="adj" fmla="val 3721"/>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80" b="1" dirty="0">
                <a:solidFill>
                  <a:srgbClr val="134A3D"/>
                </a:solidFill>
                <a:latin typeface="Arial" pitchFamily="34" charset="0"/>
                <a:ea typeface="Arial" pitchFamily="34" charset="-122"/>
                <a:cs typeface="Arial" pitchFamily="34" charset="-120"/>
              </a:rPr>
              <a:t>كيف أسلموا؟</a:t>
            </a:r>
            <a:endParaRPr lang="ar-SA" sz="1780" dirty="0"/>
          </a:p>
          <a:p>
            <a:pPr rtl="1" algn="r" indent="0" marL="0">
              <a:spcBef>
                <a:spcPts val="300"/>
              </a:spcBef>
              <a:buNone/>
            </a:pPr>
            <a:r>
              <a:rPr lang="ar-SA" sz="1500" dirty="0">
                <a:solidFill>
                  <a:srgbClr val="134A3D"/>
                </a:solidFill>
                <a:latin typeface="Arial" pitchFamily="34" charset="0"/>
                <a:ea typeface="Arial" pitchFamily="34" charset="-122"/>
                <a:cs typeface="Arial" pitchFamily="34" charset="-120"/>
              </a:rPr>
              <a:t>أقلية تحكم ملايين المسلمين، وجيوش متتركة، وشيوخ صوفية يشبهون "الشامان"، وتسامح جنكيزي، وحسابات سياسية</a:t>
            </a:r>
            <a:endParaRPr lang="ar-SA" sz="1780" dirty="0"/>
          </a:p>
        </p:txBody>
      </p:sp>
      <p:sp>
        <p:nvSpPr>
          <p:cNvPr id="9" name="Text 5"/>
          <p:cNvSpPr txBox="1"/>
          <p:nvPr/>
        </p:nvSpPr>
        <p:spPr>
          <a:xfrm>
            <a:off x="548640" y="1463040"/>
            <a:ext cx="4480560" cy="4709160"/>
          </a:xfrm>
          <a:prstGeom prst="roundRect">
            <a:avLst>
              <a:gd name="adj" fmla="val 1633"/>
            </a:avLst>
          </a:prstGeom>
          <a:solidFill>
            <a:srgbClr val="FDFAF2"/>
          </a:solidFill>
          <a:ln w="9525">
            <a:solidFill>
              <a:srgbClr val="A8822F"/>
            </a:solidFill>
          </a:ln>
        </p:spPr>
        <p:txBody>
          <a:bodyPr wrap="square" lIns="76200" tIns="114300" rIns="114300" bIns="76200" rtlCol="0" anchor="t"/>
          <a:lstStyle/>
          <a:p>
            <a:pPr rtl="1" algn="r" indent="0" marL="0">
              <a:spcAft>
                <a:spcPts val="400"/>
              </a:spcAft>
              <a:buNone/>
            </a:pPr>
            <a:r>
              <a:rPr lang="ar-SA" sz="1900" b="1" dirty="0">
                <a:solidFill>
                  <a:srgbClr val="6B5118"/>
                </a:solidFill>
                <a:latin typeface="Arial" pitchFamily="34" charset="0"/>
                <a:ea typeface="Arial" pitchFamily="34" charset="-122"/>
                <a:cs typeface="Arial" pitchFamily="34" charset="-120"/>
              </a:rPr>
              <a:t>وهل ندموا؟</a:t>
            </a:r>
            <a:endParaRPr lang="ar-SA" sz="1900" dirty="0"/>
          </a:p>
          <a:p>
            <a:pPr rtl="1" algn="r" marL="177800" indent="-177800">
              <a:spcBef>
                <a:spcPts val="500"/>
              </a:spcBef>
              <a:buSzPct val="100000"/>
              <a:buChar char="◆"/>
            </a:pPr>
            <a:r>
              <a:rPr lang="ar-SA" sz="1560" dirty="0">
                <a:solidFill>
                  <a:srgbClr val="6B5118"/>
                </a:solidFill>
                <a:latin typeface="Arial" pitchFamily="34" charset="0"/>
                <a:ea typeface="Arial" pitchFamily="34" charset="-122"/>
                <a:cs typeface="Arial" pitchFamily="34" charset="-120"/>
              </a:rPr>
              <a:t>هولاكو لم يندم، ومات على غير الإسلام</a:t>
            </a:r>
            <a:endParaRPr lang="ar-SA" sz="1900" dirty="0"/>
          </a:p>
          <a:p>
            <a:pPr rtl="1" algn="r" marL="177800" indent="-177800">
              <a:spcBef>
                <a:spcPts val="500"/>
              </a:spcBef>
              <a:buSzPct val="100000"/>
              <a:buChar char="◆"/>
            </a:pPr>
            <a:r>
              <a:rPr lang="ar-SA" sz="1560" dirty="0">
                <a:solidFill>
                  <a:srgbClr val="6B5118"/>
                </a:solidFill>
                <a:latin typeface="Arial" pitchFamily="34" charset="0"/>
                <a:ea typeface="Arial" pitchFamily="34" charset="-122"/>
                <a:cs typeface="Arial" pitchFamily="34" charset="-120"/>
              </a:rPr>
              <a:t>أول من استنكر كان مغولياً: بركة خان، وحاربه سنة 1262م وتحالف مع بيبرس</a:t>
            </a:r>
            <a:endParaRPr lang="ar-SA" sz="1900" dirty="0"/>
          </a:p>
          <a:p>
            <a:pPr rtl="1" algn="r" marL="177800" indent="-177800">
              <a:spcBef>
                <a:spcPts val="500"/>
              </a:spcBef>
              <a:buSzPct val="100000"/>
              <a:buChar char="◆"/>
            </a:pPr>
            <a:r>
              <a:rPr lang="ar-SA" sz="1560" dirty="0">
                <a:solidFill>
                  <a:srgbClr val="6B5118"/>
                </a:solidFill>
                <a:latin typeface="Arial" pitchFamily="34" charset="0"/>
                <a:ea typeface="Arial" pitchFamily="34" charset="-122"/>
                <a:cs typeface="Arial" pitchFamily="34" charset="-120"/>
              </a:rPr>
              <a:t>أحفاد هولاكو أسلموا دون اعتذار، وغازان غزا الشام 699هـ</a:t>
            </a:r>
            <a:endParaRPr lang="ar-SA" sz="1900" dirty="0"/>
          </a:p>
          <a:p>
            <a:pPr rtl="1" algn="r" marL="177800" indent="-177800">
              <a:spcBef>
                <a:spcPts val="500"/>
              </a:spcBef>
              <a:buSzPct val="100000"/>
              <a:buChar char="◆"/>
            </a:pPr>
            <a:r>
              <a:rPr lang="ar-SA" sz="1560" dirty="0">
                <a:solidFill>
                  <a:srgbClr val="6B5118"/>
                </a:solidFill>
                <a:latin typeface="Arial" pitchFamily="34" charset="0"/>
                <a:ea typeface="Arial" pitchFamily="34" charset="-122"/>
                <a:cs typeface="Arial" pitchFamily="34" charset="-120"/>
              </a:rPr>
              <a:t>لكن الأحفاد صاروا رعاة للحضارة: تبريز، سمرقند، دلهي</a:t>
            </a:r>
            <a:endParaRPr lang="ar-SA" sz="19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58</a:t>
            </a:fld>
            <a:endParaRPr lang="ar-SA"/>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3" name="Text 0"/>
          <p:cNvSpPr txBox="1"/>
          <p:nvPr/>
        </p:nvSpPr>
        <p:spPr>
          <a:xfrm>
            <a:off x="7985455" y="411480"/>
            <a:ext cx="3657600" cy="365760"/>
          </a:xfrm>
          <a:prstGeom prst="rect">
            <a:avLst/>
          </a:prstGeom>
          <a:noFill/>
          <a:ln/>
        </p:spPr>
        <p:txBody>
          <a:bodyPr wrap="square" lIns="0" tIns="0" rIns="0" bIns="0" rtlCol="0" anchor="t"/>
          <a:lstStyle/>
          <a:p>
            <a:pPr rtl="1" algn="r" indent="0" marL="0">
              <a:buNone/>
            </a:pPr>
            <a:r>
              <a:rPr lang="ar-SA" sz="1600" b="1" dirty="0">
                <a:solidFill>
                  <a:srgbClr val="C8A24A"/>
                </a:solidFill>
                <a:latin typeface="Arial" pitchFamily="34" charset="0"/>
                <a:ea typeface="Arial" pitchFamily="34" charset="-122"/>
                <a:cs typeface="Arial" pitchFamily="34" charset="-120"/>
              </a:rPr>
              <a:t>الفصل الثامن</a:t>
            </a:r>
            <a:endParaRPr lang="ar-SA" sz="1600" dirty="0"/>
          </a:p>
        </p:txBody>
      </p:sp>
      <p:sp>
        <p:nvSpPr>
          <p:cNvPr id="4" name="Text 1"/>
          <p:cNvSpPr txBox="1"/>
          <p:nvPr/>
        </p:nvSpPr>
        <p:spPr>
          <a:xfrm>
            <a:off x="548640" y="429768"/>
            <a:ext cx="5486400" cy="365760"/>
          </a:xfrm>
          <a:prstGeom prst="rect">
            <a:avLst/>
          </a:prstGeom>
          <a:noFill/>
          <a:ln/>
        </p:spPr>
        <p:txBody>
          <a:bodyPr wrap="square" lIns="0" tIns="0" rIns="0" bIns="0" rtlCol="0" anchor="t"/>
          <a:lstStyle/>
          <a:p>
            <a:pPr rtl="1" algn="l" indent="0" marL="0">
              <a:buNone/>
            </a:pPr>
            <a:r>
              <a:rPr lang="ar-SA" sz="1150" dirty="0">
                <a:solidFill>
                  <a:srgbClr val="AEB5C3"/>
                </a:solidFill>
                <a:latin typeface="Arial" pitchFamily="34" charset="0"/>
                <a:ea typeface="Arial" pitchFamily="34" charset="-122"/>
                <a:cs typeface="Arial" pitchFamily="34" charset="-120"/>
              </a:rPr>
              <a:t>الكتاب الثاني · قصة العلم والعلماء</a:t>
            </a:r>
            <a:endParaRPr lang="ar-SA" sz="1150" dirty="0"/>
          </a:p>
        </p:txBody>
      </p:sp>
      <p:sp>
        <p:nvSpPr>
          <p:cNvPr id="5" name="Shape 2"/>
          <p:cNvSpPr/>
          <p:nvPr/>
        </p:nvSpPr>
        <p:spPr>
          <a:xfrm>
            <a:off x="3474720" y="612648"/>
            <a:ext cx="5973775" cy="0"/>
          </a:xfrm>
          <a:prstGeom prst="line">
            <a:avLst/>
          </a:prstGeom>
          <a:noFill/>
          <a:ln w="9525">
            <a:solidFill>
              <a:srgbClr val="A8822F"/>
            </a:solidFill>
            <a:prstDash val="solid"/>
          </a:ln>
        </p:spPr>
      </p:sp>
      <p:pic>
        <p:nvPicPr>
          <p:cNvPr id="6" name="Image 0" descr="زخرفة هندسية">    </p:cNvPr>
          <p:cNvPicPr>
            <a:picLocks noChangeAspect="1"/>
          </p:cNvPicPr>
          <p:nvPr/>
        </p:nvPicPr>
        <p:blipFill>
          <a:blip r:embed="rId1"/>
          <a:stretch>
            <a:fillRect/>
          </a:stretch>
        </p:blipFill>
        <p:spPr>
          <a:xfrm>
            <a:off x="822960" y="1234440"/>
            <a:ext cx="3291840" cy="3291840"/>
          </a:xfrm>
          <a:prstGeom prst="rect">
            <a:avLst/>
          </a:prstGeom>
        </p:spPr>
      </p:pic>
      <p:pic>
        <p:nvPicPr>
          <p:cNvPr id="7" name="Image 1" descr="ch8">    </p:cNvPr>
          <p:cNvPicPr>
            <a:picLocks noChangeAspect="1"/>
          </p:cNvPicPr>
          <p:nvPr/>
        </p:nvPicPr>
        <p:blipFill>
          <a:blip r:embed="rId2"/>
          <a:stretch>
            <a:fillRect/>
          </a:stretch>
        </p:blipFill>
        <p:spPr>
          <a:xfrm>
            <a:off x="5813090" y="1325880"/>
            <a:ext cx="4375820" cy="960120"/>
          </a:xfrm>
          <a:prstGeom prst="rect">
            <a:avLst/>
          </a:prstGeom>
        </p:spPr>
      </p:pic>
      <p:sp>
        <p:nvSpPr>
          <p:cNvPr id="8" name="Text 3"/>
          <p:cNvSpPr txBox="1"/>
          <p:nvPr/>
        </p:nvSpPr>
        <p:spPr>
          <a:xfrm>
            <a:off x="4251960" y="2697480"/>
            <a:ext cx="7498080" cy="457200"/>
          </a:xfrm>
          <a:prstGeom prst="rect">
            <a:avLst/>
          </a:prstGeom>
          <a:noFill/>
          <a:ln/>
        </p:spPr>
        <p:txBody>
          <a:bodyPr wrap="square" lIns="0" tIns="0" rIns="0" bIns="0" rtlCol="0" anchor="t"/>
          <a:lstStyle/>
          <a:p>
            <a:pPr rtl="1" algn="ctr" indent="0" marL="0">
              <a:buNone/>
            </a:pPr>
            <a:r>
              <a:rPr lang="ar-SA" sz="2000" dirty="0">
                <a:solidFill>
                  <a:srgbClr val="F3EBD6"/>
                </a:solidFill>
                <a:latin typeface="Arial" pitchFamily="34" charset="0"/>
                <a:ea typeface="Arial" pitchFamily="34" charset="-122"/>
                <a:cs typeface="Arial" pitchFamily="34" charset="-120"/>
              </a:rPr>
              <a:t>حفظ الكنوز، وابن بطوطة، وولادة علم الاجتماع</a:t>
            </a:r>
            <a:endParaRPr lang="ar-SA" sz="2000" dirty="0"/>
          </a:p>
        </p:txBody>
      </p:sp>
      <p:sp>
        <p:nvSpPr>
          <p:cNvPr id="9" name="Text 4"/>
          <p:cNvSpPr txBox="1"/>
          <p:nvPr/>
        </p:nvSpPr>
        <p:spPr>
          <a:xfrm>
            <a:off x="5349240" y="3246120"/>
            <a:ext cx="5303520" cy="384048"/>
          </a:xfrm>
          <a:prstGeom prst="roundRect">
            <a:avLst>
              <a:gd name="adj" fmla="val 50000"/>
            </a:avLst>
          </a:prstGeom>
          <a:solidFill>
            <a:srgbClr val="C8A24A"/>
          </a:solidFill>
          <a:ln>
            <a:solidFill>
              <a:srgbClr val="C8A24A"/>
            </a:solidFill>
          </a:ln>
        </p:spPr>
        <p:txBody>
          <a:bodyPr wrap="square" lIns="0" tIns="0" rIns="0" bIns="0" rtlCol="0" anchor="ctr"/>
          <a:lstStyle/>
          <a:p>
            <a:pPr rtl="1" algn="ctr" indent="0" marL="0">
              <a:buNone/>
            </a:pPr>
            <a:r>
              <a:rPr lang="ar-SA" sz="1300" b="1" dirty="0">
                <a:solidFill>
                  <a:srgbClr val="0E1726"/>
                </a:solidFill>
                <a:latin typeface="Arial" pitchFamily="34" charset="0"/>
                <a:ea typeface="Arial" pitchFamily="34" charset="-122"/>
                <a:cs typeface="Arial" pitchFamily="34" charset="-120"/>
              </a:rPr>
              <a:t>القرون 7–9هـ · القرون 13–15م</a:t>
            </a:r>
            <a:endParaRPr lang="ar-SA" sz="1300" dirty="0"/>
          </a:p>
        </p:txBody>
      </p:sp>
      <p:sp>
        <p:nvSpPr>
          <p:cNvPr id="10" name="Text 5"/>
          <p:cNvSpPr txBox="1"/>
          <p:nvPr/>
        </p:nvSpPr>
        <p:spPr>
          <a:xfrm>
            <a:off x="4251960" y="3794760"/>
            <a:ext cx="7498080" cy="1097280"/>
          </a:xfrm>
          <a:prstGeom prst="rect">
            <a:avLst/>
          </a:prstGeom>
          <a:noFill/>
          <a:ln/>
        </p:spPr>
        <p:txBody>
          <a:bodyPr wrap="square" lIns="76200" tIns="177800" rIns="177800" bIns="76200" rtlCol="0" anchor="ctr"/>
          <a:lstStyle/>
          <a:p>
            <a:pPr rtl="1" algn="ctr" indent="0" marL="0">
              <a:buNone/>
            </a:pPr>
            <a:r>
              <a:rPr lang="ar-SA" sz="1800" dirty="0">
                <a:solidFill>
                  <a:srgbClr val="FFFFFF"/>
                </a:solidFill>
                <a:latin typeface="Times New Roman" pitchFamily="34" charset="0"/>
                <a:ea typeface="Times New Roman" pitchFamily="34" charset="-122"/>
                <a:cs typeface="Times New Roman" pitchFamily="34" charset="-120"/>
              </a:rPr>
              <a:t>« إن التاريخ في ظاهره لا يزيد على الإخبار، وفي باطنه نظر وتحقيق »</a:t>
            </a:r>
            <a:endParaRPr lang="ar-SA" sz="1800" dirty="0"/>
          </a:p>
          <a:p>
            <a:pPr rtl="1" algn="ctr" indent="0" marL="0">
              <a:spcBef>
                <a:spcPts val="400"/>
              </a:spcBef>
              <a:buNone/>
            </a:pPr>
            <a:r>
              <a:rPr lang="ar-SA" sz="1150" b="1" dirty="0">
                <a:solidFill>
                  <a:srgbClr val="C8A24A"/>
                </a:solidFill>
                <a:latin typeface="Arial" pitchFamily="34" charset="0"/>
                <a:ea typeface="Arial" pitchFamily="34" charset="-122"/>
                <a:cs typeface="Arial" pitchFamily="34" charset="-120"/>
              </a:rPr>
              <a:t>ابن خلدون، المقدمة</a:t>
            </a:r>
            <a:endParaRPr lang="ar-SA" sz="18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الثامن · عصر حفظ الكنوز</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ابن تيمية، والموسوعات الكبرى</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6796735" y="1463040"/>
            <a:ext cx="4846320" cy="4709160"/>
          </a:xfrm>
          <a:prstGeom prst="roundRect">
            <a:avLst>
              <a:gd name="adj" fmla="val 1553"/>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900" b="1" dirty="0">
                <a:solidFill>
                  <a:srgbClr val="44423D"/>
                </a:solidFill>
                <a:latin typeface="Arial" pitchFamily="34" charset="0"/>
                <a:ea typeface="Arial" pitchFamily="34" charset="-122"/>
                <a:cs typeface="Arial" pitchFamily="34" charset="-120"/>
              </a:rPr>
              <a:t>ابن تيمية (661–728هـ): العالم المقاتل</a:t>
            </a:r>
            <a:endParaRPr lang="ar-SA" sz="1900" dirty="0"/>
          </a:p>
          <a:p>
            <a:pPr rtl="1" algn="r" marL="177800" indent="-177800">
              <a:spcBef>
                <a:spcPts val="500"/>
              </a:spcBef>
              <a:buSzPct val="100000"/>
              <a:buChar char="◆"/>
            </a:pPr>
            <a:r>
              <a:rPr lang="ar-SA" sz="1560" dirty="0">
                <a:solidFill>
                  <a:srgbClr val="44423D"/>
                </a:solidFill>
                <a:latin typeface="Arial" pitchFamily="34" charset="0"/>
                <a:ea typeface="Arial" pitchFamily="34" charset="-122"/>
                <a:cs typeface="Arial" pitchFamily="34" charset="-120"/>
              </a:rPr>
              <a:t>فرّت أسرته من المغول ليلاً تجرّ مكتبتها</a:t>
            </a:r>
            <a:endParaRPr lang="ar-SA" sz="1900" dirty="0"/>
          </a:p>
          <a:p>
            <a:pPr rtl="1" algn="r" marL="177800" indent="-177800">
              <a:spcBef>
                <a:spcPts val="500"/>
              </a:spcBef>
              <a:buSzPct val="100000"/>
              <a:buChar char="◆"/>
            </a:pPr>
            <a:r>
              <a:rPr lang="ar-SA" sz="1560" dirty="0">
                <a:solidFill>
                  <a:srgbClr val="44423D"/>
                </a:solidFill>
                <a:latin typeface="Arial" pitchFamily="34" charset="0"/>
                <a:ea typeface="Arial" pitchFamily="34" charset="-122"/>
                <a:cs typeface="Arial" pitchFamily="34" charset="-120"/>
              </a:rPr>
              <a:t>أصرّ على إطلاق الأسرى النصارى واليهود مع المسلمين</a:t>
            </a:r>
            <a:endParaRPr lang="ar-SA" sz="1900" dirty="0"/>
          </a:p>
          <a:p>
            <a:pPr rtl="1" algn="r" marL="177800" indent="-177800">
              <a:spcBef>
                <a:spcPts val="500"/>
              </a:spcBef>
              <a:buSzPct val="100000"/>
              <a:buChar char="◆"/>
            </a:pPr>
            <a:r>
              <a:rPr lang="ar-SA" sz="1560" dirty="0">
                <a:solidFill>
                  <a:srgbClr val="44423D"/>
                </a:solidFill>
                <a:latin typeface="Arial" pitchFamily="34" charset="0"/>
                <a:ea typeface="Arial" pitchFamily="34" charset="-122"/>
                <a:cs typeface="Arial" pitchFamily="34" charset="-120"/>
              </a:rPr>
              <a:t>شقحب 702هـ، والسجون، والموت في قلعة دمشق</a:t>
            </a:r>
            <a:endParaRPr lang="ar-SA" sz="1900" dirty="0"/>
          </a:p>
          <a:p>
            <a:pPr rtl="1" algn="r" marL="177800" indent="-177800">
              <a:spcBef>
                <a:spcPts val="500"/>
              </a:spcBef>
              <a:buSzPct val="100000"/>
              <a:buChar char="◆"/>
            </a:pPr>
            <a:r>
              <a:rPr lang="ar-SA" sz="1560" dirty="0">
                <a:solidFill>
                  <a:srgbClr val="44423D"/>
                </a:solidFill>
                <a:latin typeface="Arial" pitchFamily="34" charset="0"/>
                <a:ea typeface="Arial" pitchFamily="34" charset="-122"/>
                <a:cs typeface="Arial" pitchFamily="34" charset="-120"/>
              </a:rPr>
              <a:t>مجدد عند أنصاره، ومنتقَد عند الأشاعرة والصوفية</a:t>
            </a:r>
            <a:endParaRPr lang="ar-SA" sz="1900" dirty="0"/>
          </a:p>
          <a:p>
            <a:pPr rtl="1" algn="r" marL="177800" indent="-177800">
              <a:spcBef>
                <a:spcPts val="500"/>
              </a:spcBef>
              <a:buSzPct val="100000"/>
              <a:buChar char="◆"/>
            </a:pPr>
            <a:r>
              <a:rPr lang="ar-SA" sz="1560" dirty="0">
                <a:solidFill>
                  <a:srgbClr val="44423D"/>
                </a:solidFill>
                <a:latin typeface="Arial" pitchFamily="34" charset="0"/>
                <a:ea typeface="Arial" pitchFamily="34" charset="-122"/>
                <a:cs typeface="Arial" pitchFamily="34" charset="-120"/>
              </a:rPr>
              <a:t>تلاميذ ومعاصرون: ابن القيم، ابن كثير، الذهبي</a:t>
            </a:r>
            <a:endParaRPr lang="ar-SA" sz="1900" dirty="0"/>
          </a:p>
        </p:txBody>
      </p:sp>
      <p:graphicFrame>
        <p:nvGraphicFramePr>
          <p:cNvPr id="61"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6035040" cy="914400"/>
        </p:xfrm>
        <a:graphic>
          <a:graphicData uri="http://schemas.openxmlformats.org/drawingml/2006/table">
            <a:tbl>
              <a:tblPr/>
              <a:tblGrid>
                <a:gridCol w="2743200"/>
                <a:gridCol w="1554480"/>
                <a:gridCol w="1737360"/>
              </a:tblGrid>
              <a:tr h="594360">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ما يجمعه</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المؤلف</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الكتاب</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5943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نحو ثمانين ألف مادة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ابن منظور</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لسان العرب</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943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صارت كلمة "قاموس" تعني كل معجم</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الفيروزآبادي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القاموس المحيط</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943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أكثر من ثلاثين مجلداً</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النويري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نهاية الأرب</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943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موسوعة كتّاب الدواوين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القلقشندي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صبح الأعشى</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943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"أنحى من سيبويه" عند ابن خلدون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ابن هشام</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مغني اللبيب</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943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أعظم شرح لصحيح البخاري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ابن حجر</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فتح الباري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94360">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أكمله السيوطي في أربعين يوماً</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المحلّي والسيوطي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تفسير الجلالين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60</a:t>
            </a:fld>
            <a:endParaRPr lang="ar-SA"/>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الثامن · ابن بطوطة (703–770هـ)</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ربع قرن وأكثر من مئة ألف كيلومتر</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Shape 3"/>
          <p:cNvSpPr/>
          <p:nvPr/>
        </p:nvSpPr>
        <p:spPr>
          <a:xfrm>
            <a:off x="10308946" y="1737360"/>
            <a:ext cx="1334110" cy="1920240"/>
          </a:xfrm>
          <a:prstGeom prst="roundRect">
            <a:avLst>
              <a:gd name="adj" fmla="val 5483"/>
            </a:avLst>
          </a:prstGeom>
          <a:solidFill>
            <a:srgbClr val="F8F0DC"/>
          </a:solidFill>
          <a:ln w="9525">
            <a:solidFill>
              <a:srgbClr val="A8822F"/>
            </a:solidFill>
            <a:prstDash val="solid"/>
          </a:ln>
        </p:spPr>
      </p:sp>
      <p:sp>
        <p:nvSpPr>
          <p:cNvPr id="7" name="Shape 4"/>
          <p:cNvSpPr/>
          <p:nvPr/>
        </p:nvSpPr>
        <p:spPr>
          <a:xfrm>
            <a:off x="10701680" y="1463040"/>
            <a:ext cx="548640" cy="548640"/>
          </a:xfrm>
          <a:prstGeom prst="ellipse">
            <a:avLst/>
          </a:prstGeom>
          <a:solidFill>
            <a:srgbClr val="A8822F"/>
          </a:solidFill>
          <a:ln w="19050">
            <a:solidFill>
              <a:srgbClr val="FFFFFF"/>
            </a:solidFill>
            <a:prstDash val="solid"/>
          </a:ln>
        </p:spPr>
      </p:sp>
      <p:sp>
        <p:nvSpPr>
          <p:cNvPr id="8" name="Text 5"/>
          <p:cNvSpPr txBox="1"/>
          <p:nvPr/>
        </p:nvSpPr>
        <p:spPr>
          <a:xfrm>
            <a:off x="10701680"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١</a:t>
            </a:r>
            <a:endParaRPr lang="ar-SA" sz="1600" dirty="0"/>
          </a:p>
        </p:txBody>
      </p:sp>
      <p:sp>
        <p:nvSpPr>
          <p:cNvPr id="9" name="Text 6"/>
          <p:cNvSpPr txBox="1"/>
          <p:nvPr/>
        </p:nvSpPr>
        <p:spPr>
          <a:xfrm>
            <a:off x="10418674" y="2121408"/>
            <a:ext cx="1114654" cy="1417320"/>
          </a:xfrm>
          <a:prstGeom prst="rect">
            <a:avLst/>
          </a:prstGeom>
          <a:noFill/>
          <a:ln/>
        </p:spPr>
        <p:txBody>
          <a:bodyPr wrap="square" lIns="0" tIns="0" rIns="0" bIns="0" rtlCol="0" anchor="t"/>
          <a:lstStyle/>
          <a:p>
            <a:pPr rtl="1" algn="ctr" indent="0" marL="0">
              <a:buNone/>
            </a:pPr>
            <a:r>
              <a:rPr lang="ar-SA" sz="1400" b="1" dirty="0">
                <a:solidFill>
                  <a:srgbClr val="6B5118"/>
                </a:solidFill>
                <a:latin typeface="Arial" pitchFamily="34" charset="0"/>
                <a:ea typeface="Arial" pitchFamily="34" charset="-122"/>
                <a:cs typeface="Arial" pitchFamily="34" charset="-120"/>
              </a:rPr>
              <a:t>طنجة 1325م</a:t>
            </a:r>
            <a:endParaRPr lang="ar-SA" sz="1400" dirty="0"/>
          </a:p>
          <a:p>
            <a:pPr rtl="1" algn="ctr" indent="0" marL="0">
              <a:spcBef>
                <a:spcPts val="400"/>
              </a:spcBef>
              <a:buNone/>
            </a:pPr>
            <a:r>
              <a:rPr lang="ar-SA" sz="1200" dirty="0">
                <a:solidFill>
                  <a:srgbClr val="6B5118"/>
                </a:solidFill>
                <a:latin typeface="Arial" pitchFamily="34" charset="0"/>
                <a:ea typeface="Arial" pitchFamily="34" charset="-122"/>
                <a:cs typeface="Arial" pitchFamily="34" charset="-120"/>
              </a:rPr>
              <a:t>الانطلاق في الحادية والعشرين</a:t>
            </a:r>
            <a:endParaRPr lang="ar-SA" sz="1400" dirty="0"/>
          </a:p>
        </p:txBody>
      </p:sp>
      <p:sp>
        <p:nvSpPr>
          <p:cNvPr id="10" name="Shape 7"/>
          <p:cNvSpPr/>
          <p:nvPr/>
        </p:nvSpPr>
        <p:spPr>
          <a:xfrm>
            <a:off x="10062058" y="2560320"/>
            <a:ext cx="201168" cy="201168"/>
          </a:xfrm>
          <a:prstGeom prst="leftArrow">
            <a:avLst/>
          </a:prstGeom>
          <a:solidFill>
            <a:srgbClr val="C8A24A"/>
          </a:solidFill>
          <a:ln w="12700">
            <a:solidFill>
              <a:srgbClr val="C8A24A"/>
            </a:solidFill>
            <a:prstDash val="solid"/>
          </a:ln>
        </p:spPr>
      </p:sp>
      <p:sp>
        <p:nvSpPr>
          <p:cNvPr id="11" name="Shape 8"/>
          <p:cNvSpPr/>
          <p:nvPr/>
        </p:nvSpPr>
        <p:spPr>
          <a:xfrm>
            <a:off x="8682228" y="1737360"/>
            <a:ext cx="1334110" cy="1920240"/>
          </a:xfrm>
          <a:prstGeom prst="roundRect">
            <a:avLst>
              <a:gd name="adj" fmla="val 5483"/>
            </a:avLst>
          </a:prstGeom>
          <a:solidFill>
            <a:srgbClr val="F8F0DC"/>
          </a:solidFill>
          <a:ln w="9525">
            <a:solidFill>
              <a:srgbClr val="A8822F"/>
            </a:solidFill>
            <a:prstDash val="solid"/>
          </a:ln>
        </p:spPr>
      </p:sp>
      <p:sp>
        <p:nvSpPr>
          <p:cNvPr id="12" name="Shape 9"/>
          <p:cNvSpPr/>
          <p:nvPr/>
        </p:nvSpPr>
        <p:spPr>
          <a:xfrm>
            <a:off x="9074963" y="1463040"/>
            <a:ext cx="548640" cy="548640"/>
          </a:xfrm>
          <a:prstGeom prst="ellipse">
            <a:avLst/>
          </a:prstGeom>
          <a:solidFill>
            <a:srgbClr val="A8822F"/>
          </a:solidFill>
          <a:ln w="19050">
            <a:solidFill>
              <a:srgbClr val="FFFFFF"/>
            </a:solidFill>
            <a:prstDash val="solid"/>
          </a:ln>
        </p:spPr>
      </p:sp>
      <p:sp>
        <p:nvSpPr>
          <p:cNvPr id="13" name="Text 10"/>
          <p:cNvSpPr txBox="1"/>
          <p:nvPr/>
        </p:nvSpPr>
        <p:spPr>
          <a:xfrm>
            <a:off x="9074963"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٢</a:t>
            </a:r>
            <a:endParaRPr lang="ar-SA" sz="1600" dirty="0"/>
          </a:p>
        </p:txBody>
      </p:sp>
      <p:sp>
        <p:nvSpPr>
          <p:cNvPr id="14" name="Text 11"/>
          <p:cNvSpPr txBox="1"/>
          <p:nvPr/>
        </p:nvSpPr>
        <p:spPr>
          <a:xfrm>
            <a:off x="8791956" y="2121408"/>
            <a:ext cx="1114654" cy="1417320"/>
          </a:xfrm>
          <a:prstGeom prst="rect">
            <a:avLst/>
          </a:prstGeom>
          <a:noFill/>
          <a:ln/>
        </p:spPr>
        <p:txBody>
          <a:bodyPr wrap="square" lIns="0" tIns="0" rIns="0" bIns="0" rtlCol="0" anchor="t"/>
          <a:lstStyle/>
          <a:p>
            <a:pPr rtl="1" algn="ctr" indent="0" marL="0">
              <a:buNone/>
            </a:pPr>
            <a:r>
              <a:rPr lang="ar-SA" sz="1400" b="1" dirty="0">
                <a:solidFill>
                  <a:srgbClr val="6B5118"/>
                </a:solidFill>
                <a:latin typeface="Arial" pitchFamily="34" charset="0"/>
                <a:ea typeface="Arial" pitchFamily="34" charset="-122"/>
                <a:cs typeface="Arial" pitchFamily="34" charset="-120"/>
              </a:rPr>
              <a:t>مصر والحجاز</a:t>
            </a:r>
            <a:endParaRPr lang="ar-SA" sz="1400" dirty="0"/>
          </a:p>
          <a:p>
            <a:pPr rtl="1" algn="ctr" indent="0" marL="0">
              <a:spcBef>
                <a:spcPts val="400"/>
              </a:spcBef>
              <a:buNone/>
            </a:pPr>
            <a:r>
              <a:rPr lang="ar-SA" sz="1200" dirty="0">
                <a:solidFill>
                  <a:srgbClr val="6B5118"/>
                </a:solidFill>
                <a:latin typeface="Arial" pitchFamily="34" charset="0"/>
                <a:ea typeface="Arial" pitchFamily="34" charset="-122"/>
                <a:cs typeface="Arial" pitchFamily="34" charset="-120"/>
              </a:rPr>
              <a:t>نبوءة الشيخ الأعرج</a:t>
            </a:r>
            <a:endParaRPr lang="ar-SA" sz="1400" dirty="0"/>
          </a:p>
        </p:txBody>
      </p:sp>
      <p:sp>
        <p:nvSpPr>
          <p:cNvPr id="15" name="Shape 12"/>
          <p:cNvSpPr/>
          <p:nvPr/>
        </p:nvSpPr>
        <p:spPr>
          <a:xfrm>
            <a:off x="8435340" y="2560320"/>
            <a:ext cx="201168" cy="201168"/>
          </a:xfrm>
          <a:prstGeom prst="leftArrow">
            <a:avLst/>
          </a:prstGeom>
          <a:solidFill>
            <a:srgbClr val="C8A24A"/>
          </a:solidFill>
          <a:ln w="12700">
            <a:solidFill>
              <a:srgbClr val="C8A24A"/>
            </a:solidFill>
            <a:prstDash val="solid"/>
          </a:ln>
        </p:spPr>
      </p:sp>
      <p:sp>
        <p:nvSpPr>
          <p:cNvPr id="16" name="Shape 13"/>
          <p:cNvSpPr/>
          <p:nvPr/>
        </p:nvSpPr>
        <p:spPr>
          <a:xfrm>
            <a:off x="7055510" y="1737360"/>
            <a:ext cx="1334110" cy="1920240"/>
          </a:xfrm>
          <a:prstGeom prst="roundRect">
            <a:avLst>
              <a:gd name="adj" fmla="val 5483"/>
            </a:avLst>
          </a:prstGeom>
          <a:solidFill>
            <a:srgbClr val="F8F0DC"/>
          </a:solidFill>
          <a:ln w="9525">
            <a:solidFill>
              <a:srgbClr val="A8822F"/>
            </a:solidFill>
            <a:prstDash val="solid"/>
          </a:ln>
        </p:spPr>
      </p:sp>
      <p:sp>
        <p:nvSpPr>
          <p:cNvPr id="17" name="Shape 14"/>
          <p:cNvSpPr/>
          <p:nvPr/>
        </p:nvSpPr>
        <p:spPr>
          <a:xfrm>
            <a:off x="7448245" y="1463040"/>
            <a:ext cx="548640" cy="548640"/>
          </a:xfrm>
          <a:prstGeom prst="ellipse">
            <a:avLst/>
          </a:prstGeom>
          <a:solidFill>
            <a:srgbClr val="A8822F"/>
          </a:solidFill>
          <a:ln w="19050">
            <a:solidFill>
              <a:srgbClr val="FFFFFF"/>
            </a:solidFill>
            <a:prstDash val="solid"/>
          </a:ln>
        </p:spPr>
      </p:sp>
      <p:sp>
        <p:nvSpPr>
          <p:cNvPr id="18" name="Text 15"/>
          <p:cNvSpPr txBox="1"/>
          <p:nvPr/>
        </p:nvSpPr>
        <p:spPr>
          <a:xfrm>
            <a:off x="7448245"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٣</a:t>
            </a:r>
            <a:endParaRPr lang="ar-SA" sz="1600" dirty="0"/>
          </a:p>
        </p:txBody>
      </p:sp>
      <p:sp>
        <p:nvSpPr>
          <p:cNvPr id="19" name="Text 16"/>
          <p:cNvSpPr txBox="1"/>
          <p:nvPr/>
        </p:nvSpPr>
        <p:spPr>
          <a:xfrm>
            <a:off x="7165238" y="2121408"/>
            <a:ext cx="1114654" cy="1417320"/>
          </a:xfrm>
          <a:prstGeom prst="rect">
            <a:avLst/>
          </a:prstGeom>
          <a:noFill/>
          <a:ln/>
        </p:spPr>
        <p:txBody>
          <a:bodyPr wrap="square" lIns="0" tIns="0" rIns="0" bIns="0" rtlCol="0" anchor="t"/>
          <a:lstStyle/>
          <a:p>
            <a:pPr rtl="1" algn="ctr" indent="0" marL="0">
              <a:buNone/>
            </a:pPr>
            <a:r>
              <a:rPr lang="ar-SA" sz="1400" b="1" dirty="0">
                <a:solidFill>
                  <a:srgbClr val="6B5118"/>
                </a:solidFill>
                <a:latin typeface="Arial" pitchFamily="34" charset="0"/>
                <a:ea typeface="Arial" pitchFamily="34" charset="-122"/>
                <a:cs typeface="Arial" pitchFamily="34" charset="-120"/>
              </a:rPr>
              <a:t>العراق وفارس</a:t>
            </a:r>
            <a:endParaRPr lang="ar-SA" sz="1400" dirty="0"/>
          </a:p>
          <a:p>
            <a:pPr rtl="1" algn="ctr" indent="0" marL="0">
              <a:spcBef>
                <a:spcPts val="400"/>
              </a:spcBef>
              <a:buNone/>
            </a:pPr>
            <a:r>
              <a:rPr lang="ar-SA" sz="1200" dirty="0">
                <a:solidFill>
                  <a:srgbClr val="6B5118"/>
                </a:solidFill>
                <a:latin typeface="Arial" pitchFamily="34" charset="0"/>
                <a:ea typeface="Arial" pitchFamily="34" charset="-122"/>
                <a:cs typeface="Arial" pitchFamily="34" charset="-120"/>
              </a:rPr>
              <a:t>دراويش الرفاعية</a:t>
            </a:r>
            <a:endParaRPr lang="ar-SA" sz="1400" dirty="0"/>
          </a:p>
        </p:txBody>
      </p:sp>
      <p:sp>
        <p:nvSpPr>
          <p:cNvPr id="20" name="Shape 17"/>
          <p:cNvSpPr/>
          <p:nvPr/>
        </p:nvSpPr>
        <p:spPr>
          <a:xfrm>
            <a:off x="6808622" y="2560320"/>
            <a:ext cx="201168" cy="201168"/>
          </a:xfrm>
          <a:prstGeom prst="leftArrow">
            <a:avLst/>
          </a:prstGeom>
          <a:solidFill>
            <a:srgbClr val="C8A24A"/>
          </a:solidFill>
          <a:ln w="12700">
            <a:solidFill>
              <a:srgbClr val="C8A24A"/>
            </a:solidFill>
            <a:prstDash val="solid"/>
          </a:ln>
        </p:spPr>
      </p:sp>
      <p:sp>
        <p:nvSpPr>
          <p:cNvPr id="21" name="Shape 18"/>
          <p:cNvSpPr/>
          <p:nvPr/>
        </p:nvSpPr>
        <p:spPr>
          <a:xfrm>
            <a:off x="5428793" y="1737360"/>
            <a:ext cx="1334110" cy="1920240"/>
          </a:xfrm>
          <a:prstGeom prst="roundRect">
            <a:avLst>
              <a:gd name="adj" fmla="val 5483"/>
            </a:avLst>
          </a:prstGeom>
          <a:solidFill>
            <a:srgbClr val="F8F0DC"/>
          </a:solidFill>
          <a:ln w="9525">
            <a:solidFill>
              <a:srgbClr val="A8822F"/>
            </a:solidFill>
            <a:prstDash val="solid"/>
          </a:ln>
        </p:spPr>
      </p:sp>
      <p:sp>
        <p:nvSpPr>
          <p:cNvPr id="22" name="Shape 19"/>
          <p:cNvSpPr/>
          <p:nvPr/>
        </p:nvSpPr>
        <p:spPr>
          <a:xfrm>
            <a:off x="5821528" y="1463040"/>
            <a:ext cx="548640" cy="548640"/>
          </a:xfrm>
          <a:prstGeom prst="ellipse">
            <a:avLst/>
          </a:prstGeom>
          <a:solidFill>
            <a:srgbClr val="A8822F"/>
          </a:solidFill>
          <a:ln w="19050">
            <a:solidFill>
              <a:srgbClr val="FFFFFF"/>
            </a:solidFill>
            <a:prstDash val="solid"/>
          </a:ln>
        </p:spPr>
      </p:sp>
      <p:sp>
        <p:nvSpPr>
          <p:cNvPr id="23" name="Text 20"/>
          <p:cNvSpPr txBox="1"/>
          <p:nvPr/>
        </p:nvSpPr>
        <p:spPr>
          <a:xfrm>
            <a:off x="5821528"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٤</a:t>
            </a:r>
            <a:endParaRPr lang="ar-SA" sz="1600" dirty="0"/>
          </a:p>
        </p:txBody>
      </p:sp>
      <p:sp>
        <p:nvSpPr>
          <p:cNvPr id="24" name="Text 21"/>
          <p:cNvSpPr txBox="1"/>
          <p:nvPr/>
        </p:nvSpPr>
        <p:spPr>
          <a:xfrm>
            <a:off x="5538521" y="2121408"/>
            <a:ext cx="1114654" cy="1417320"/>
          </a:xfrm>
          <a:prstGeom prst="rect">
            <a:avLst/>
          </a:prstGeom>
          <a:noFill/>
          <a:ln/>
        </p:spPr>
        <p:txBody>
          <a:bodyPr wrap="square" lIns="0" tIns="0" rIns="0" bIns="0" rtlCol="0" anchor="t"/>
          <a:lstStyle/>
          <a:p>
            <a:pPr rtl="1" algn="ctr" indent="0" marL="0">
              <a:buNone/>
            </a:pPr>
            <a:r>
              <a:rPr lang="ar-SA" sz="1400" b="1" dirty="0">
                <a:solidFill>
                  <a:srgbClr val="6B5118"/>
                </a:solidFill>
                <a:latin typeface="Arial" pitchFamily="34" charset="0"/>
                <a:ea typeface="Arial" pitchFamily="34" charset="-122"/>
                <a:cs typeface="Arial" pitchFamily="34" charset="-120"/>
              </a:rPr>
              <a:t>الأناضول والقرم</a:t>
            </a:r>
            <a:endParaRPr lang="ar-SA" sz="1400" dirty="0"/>
          </a:p>
          <a:p>
            <a:pPr rtl="1" algn="ctr" indent="0" marL="0">
              <a:spcBef>
                <a:spcPts val="400"/>
              </a:spcBef>
              <a:buNone/>
            </a:pPr>
            <a:r>
              <a:rPr lang="ar-SA" sz="1200" dirty="0">
                <a:solidFill>
                  <a:srgbClr val="6B5118"/>
                </a:solidFill>
                <a:latin typeface="Arial" pitchFamily="34" charset="0"/>
                <a:ea typeface="Arial" pitchFamily="34" charset="-122"/>
                <a:cs typeface="Arial" pitchFamily="34" charset="-120"/>
              </a:rPr>
              <a:t>الأخية الفتيان، وأوزبك خان</a:t>
            </a:r>
            <a:endParaRPr lang="ar-SA" sz="1400" dirty="0"/>
          </a:p>
        </p:txBody>
      </p:sp>
      <p:sp>
        <p:nvSpPr>
          <p:cNvPr id="25" name="Shape 22"/>
          <p:cNvSpPr/>
          <p:nvPr/>
        </p:nvSpPr>
        <p:spPr>
          <a:xfrm>
            <a:off x="5181905" y="2560320"/>
            <a:ext cx="201168" cy="201168"/>
          </a:xfrm>
          <a:prstGeom prst="leftArrow">
            <a:avLst/>
          </a:prstGeom>
          <a:solidFill>
            <a:srgbClr val="C8A24A"/>
          </a:solidFill>
          <a:ln w="12700">
            <a:solidFill>
              <a:srgbClr val="C8A24A"/>
            </a:solidFill>
            <a:prstDash val="solid"/>
          </a:ln>
        </p:spPr>
      </p:sp>
      <p:sp>
        <p:nvSpPr>
          <p:cNvPr id="26" name="Shape 23"/>
          <p:cNvSpPr/>
          <p:nvPr/>
        </p:nvSpPr>
        <p:spPr>
          <a:xfrm>
            <a:off x="3802075" y="1737360"/>
            <a:ext cx="1334110" cy="1920240"/>
          </a:xfrm>
          <a:prstGeom prst="roundRect">
            <a:avLst>
              <a:gd name="adj" fmla="val 5483"/>
            </a:avLst>
          </a:prstGeom>
          <a:solidFill>
            <a:srgbClr val="F8F0DC"/>
          </a:solidFill>
          <a:ln w="9525">
            <a:solidFill>
              <a:srgbClr val="A8822F"/>
            </a:solidFill>
            <a:prstDash val="solid"/>
          </a:ln>
        </p:spPr>
      </p:sp>
      <p:sp>
        <p:nvSpPr>
          <p:cNvPr id="27" name="Shape 24"/>
          <p:cNvSpPr/>
          <p:nvPr/>
        </p:nvSpPr>
        <p:spPr>
          <a:xfrm>
            <a:off x="4194810" y="1463040"/>
            <a:ext cx="548640" cy="548640"/>
          </a:xfrm>
          <a:prstGeom prst="ellipse">
            <a:avLst/>
          </a:prstGeom>
          <a:solidFill>
            <a:srgbClr val="A8822F"/>
          </a:solidFill>
          <a:ln w="19050">
            <a:solidFill>
              <a:srgbClr val="FFFFFF"/>
            </a:solidFill>
            <a:prstDash val="solid"/>
          </a:ln>
        </p:spPr>
      </p:sp>
      <p:sp>
        <p:nvSpPr>
          <p:cNvPr id="28" name="Text 25"/>
          <p:cNvSpPr txBox="1"/>
          <p:nvPr/>
        </p:nvSpPr>
        <p:spPr>
          <a:xfrm>
            <a:off x="4194810"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٥</a:t>
            </a:r>
            <a:endParaRPr lang="ar-SA" sz="1600" dirty="0"/>
          </a:p>
        </p:txBody>
      </p:sp>
      <p:sp>
        <p:nvSpPr>
          <p:cNvPr id="29" name="Text 26"/>
          <p:cNvSpPr txBox="1"/>
          <p:nvPr/>
        </p:nvSpPr>
        <p:spPr>
          <a:xfrm>
            <a:off x="3911803" y="2121408"/>
            <a:ext cx="1114654" cy="1417320"/>
          </a:xfrm>
          <a:prstGeom prst="rect">
            <a:avLst/>
          </a:prstGeom>
          <a:noFill/>
          <a:ln/>
        </p:spPr>
        <p:txBody>
          <a:bodyPr wrap="square" lIns="0" tIns="0" rIns="0" bIns="0" rtlCol="0" anchor="t"/>
          <a:lstStyle/>
          <a:p>
            <a:pPr rtl="1" algn="ctr" indent="0" marL="0">
              <a:buNone/>
            </a:pPr>
            <a:r>
              <a:rPr lang="ar-SA" sz="1400" b="1" dirty="0">
                <a:solidFill>
                  <a:srgbClr val="6B5118"/>
                </a:solidFill>
                <a:latin typeface="Arial" pitchFamily="34" charset="0"/>
                <a:ea typeface="Arial" pitchFamily="34" charset="-122"/>
                <a:cs typeface="Arial" pitchFamily="34" charset="-120"/>
              </a:rPr>
              <a:t>الهند</a:t>
            </a:r>
            <a:endParaRPr lang="ar-SA" sz="1400" dirty="0"/>
          </a:p>
          <a:p>
            <a:pPr rtl="1" algn="ctr" indent="0" marL="0">
              <a:spcBef>
                <a:spcPts val="400"/>
              </a:spcBef>
              <a:buNone/>
            </a:pPr>
            <a:r>
              <a:rPr lang="ar-SA" sz="1200" dirty="0">
                <a:solidFill>
                  <a:srgbClr val="6B5118"/>
                </a:solidFill>
                <a:latin typeface="Arial" pitchFamily="34" charset="0"/>
                <a:ea typeface="Arial" pitchFamily="34" charset="-122"/>
                <a:cs typeface="Arial" pitchFamily="34" charset="-120"/>
              </a:rPr>
              <a:t>قاضي دلهي ثماني سنوات</a:t>
            </a:r>
            <a:endParaRPr lang="ar-SA" sz="1400" dirty="0"/>
          </a:p>
        </p:txBody>
      </p:sp>
      <p:sp>
        <p:nvSpPr>
          <p:cNvPr id="30" name="Shape 27"/>
          <p:cNvSpPr/>
          <p:nvPr/>
        </p:nvSpPr>
        <p:spPr>
          <a:xfrm>
            <a:off x="3555187" y="2560320"/>
            <a:ext cx="201168" cy="201168"/>
          </a:xfrm>
          <a:prstGeom prst="leftArrow">
            <a:avLst/>
          </a:prstGeom>
          <a:solidFill>
            <a:srgbClr val="C8A24A"/>
          </a:solidFill>
          <a:ln w="12700">
            <a:solidFill>
              <a:srgbClr val="C8A24A"/>
            </a:solidFill>
            <a:prstDash val="solid"/>
          </a:ln>
        </p:spPr>
      </p:sp>
      <p:sp>
        <p:nvSpPr>
          <p:cNvPr id="31" name="Shape 28"/>
          <p:cNvSpPr/>
          <p:nvPr/>
        </p:nvSpPr>
        <p:spPr>
          <a:xfrm>
            <a:off x="2175358" y="1737360"/>
            <a:ext cx="1334110" cy="1920240"/>
          </a:xfrm>
          <a:prstGeom prst="roundRect">
            <a:avLst>
              <a:gd name="adj" fmla="val 5483"/>
            </a:avLst>
          </a:prstGeom>
          <a:solidFill>
            <a:srgbClr val="F8F0DC"/>
          </a:solidFill>
          <a:ln w="9525">
            <a:solidFill>
              <a:srgbClr val="A8822F"/>
            </a:solidFill>
            <a:prstDash val="solid"/>
          </a:ln>
        </p:spPr>
      </p:sp>
      <p:sp>
        <p:nvSpPr>
          <p:cNvPr id="32" name="Shape 29"/>
          <p:cNvSpPr/>
          <p:nvPr/>
        </p:nvSpPr>
        <p:spPr>
          <a:xfrm>
            <a:off x="2568092" y="1463040"/>
            <a:ext cx="548640" cy="548640"/>
          </a:xfrm>
          <a:prstGeom prst="ellipse">
            <a:avLst/>
          </a:prstGeom>
          <a:solidFill>
            <a:srgbClr val="A8822F"/>
          </a:solidFill>
          <a:ln w="19050">
            <a:solidFill>
              <a:srgbClr val="FFFFFF"/>
            </a:solidFill>
            <a:prstDash val="solid"/>
          </a:ln>
        </p:spPr>
      </p:sp>
      <p:sp>
        <p:nvSpPr>
          <p:cNvPr id="33" name="Text 30"/>
          <p:cNvSpPr txBox="1"/>
          <p:nvPr/>
        </p:nvSpPr>
        <p:spPr>
          <a:xfrm>
            <a:off x="2568092"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٦</a:t>
            </a:r>
            <a:endParaRPr lang="ar-SA" sz="1600" dirty="0"/>
          </a:p>
        </p:txBody>
      </p:sp>
      <p:sp>
        <p:nvSpPr>
          <p:cNvPr id="34" name="Text 31"/>
          <p:cNvSpPr txBox="1"/>
          <p:nvPr/>
        </p:nvSpPr>
        <p:spPr>
          <a:xfrm>
            <a:off x="2285086" y="2121408"/>
            <a:ext cx="1114654" cy="1417320"/>
          </a:xfrm>
          <a:prstGeom prst="rect">
            <a:avLst/>
          </a:prstGeom>
          <a:noFill/>
          <a:ln/>
        </p:spPr>
        <p:txBody>
          <a:bodyPr wrap="square" lIns="0" tIns="0" rIns="0" bIns="0" rtlCol="0" anchor="t"/>
          <a:lstStyle/>
          <a:p>
            <a:pPr rtl="1" algn="ctr" indent="0" marL="0">
              <a:buNone/>
            </a:pPr>
            <a:r>
              <a:rPr lang="ar-SA" sz="1400" b="1" dirty="0">
                <a:solidFill>
                  <a:srgbClr val="6B5118"/>
                </a:solidFill>
                <a:latin typeface="Arial" pitchFamily="34" charset="0"/>
                <a:ea typeface="Arial" pitchFamily="34" charset="-122"/>
                <a:cs typeface="Arial" pitchFamily="34" charset="-120"/>
              </a:rPr>
              <a:t>المالديف والصين</a:t>
            </a:r>
            <a:endParaRPr lang="ar-SA" sz="1400" dirty="0"/>
          </a:p>
          <a:p>
            <a:pPr rtl="1" algn="ctr" indent="0" marL="0">
              <a:spcBef>
                <a:spcPts val="400"/>
              </a:spcBef>
              <a:buNone/>
            </a:pPr>
            <a:r>
              <a:rPr lang="ar-SA" sz="1200" dirty="0">
                <a:solidFill>
                  <a:srgbClr val="6B5118"/>
                </a:solidFill>
                <a:latin typeface="Arial" pitchFamily="34" charset="0"/>
                <a:ea typeface="Arial" pitchFamily="34" charset="-122"/>
                <a:cs typeface="Arial" pitchFamily="34" charset="-120"/>
              </a:rPr>
              <a:t>قاضٍ، ثم موانئ الصين</a:t>
            </a:r>
            <a:endParaRPr lang="ar-SA" sz="1400" dirty="0"/>
          </a:p>
        </p:txBody>
      </p:sp>
      <p:sp>
        <p:nvSpPr>
          <p:cNvPr id="35" name="Shape 32"/>
          <p:cNvSpPr/>
          <p:nvPr/>
        </p:nvSpPr>
        <p:spPr>
          <a:xfrm>
            <a:off x="1928470" y="2560320"/>
            <a:ext cx="201168" cy="201168"/>
          </a:xfrm>
          <a:prstGeom prst="leftArrow">
            <a:avLst/>
          </a:prstGeom>
          <a:solidFill>
            <a:srgbClr val="C8A24A"/>
          </a:solidFill>
          <a:ln w="12700">
            <a:solidFill>
              <a:srgbClr val="C8A24A"/>
            </a:solidFill>
            <a:prstDash val="solid"/>
          </a:ln>
        </p:spPr>
      </p:sp>
      <p:sp>
        <p:nvSpPr>
          <p:cNvPr id="36" name="Shape 33"/>
          <p:cNvSpPr/>
          <p:nvPr/>
        </p:nvSpPr>
        <p:spPr>
          <a:xfrm>
            <a:off x="548640" y="1737360"/>
            <a:ext cx="1334110" cy="1920240"/>
          </a:xfrm>
          <a:prstGeom prst="roundRect">
            <a:avLst>
              <a:gd name="adj" fmla="val 5483"/>
            </a:avLst>
          </a:prstGeom>
          <a:solidFill>
            <a:srgbClr val="F8F0DC"/>
          </a:solidFill>
          <a:ln w="9525">
            <a:solidFill>
              <a:srgbClr val="A8822F"/>
            </a:solidFill>
            <a:prstDash val="solid"/>
          </a:ln>
        </p:spPr>
      </p:sp>
      <p:sp>
        <p:nvSpPr>
          <p:cNvPr id="37" name="Shape 34"/>
          <p:cNvSpPr/>
          <p:nvPr/>
        </p:nvSpPr>
        <p:spPr>
          <a:xfrm>
            <a:off x="941375" y="1463040"/>
            <a:ext cx="548640" cy="548640"/>
          </a:xfrm>
          <a:prstGeom prst="ellipse">
            <a:avLst/>
          </a:prstGeom>
          <a:solidFill>
            <a:srgbClr val="A8822F"/>
          </a:solidFill>
          <a:ln w="19050">
            <a:solidFill>
              <a:srgbClr val="FFFFFF"/>
            </a:solidFill>
            <a:prstDash val="solid"/>
          </a:ln>
        </p:spPr>
      </p:sp>
      <p:sp>
        <p:nvSpPr>
          <p:cNvPr id="38" name="Text 35"/>
          <p:cNvSpPr txBox="1"/>
          <p:nvPr/>
        </p:nvSpPr>
        <p:spPr>
          <a:xfrm>
            <a:off x="941375"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٧</a:t>
            </a:r>
            <a:endParaRPr lang="ar-SA" sz="1600" dirty="0"/>
          </a:p>
        </p:txBody>
      </p:sp>
      <p:sp>
        <p:nvSpPr>
          <p:cNvPr id="39" name="Text 36"/>
          <p:cNvSpPr txBox="1"/>
          <p:nvPr/>
        </p:nvSpPr>
        <p:spPr>
          <a:xfrm>
            <a:off x="658368" y="2121408"/>
            <a:ext cx="1114654" cy="1417320"/>
          </a:xfrm>
          <a:prstGeom prst="rect">
            <a:avLst/>
          </a:prstGeom>
          <a:noFill/>
          <a:ln/>
        </p:spPr>
        <p:txBody>
          <a:bodyPr wrap="square" lIns="0" tIns="0" rIns="0" bIns="0" rtlCol="0" anchor="t"/>
          <a:lstStyle/>
          <a:p>
            <a:pPr rtl="1" algn="ctr" indent="0" marL="0">
              <a:buNone/>
            </a:pPr>
            <a:r>
              <a:rPr lang="ar-SA" sz="1400" b="1" dirty="0">
                <a:solidFill>
                  <a:srgbClr val="6B5118"/>
                </a:solidFill>
                <a:latin typeface="Arial" pitchFamily="34" charset="0"/>
                <a:ea typeface="Arial" pitchFamily="34" charset="-122"/>
                <a:cs typeface="Arial" pitchFamily="34" charset="-120"/>
              </a:rPr>
              <a:t>الأندلس ومالي</a:t>
            </a:r>
            <a:endParaRPr lang="ar-SA" sz="1400" dirty="0"/>
          </a:p>
          <a:p>
            <a:pPr rtl="1" algn="ctr" indent="0" marL="0">
              <a:spcBef>
                <a:spcPts val="400"/>
              </a:spcBef>
              <a:buNone/>
            </a:pPr>
            <a:r>
              <a:rPr lang="ar-SA" sz="1200" dirty="0">
                <a:solidFill>
                  <a:srgbClr val="6B5118"/>
                </a:solidFill>
                <a:latin typeface="Arial" pitchFamily="34" charset="0"/>
                <a:ea typeface="Arial" pitchFamily="34" charset="-122"/>
                <a:cs typeface="Arial" pitchFamily="34" charset="-120"/>
              </a:rPr>
              <a:t>غرناطة، ثم عبور الصحراء</a:t>
            </a:r>
            <a:endParaRPr lang="ar-SA" sz="1400" dirty="0"/>
          </a:p>
        </p:txBody>
      </p:sp>
      <p:sp>
        <p:nvSpPr>
          <p:cNvPr id="40" name="Text 37"/>
          <p:cNvSpPr txBox="1"/>
          <p:nvPr/>
        </p:nvSpPr>
        <p:spPr>
          <a:xfrm>
            <a:off x="9539935" y="3931920"/>
            <a:ext cx="2103120" cy="310896"/>
          </a:xfrm>
          <a:prstGeom prst="roundRect">
            <a:avLst>
              <a:gd name="adj" fmla="val 50000"/>
            </a:avLst>
          </a:prstGeom>
          <a:solidFill>
            <a:srgbClr val="C8A24A"/>
          </a:solidFill>
          <a:ln>
            <a:solidFill>
              <a:srgbClr val="C8A24A"/>
            </a:solidFill>
          </a:ln>
        </p:spPr>
        <p:txBody>
          <a:bodyPr wrap="square" lIns="0" tIns="0" rIns="0" bIns="0" rtlCol="0" anchor="ctr"/>
          <a:lstStyle/>
          <a:p>
            <a:pPr rtl="1" algn="ctr" indent="0" marL="0">
              <a:buNone/>
            </a:pPr>
            <a:r>
              <a:rPr lang="ar-SA" sz="1100" b="1" dirty="0">
                <a:solidFill>
                  <a:srgbClr val="0E1726"/>
                </a:solidFill>
                <a:latin typeface="Arial" pitchFamily="34" charset="0"/>
                <a:ea typeface="Arial" pitchFamily="34" charset="-122"/>
                <a:cs typeface="Arial" pitchFamily="34" charset="-120"/>
              </a:rPr>
              <a:t>وقفة · سؤال وجواب</a:t>
            </a:r>
            <a:endParaRPr lang="ar-SA" sz="1100" dirty="0"/>
          </a:p>
        </p:txBody>
      </p:sp>
      <p:sp>
        <p:nvSpPr>
          <p:cNvPr id="41" name="Text 38"/>
          <p:cNvSpPr txBox="1"/>
          <p:nvPr/>
        </p:nvSpPr>
        <p:spPr>
          <a:xfrm>
            <a:off x="548640" y="3886200"/>
            <a:ext cx="8808415" cy="411480"/>
          </a:xfrm>
          <a:prstGeom prst="rect">
            <a:avLst/>
          </a:prstGeom>
          <a:noFill/>
          <a:ln/>
        </p:spPr>
        <p:txBody>
          <a:bodyPr wrap="square" lIns="0" tIns="0" rIns="0" bIns="0" rtlCol="0" anchor="t"/>
          <a:lstStyle/>
          <a:p>
            <a:pPr rtl="1" algn="r" indent="0" marL="0">
              <a:buNone/>
            </a:pPr>
            <a:r>
              <a:rPr lang="ar-SA" sz="1700" b="1" dirty="0">
                <a:solidFill>
                  <a:srgbClr val="0E1726"/>
                </a:solidFill>
                <a:latin typeface="Arial" pitchFamily="34" charset="0"/>
                <a:ea typeface="Arial" pitchFamily="34" charset="-122"/>
                <a:cs typeface="Arial" pitchFamily="34" charset="-120"/>
              </a:rPr>
              <a:t>هل أحبّ ابن بطوطة الصوفية؟</a:t>
            </a:r>
            <a:endParaRPr lang="ar-SA" sz="1700" dirty="0"/>
          </a:p>
        </p:txBody>
      </p:sp>
      <p:sp>
        <p:nvSpPr>
          <p:cNvPr id="42" name="Text 39"/>
          <p:cNvSpPr txBox="1"/>
          <p:nvPr/>
        </p:nvSpPr>
        <p:spPr>
          <a:xfrm>
            <a:off x="6156655" y="4434840"/>
            <a:ext cx="5486400" cy="1737360"/>
          </a:xfrm>
          <a:prstGeom prst="roundRect">
            <a:avLst>
              <a:gd name="adj" fmla="val 4211"/>
            </a:avLst>
          </a:prstGeom>
          <a:solidFill>
            <a:srgbClr val="FDFAF2"/>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نعم، ورحلته مليئة بهم</a:t>
            </a:r>
            <a:endParaRPr lang="ar-SA" sz="1730" dirty="0"/>
          </a:p>
          <a:p>
            <a:pPr rtl="1" algn="r" indent="0" marL="0">
              <a:spcBef>
                <a:spcPts val="300"/>
              </a:spcBef>
              <a:buNone/>
            </a:pPr>
            <a:r>
              <a:rPr lang="ar-SA" sz="1440" dirty="0">
                <a:solidFill>
                  <a:srgbClr val="6B5118"/>
                </a:solidFill>
                <a:latin typeface="Arial" pitchFamily="34" charset="0"/>
                <a:ea typeface="Arial" pitchFamily="34" charset="-122"/>
                <a:cs typeface="Arial" pitchFamily="34" charset="-120"/>
              </a:rPr>
              <a:t>الزوايا كانت شبكة فنادقه، ونبوءة الأعرج تحققت حين لقي فريد الدين في الهند وبرهان الدين في الصين، ولزم شيخاً صوفياً خمسة أشهر في دلهي</a:t>
            </a:r>
            <a:endParaRPr lang="ar-SA" sz="1730" dirty="0"/>
          </a:p>
        </p:txBody>
      </p:sp>
      <p:sp>
        <p:nvSpPr>
          <p:cNvPr id="43" name="Text 40"/>
          <p:cNvSpPr txBox="1"/>
          <p:nvPr/>
        </p:nvSpPr>
        <p:spPr>
          <a:xfrm>
            <a:off x="548640" y="4434840"/>
            <a:ext cx="5349240" cy="1737360"/>
          </a:xfrm>
          <a:prstGeom prst="roundRect">
            <a:avLst>
              <a:gd name="adj" fmla="val 4211"/>
            </a:avLst>
          </a:prstGeom>
          <a:solidFill>
            <a:srgbClr val="FDFAF2"/>
          </a:solidFill>
          <a:ln w="9525">
            <a:solidFill>
              <a:srgbClr val="6B6860"/>
            </a:solidFill>
          </a:ln>
        </p:spPr>
        <p:txBody>
          <a:bodyPr wrap="square" lIns="76200" tIns="114300" rIns="114300" bIns="76200" rtlCol="0" anchor="t"/>
          <a:lstStyle/>
          <a:p>
            <a:pPr rtl="1" algn="r" indent="0" marL="0">
              <a:spcAft>
                <a:spcPts val="400"/>
              </a:spcAft>
              <a:buNone/>
            </a:pPr>
            <a:r>
              <a:rPr lang="ar-SA" sz="1730" b="1" dirty="0">
                <a:solidFill>
                  <a:srgbClr val="44423D"/>
                </a:solidFill>
                <a:latin typeface="Arial" pitchFamily="34" charset="0"/>
                <a:ea typeface="Arial" pitchFamily="34" charset="-122"/>
                <a:cs typeface="Arial" pitchFamily="34" charset="-120"/>
              </a:rPr>
              <a:t>لكنه فقيه مالكي أيضاً</a:t>
            </a:r>
            <a:endParaRPr lang="ar-SA" sz="1730" dirty="0"/>
          </a:p>
          <a:p>
            <a:pPr rtl="1" algn="r" indent="0" marL="0">
              <a:spcBef>
                <a:spcPts val="300"/>
              </a:spcBef>
              <a:buNone/>
            </a:pPr>
            <a:r>
              <a:rPr lang="ar-SA" sz="1440" dirty="0">
                <a:solidFill>
                  <a:srgbClr val="44423D"/>
                </a:solidFill>
                <a:latin typeface="Arial" pitchFamily="34" charset="0"/>
                <a:ea typeface="Arial" pitchFamily="34" charset="-122"/>
                <a:cs typeface="Arial" pitchFamily="34" charset="-120"/>
              </a:rPr>
              <a:t>عمل قاضياً، وفي رحلته أخبار سمعها ورواها كأنه رآها، مثل خطبة ابن تيمية التي يشك فيها المؤرخون. أملاها على ابن جُزيّ: "تحفة النظار"</a:t>
            </a:r>
            <a:endParaRPr lang="ar-SA" sz="173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61</a:t>
            </a:fld>
            <a:endParaRPr lang="ar-SA"/>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الثامن · العلوم حتى بعد المغول</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ابن الشاطر، وسمرقند، والعدد π</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054645" y="1463040"/>
            <a:ext cx="3588410" cy="2103120"/>
          </a:xfrm>
          <a:prstGeom prst="roundRect">
            <a:avLst>
              <a:gd name="adj" fmla="val 3478"/>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ابن الشاطر (704–777هـ)</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موقّت الجامع الأموي</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نموذجه للقمر مطابق تقريباً لكوبرنيكوس بعده بقرن ونصف</a:t>
            </a:r>
            <a:endParaRPr lang="ar-SA" sz="1730" dirty="0"/>
          </a:p>
        </p:txBody>
      </p:sp>
      <p:sp>
        <p:nvSpPr>
          <p:cNvPr id="7" name="Text 4"/>
          <p:cNvSpPr txBox="1"/>
          <p:nvPr/>
        </p:nvSpPr>
        <p:spPr>
          <a:xfrm>
            <a:off x="4301642" y="1463040"/>
            <a:ext cx="3588410" cy="2103120"/>
          </a:xfrm>
          <a:prstGeom prst="roundRect">
            <a:avLst>
              <a:gd name="adj" fmla="val 3478"/>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ألغ بك (796–853هـ)</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حفيد تيمورلنك، عالم فلك</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مرصد سمرقند وفهرس نحو ألف نجم، وقتله ابنه</a:t>
            </a:r>
            <a:endParaRPr lang="ar-SA" sz="1730" dirty="0"/>
          </a:p>
        </p:txBody>
      </p:sp>
      <p:sp>
        <p:nvSpPr>
          <p:cNvPr id="8" name="Text 5"/>
          <p:cNvSpPr txBox="1"/>
          <p:nvPr/>
        </p:nvSpPr>
        <p:spPr>
          <a:xfrm>
            <a:off x="548640" y="1463040"/>
            <a:ext cx="3588410" cy="2103120"/>
          </a:xfrm>
          <a:prstGeom prst="roundRect">
            <a:avLst>
              <a:gd name="adj" fmla="val 3478"/>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الطاعون الأسود 1348م</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ابن الخطيب وابن خاتمة يثبتان العدوى بالملاحظة</a:t>
            </a:r>
            <a:endParaRPr lang="ar-SA" sz="173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"ما يثبت بالتجربة لا يُرَدّ"</a:t>
            </a:r>
            <a:endParaRPr lang="ar-SA" sz="1730" dirty="0"/>
          </a:p>
        </p:txBody>
      </p:sp>
      <p:sp>
        <p:nvSpPr>
          <p:cNvPr id="9" name="Text 6"/>
          <p:cNvSpPr txBox="1"/>
          <p:nvPr/>
        </p:nvSpPr>
        <p:spPr>
          <a:xfrm>
            <a:off x="6156655" y="3749040"/>
            <a:ext cx="5486400" cy="2423160"/>
          </a:xfrm>
          <a:prstGeom prst="roundRect">
            <a:avLst>
              <a:gd name="adj" fmla="val 3019"/>
            </a:avLst>
          </a:prstGeom>
          <a:solidFill>
            <a:srgbClr val="FDFAF2"/>
          </a:solidFill>
          <a:ln w="9525">
            <a:solidFill>
              <a:srgbClr val="A8822F"/>
            </a:solidFill>
          </a:ln>
        </p:spPr>
        <p:txBody>
          <a:bodyPr wrap="square" lIns="76200" tIns="114300" rIns="114300" bIns="76200" rtlCol="0" anchor="t"/>
          <a:lstStyle/>
          <a:p>
            <a:pPr rtl="1" algn="r" indent="0" marL="0">
              <a:spcAft>
                <a:spcPts val="400"/>
              </a:spcAft>
              <a:buNone/>
            </a:pPr>
            <a:r>
              <a:rPr lang="ar-SA" sz="1840" b="1" dirty="0">
                <a:solidFill>
                  <a:srgbClr val="6B5118"/>
                </a:solidFill>
                <a:latin typeface="Arial" pitchFamily="34" charset="0"/>
                <a:ea typeface="Arial" pitchFamily="34" charset="-122"/>
                <a:cs typeface="Arial" pitchFamily="34" charset="-120"/>
              </a:rPr>
              <a:t>وقفة: ما هو π؟</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نسبة محيط أي دائرة إلى قطرها: 3.14159... بلا نهاية</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الكاشي رسم مضلعاً بأكثر من 800 مليون ضلع، فبلغ 3.1415926535897932: ست عشرة خانة، رقم قياسي قرنين</a:t>
            </a:r>
            <a:endParaRPr lang="ar-SA" sz="1840" dirty="0"/>
          </a:p>
        </p:txBody>
      </p:sp>
      <p:sp>
        <p:nvSpPr>
          <p:cNvPr id="10" name="Text 7"/>
          <p:cNvSpPr txBox="1"/>
          <p:nvPr/>
        </p:nvSpPr>
        <p:spPr>
          <a:xfrm>
            <a:off x="548640" y="3749040"/>
            <a:ext cx="5349240" cy="2423160"/>
          </a:xfrm>
          <a:prstGeom prst="roundRect">
            <a:avLst>
              <a:gd name="adj" fmla="val 3019"/>
            </a:avLst>
          </a:prstGeom>
          <a:solidFill>
            <a:srgbClr val="FDFAF2"/>
          </a:solidFill>
          <a:ln w="9525">
            <a:solidFill>
              <a:srgbClr val="A8822F"/>
            </a:solidFill>
          </a:ln>
        </p:spPr>
        <p:txBody>
          <a:bodyPr wrap="square" lIns="76200" tIns="114300" rIns="114300" bIns="76200" rtlCol="0" anchor="t"/>
          <a:lstStyle/>
          <a:p>
            <a:pPr rtl="1" algn="r" indent="0" marL="0">
              <a:spcAft>
                <a:spcPts val="400"/>
              </a:spcAft>
              <a:buNone/>
            </a:pPr>
            <a:r>
              <a:rPr lang="ar-SA" sz="1840" b="1" dirty="0">
                <a:solidFill>
                  <a:srgbClr val="6B5118"/>
                </a:solidFill>
                <a:latin typeface="Arial" pitchFamily="34" charset="0"/>
                <a:ea typeface="Arial" pitchFamily="34" charset="-122"/>
                <a:cs typeface="Arial" pitchFamily="34" charset="-120"/>
              </a:rPr>
              <a:t>وقفة: من أسس سمرقند؟</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الصغديون نحو القرن السابع ق.م على تل أفراسياب</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الإسكندر 329 ق.م، قتيبة 712م، جنكيز خان 1220م</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تيمورلنك يجعلها عاصمته، وألغ بك يجعلها عاصمة العلم</a:t>
            </a:r>
            <a:endParaRPr lang="ar-SA" sz="184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62</a:t>
            </a:fld>
            <a:endParaRPr lang="ar-SA"/>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الثامن · ابن خلدون (732–808هـ)</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حياة عاصفة، ثم المقدمة في قلعة جزائرية</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Shape 3"/>
          <p:cNvSpPr/>
          <p:nvPr/>
        </p:nvSpPr>
        <p:spPr>
          <a:xfrm>
            <a:off x="10308946" y="1737360"/>
            <a:ext cx="1334110" cy="2240280"/>
          </a:xfrm>
          <a:prstGeom prst="roundRect">
            <a:avLst>
              <a:gd name="adj" fmla="val 5483"/>
            </a:avLst>
          </a:prstGeom>
          <a:solidFill>
            <a:srgbClr val="F0EEE9"/>
          </a:solidFill>
          <a:ln w="9525">
            <a:solidFill>
              <a:srgbClr val="6B6860"/>
            </a:solidFill>
            <a:prstDash val="solid"/>
          </a:ln>
        </p:spPr>
      </p:sp>
      <p:sp>
        <p:nvSpPr>
          <p:cNvPr id="7" name="Shape 4"/>
          <p:cNvSpPr/>
          <p:nvPr/>
        </p:nvSpPr>
        <p:spPr>
          <a:xfrm>
            <a:off x="10701680" y="1463040"/>
            <a:ext cx="548640" cy="548640"/>
          </a:xfrm>
          <a:prstGeom prst="ellipse">
            <a:avLst/>
          </a:prstGeom>
          <a:solidFill>
            <a:srgbClr val="6B6860"/>
          </a:solidFill>
          <a:ln w="19050">
            <a:solidFill>
              <a:srgbClr val="FFFFFF"/>
            </a:solidFill>
            <a:prstDash val="solid"/>
          </a:ln>
        </p:spPr>
      </p:sp>
      <p:sp>
        <p:nvSpPr>
          <p:cNvPr id="8" name="Text 5"/>
          <p:cNvSpPr txBox="1"/>
          <p:nvPr/>
        </p:nvSpPr>
        <p:spPr>
          <a:xfrm>
            <a:off x="10701680"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١</a:t>
            </a:r>
            <a:endParaRPr lang="ar-SA" sz="1600" dirty="0"/>
          </a:p>
        </p:txBody>
      </p:sp>
      <p:sp>
        <p:nvSpPr>
          <p:cNvPr id="9" name="Text 6"/>
          <p:cNvSpPr txBox="1"/>
          <p:nvPr/>
        </p:nvSpPr>
        <p:spPr>
          <a:xfrm>
            <a:off x="10418674" y="2121408"/>
            <a:ext cx="1114654" cy="1737360"/>
          </a:xfrm>
          <a:prstGeom prst="rect">
            <a:avLst/>
          </a:prstGeom>
          <a:noFill/>
          <a:ln/>
        </p:spPr>
        <p:txBody>
          <a:bodyPr wrap="square" lIns="0" tIns="0" rIns="0" bIns="0" rtlCol="0" anchor="t"/>
          <a:lstStyle/>
          <a:p>
            <a:pPr rtl="1" algn="ctr" indent="0" marL="0">
              <a:buNone/>
            </a:pPr>
            <a:r>
              <a:rPr lang="ar-SA" sz="1400" b="1" dirty="0">
                <a:solidFill>
                  <a:srgbClr val="44423D"/>
                </a:solidFill>
                <a:latin typeface="Arial" pitchFamily="34" charset="0"/>
                <a:ea typeface="Arial" pitchFamily="34" charset="-122"/>
                <a:cs typeface="Arial" pitchFamily="34" charset="-120"/>
              </a:rPr>
              <a:t>تونس</a:t>
            </a:r>
            <a:endParaRPr lang="ar-SA" sz="1400" dirty="0"/>
          </a:p>
          <a:p>
            <a:pPr rtl="1" algn="ctr" indent="0" marL="0">
              <a:spcBef>
                <a:spcPts val="400"/>
              </a:spcBef>
              <a:buNone/>
            </a:pPr>
            <a:r>
              <a:rPr lang="ar-SA" sz="1200" dirty="0">
                <a:solidFill>
                  <a:srgbClr val="44423D"/>
                </a:solidFill>
                <a:latin typeface="Arial" pitchFamily="34" charset="0"/>
                <a:ea typeface="Arial" pitchFamily="34" charset="-122"/>
                <a:cs typeface="Arial" pitchFamily="34" charset="-120"/>
              </a:rPr>
              <a:t>الطاعون يقتل والديه في السابعة عشرة</a:t>
            </a:r>
            <a:endParaRPr lang="ar-SA" sz="1400" dirty="0"/>
          </a:p>
        </p:txBody>
      </p:sp>
      <p:sp>
        <p:nvSpPr>
          <p:cNvPr id="10" name="Shape 7"/>
          <p:cNvSpPr/>
          <p:nvPr/>
        </p:nvSpPr>
        <p:spPr>
          <a:xfrm>
            <a:off x="10062058" y="2720340"/>
            <a:ext cx="201168" cy="201168"/>
          </a:xfrm>
          <a:prstGeom prst="leftArrow">
            <a:avLst/>
          </a:prstGeom>
          <a:solidFill>
            <a:srgbClr val="C8A24A"/>
          </a:solidFill>
          <a:ln w="12700">
            <a:solidFill>
              <a:srgbClr val="C8A24A"/>
            </a:solidFill>
            <a:prstDash val="solid"/>
          </a:ln>
        </p:spPr>
      </p:sp>
      <p:sp>
        <p:nvSpPr>
          <p:cNvPr id="11" name="Shape 8"/>
          <p:cNvSpPr/>
          <p:nvPr/>
        </p:nvSpPr>
        <p:spPr>
          <a:xfrm>
            <a:off x="8682228" y="1737360"/>
            <a:ext cx="1334110" cy="2240280"/>
          </a:xfrm>
          <a:prstGeom prst="roundRect">
            <a:avLst>
              <a:gd name="adj" fmla="val 5483"/>
            </a:avLst>
          </a:prstGeom>
          <a:solidFill>
            <a:srgbClr val="F0EEE9"/>
          </a:solidFill>
          <a:ln w="9525">
            <a:solidFill>
              <a:srgbClr val="6B6860"/>
            </a:solidFill>
            <a:prstDash val="solid"/>
          </a:ln>
        </p:spPr>
      </p:sp>
      <p:sp>
        <p:nvSpPr>
          <p:cNvPr id="12" name="Shape 9"/>
          <p:cNvSpPr/>
          <p:nvPr/>
        </p:nvSpPr>
        <p:spPr>
          <a:xfrm>
            <a:off x="9074963" y="1463040"/>
            <a:ext cx="548640" cy="548640"/>
          </a:xfrm>
          <a:prstGeom prst="ellipse">
            <a:avLst/>
          </a:prstGeom>
          <a:solidFill>
            <a:srgbClr val="6B6860"/>
          </a:solidFill>
          <a:ln w="19050">
            <a:solidFill>
              <a:srgbClr val="FFFFFF"/>
            </a:solidFill>
            <a:prstDash val="solid"/>
          </a:ln>
        </p:spPr>
      </p:sp>
      <p:sp>
        <p:nvSpPr>
          <p:cNvPr id="13" name="Text 10"/>
          <p:cNvSpPr txBox="1"/>
          <p:nvPr/>
        </p:nvSpPr>
        <p:spPr>
          <a:xfrm>
            <a:off x="9074963"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٢</a:t>
            </a:r>
            <a:endParaRPr lang="ar-SA" sz="1600" dirty="0"/>
          </a:p>
        </p:txBody>
      </p:sp>
      <p:sp>
        <p:nvSpPr>
          <p:cNvPr id="14" name="Text 11"/>
          <p:cNvSpPr txBox="1"/>
          <p:nvPr/>
        </p:nvSpPr>
        <p:spPr>
          <a:xfrm>
            <a:off x="8791956" y="2121408"/>
            <a:ext cx="1114654" cy="1737360"/>
          </a:xfrm>
          <a:prstGeom prst="rect">
            <a:avLst/>
          </a:prstGeom>
          <a:noFill/>
          <a:ln/>
        </p:spPr>
        <p:txBody>
          <a:bodyPr wrap="square" lIns="0" tIns="0" rIns="0" bIns="0" rtlCol="0" anchor="t"/>
          <a:lstStyle/>
          <a:p>
            <a:pPr rtl="1" algn="ctr" indent="0" marL="0">
              <a:buNone/>
            </a:pPr>
            <a:r>
              <a:rPr lang="ar-SA" sz="1400" b="1" dirty="0">
                <a:solidFill>
                  <a:srgbClr val="44423D"/>
                </a:solidFill>
                <a:latin typeface="Arial" pitchFamily="34" charset="0"/>
                <a:ea typeface="Arial" pitchFamily="34" charset="-122"/>
                <a:cs typeface="Arial" pitchFamily="34" charset="-120"/>
              </a:rPr>
              <a:t>فاس</a:t>
            </a:r>
            <a:endParaRPr lang="ar-SA" sz="1400" dirty="0"/>
          </a:p>
          <a:p>
            <a:pPr rtl="1" algn="ctr" indent="0" marL="0">
              <a:spcBef>
                <a:spcPts val="400"/>
              </a:spcBef>
              <a:buNone/>
            </a:pPr>
            <a:r>
              <a:rPr lang="ar-SA" sz="1200" dirty="0">
                <a:solidFill>
                  <a:srgbClr val="44423D"/>
                </a:solidFill>
                <a:latin typeface="Arial" pitchFamily="34" charset="0"/>
                <a:ea typeface="Arial" pitchFamily="34" charset="-122"/>
                <a:cs typeface="Arial" pitchFamily="34" charset="-120"/>
              </a:rPr>
              <a:t>خدمة المرينيين ثم السجن</a:t>
            </a:r>
            <a:endParaRPr lang="ar-SA" sz="1400" dirty="0"/>
          </a:p>
        </p:txBody>
      </p:sp>
      <p:sp>
        <p:nvSpPr>
          <p:cNvPr id="15" name="Shape 12"/>
          <p:cNvSpPr/>
          <p:nvPr/>
        </p:nvSpPr>
        <p:spPr>
          <a:xfrm>
            <a:off x="8435340" y="2720340"/>
            <a:ext cx="201168" cy="201168"/>
          </a:xfrm>
          <a:prstGeom prst="leftArrow">
            <a:avLst/>
          </a:prstGeom>
          <a:solidFill>
            <a:srgbClr val="C8A24A"/>
          </a:solidFill>
          <a:ln w="12700">
            <a:solidFill>
              <a:srgbClr val="C8A24A"/>
            </a:solidFill>
            <a:prstDash val="solid"/>
          </a:ln>
        </p:spPr>
      </p:sp>
      <p:sp>
        <p:nvSpPr>
          <p:cNvPr id="16" name="Shape 13"/>
          <p:cNvSpPr/>
          <p:nvPr/>
        </p:nvSpPr>
        <p:spPr>
          <a:xfrm>
            <a:off x="7055510" y="1737360"/>
            <a:ext cx="1334110" cy="2240280"/>
          </a:xfrm>
          <a:prstGeom prst="roundRect">
            <a:avLst>
              <a:gd name="adj" fmla="val 5483"/>
            </a:avLst>
          </a:prstGeom>
          <a:solidFill>
            <a:srgbClr val="F0EEE9"/>
          </a:solidFill>
          <a:ln w="9525">
            <a:solidFill>
              <a:srgbClr val="6B6860"/>
            </a:solidFill>
            <a:prstDash val="solid"/>
          </a:ln>
        </p:spPr>
      </p:sp>
      <p:sp>
        <p:nvSpPr>
          <p:cNvPr id="17" name="Shape 14"/>
          <p:cNvSpPr/>
          <p:nvPr/>
        </p:nvSpPr>
        <p:spPr>
          <a:xfrm>
            <a:off x="7448245" y="1463040"/>
            <a:ext cx="548640" cy="548640"/>
          </a:xfrm>
          <a:prstGeom prst="ellipse">
            <a:avLst/>
          </a:prstGeom>
          <a:solidFill>
            <a:srgbClr val="6B6860"/>
          </a:solidFill>
          <a:ln w="19050">
            <a:solidFill>
              <a:srgbClr val="FFFFFF"/>
            </a:solidFill>
            <a:prstDash val="solid"/>
          </a:ln>
        </p:spPr>
      </p:sp>
      <p:sp>
        <p:nvSpPr>
          <p:cNvPr id="18" name="Text 15"/>
          <p:cNvSpPr txBox="1"/>
          <p:nvPr/>
        </p:nvSpPr>
        <p:spPr>
          <a:xfrm>
            <a:off x="7448245"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٣</a:t>
            </a:r>
            <a:endParaRPr lang="ar-SA" sz="1600" dirty="0"/>
          </a:p>
        </p:txBody>
      </p:sp>
      <p:sp>
        <p:nvSpPr>
          <p:cNvPr id="19" name="Text 16"/>
          <p:cNvSpPr txBox="1"/>
          <p:nvPr/>
        </p:nvSpPr>
        <p:spPr>
          <a:xfrm>
            <a:off x="7165238" y="2121408"/>
            <a:ext cx="1114654" cy="1737360"/>
          </a:xfrm>
          <a:prstGeom prst="rect">
            <a:avLst/>
          </a:prstGeom>
          <a:noFill/>
          <a:ln/>
        </p:spPr>
        <p:txBody>
          <a:bodyPr wrap="square" lIns="0" tIns="0" rIns="0" bIns="0" rtlCol="0" anchor="t"/>
          <a:lstStyle/>
          <a:p>
            <a:pPr rtl="1" algn="ctr" indent="0" marL="0">
              <a:buNone/>
            </a:pPr>
            <a:r>
              <a:rPr lang="ar-SA" sz="1400" b="1" dirty="0">
                <a:solidFill>
                  <a:srgbClr val="44423D"/>
                </a:solidFill>
                <a:latin typeface="Arial" pitchFamily="34" charset="0"/>
                <a:ea typeface="Arial" pitchFamily="34" charset="-122"/>
                <a:cs typeface="Arial" pitchFamily="34" charset="-120"/>
              </a:rPr>
              <a:t>غرناطة وإشبيلية</a:t>
            </a:r>
            <a:endParaRPr lang="ar-SA" sz="1400" dirty="0"/>
          </a:p>
          <a:p>
            <a:pPr rtl="1" algn="ctr" indent="0" marL="0">
              <a:spcBef>
                <a:spcPts val="400"/>
              </a:spcBef>
              <a:buNone/>
            </a:pPr>
            <a:r>
              <a:rPr lang="ar-SA" sz="1200" dirty="0">
                <a:solidFill>
                  <a:srgbClr val="44423D"/>
                </a:solidFill>
                <a:latin typeface="Arial" pitchFamily="34" charset="0"/>
                <a:ea typeface="Arial" pitchFamily="34" charset="-122"/>
                <a:cs typeface="Arial" pitchFamily="34" charset="-120"/>
              </a:rPr>
              <a:t>سفير يرفض عرض ملك قشتالة</a:t>
            </a:r>
            <a:endParaRPr lang="ar-SA" sz="1400" dirty="0"/>
          </a:p>
        </p:txBody>
      </p:sp>
      <p:sp>
        <p:nvSpPr>
          <p:cNvPr id="20" name="Shape 17"/>
          <p:cNvSpPr/>
          <p:nvPr/>
        </p:nvSpPr>
        <p:spPr>
          <a:xfrm>
            <a:off x="6808622" y="2720340"/>
            <a:ext cx="201168" cy="201168"/>
          </a:xfrm>
          <a:prstGeom prst="leftArrow">
            <a:avLst/>
          </a:prstGeom>
          <a:solidFill>
            <a:srgbClr val="C8A24A"/>
          </a:solidFill>
          <a:ln w="12700">
            <a:solidFill>
              <a:srgbClr val="C8A24A"/>
            </a:solidFill>
            <a:prstDash val="solid"/>
          </a:ln>
        </p:spPr>
      </p:sp>
      <p:sp>
        <p:nvSpPr>
          <p:cNvPr id="21" name="Shape 18"/>
          <p:cNvSpPr/>
          <p:nvPr/>
        </p:nvSpPr>
        <p:spPr>
          <a:xfrm>
            <a:off x="5428793" y="1737360"/>
            <a:ext cx="1334110" cy="2240280"/>
          </a:xfrm>
          <a:prstGeom prst="roundRect">
            <a:avLst>
              <a:gd name="adj" fmla="val 5483"/>
            </a:avLst>
          </a:prstGeom>
          <a:solidFill>
            <a:srgbClr val="F0EEE9"/>
          </a:solidFill>
          <a:ln w="9525">
            <a:solidFill>
              <a:srgbClr val="6B6860"/>
            </a:solidFill>
            <a:prstDash val="solid"/>
          </a:ln>
        </p:spPr>
      </p:sp>
      <p:sp>
        <p:nvSpPr>
          <p:cNvPr id="22" name="Shape 19"/>
          <p:cNvSpPr/>
          <p:nvPr/>
        </p:nvSpPr>
        <p:spPr>
          <a:xfrm>
            <a:off x="5821528" y="1463040"/>
            <a:ext cx="548640" cy="548640"/>
          </a:xfrm>
          <a:prstGeom prst="ellipse">
            <a:avLst/>
          </a:prstGeom>
          <a:solidFill>
            <a:srgbClr val="6B6860"/>
          </a:solidFill>
          <a:ln w="19050">
            <a:solidFill>
              <a:srgbClr val="FFFFFF"/>
            </a:solidFill>
            <a:prstDash val="solid"/>
          </a:ln>
        </p:spPr>
      </p:sp>
      <p:sp>
        <p:nvSpPr>
          <p:cNvPr id="23" name="Text 20"/>
          <p:cNvSpPr txBox="1"/>
          <p:nvPr/>
        </p:nvSpPr>
        <p:spPr>
          <a:xfrm>
            <a:off x="5821528"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٤</a:t>
            </a:r>
            <a:endParaRPr lang="ar-SA" sz="1600" dirty="0"/>
          </a:p>
        </p:txBody>
      </p:sp>
      <p:sp>
        <p:nvSpPr>
          <p:cNvPr id="24" name="Text 21"/>
          <p:cNvSpPr txBox="1"/>
          <p:nvPr/>
        </p:nvSpPr>
        <p:spPr>
          <a:xfrm>
            <a:off x="5538521" y="2121408"/>
            <a:ext cx="1114654" cy="1737360"/>
          </a:xfrm>
          <a:prstGeom prst="rect">
            <a:avLst/>
          </a:prstGeom>
          <a:noFill/>
          <a:ln/>
        </p:spPr>
        <p:txBody>
          <a:bodyPr wrap="square" lIns="0" tIns="0" rIns="0" bIns="0" rtlCol="0" anchor="t"/>
          <a:lstStyle/>
          <a:p>
            <a:pPr rtl="1" algn="ctr" indent="0" marL="0">
              <a:buNone/>
            </a:pPr>
            <a:r>
              <a:rPr lang="ar-SA" sz="1400" b="1" dirty="0">
                <a:solidFill>
                  <a:srgbClr val="44423D"/>
                </a:solidFill>
                <a:latin typeface="Arial" pitchFamily="34" charset="0"/>
                <a:ea typeface="Arial" pitchFamily="34" charset="-122"/>
                <a:cs typeface="Arial" pitchFamily="34" charset="-120"/>
              </a:rPr>
              <a:t>بجاية وبسكرة</a:t>
            </a:r>
            <a:endParaRPr lang="ar-SA" sz="1400" dirty="0"/>
          </a:p>
          <a:p>
            <a:pPr rtl="1" algn="ctr" indent="0" marL="0">
              <a:spcBef>
                <a:spcPts val="400"/>
              </a:spcBef>
              <a:buNone/>
            </a:pPr>
            <a:r>
              <a:rPr lang="ar-SA" sz="1200" dirty="0">
                <a:solidFill>
                  <a:srgbClr val="44423D"/>
                </a:solidFill>
                <a:latin typeface="Arial" pitchFamily="34" charset="0"/>
                <a:ea typeface="Arial" pitchFamily="34" charset="-122"/>
                <a:cs typeface="Arial" pitchFamily="34" charset="-120"/>
              </a:rPr>
              <a:t>حاجب، ثم وسيط بين القبائل</a:t>
            </a:r>
            <a:endParaRPr lang="ar-SA" sz="1400" dirty="0"/>
          </a:p>
        </p:txBody>
      </p:sp>
      <p:sp>
        <p:nvSpPr>
          <p:cNvPr id="25" name="Shape 22"/>
          <p:cNvSpPr/>
          <p:nvPr/>
        </p:nvSpPr>
        <p:spPr>
          <a:xfrm>
            <a:off x="5181905" y="2720340"/>
            <a:ext cx="201168" cy="201168"/>
          </a:xfrm>
          <a:prstGeom prst="leftArrow">
            <a:avLst/>
          </a:prstGeom>
          <a:solidFill>
            <a:srgbClr val="C8A24A"/>
          </a:solidFill>
          <a:ln w="12700">
            <a:solidFill>
              <a:srgbClr val="C8A24A"/>
            </a:solidFill>
            <a:prstDash val="solid"/>
          </a:ln>
        </p:spPr>
      </p:sp>
      <p:sp>
        <p:nvSpPr>
          <p:cNvPr id="26" name="Shape 23"/>
          <p:cNvSpPr/>
          <p:nvPr/>
        </p:nvSpPr>
        <p:spPr>
          <a:xfrm>
            <a:off x="3802075" y="1737360"/>
            <a:ext cx="1334110" cy="2240280"/>
          </a:xfrm>
          <a:prstGeom prst="roundRect">
            <a:avLst>
              <a:gd name="adj" fmla="val 5483"/>
            </a:avLst>
          </a:prstGeom>
          <a:solidFill>
            <a:srgbClr val="F8F0DC"/>
          </a:solidFill>
          <a:ln w="9525">
            <a:solidFill>
              <a:srgbClr val="A8822F"/>
            </a:solidFill>
            <a:prstDash val="solid"/>
          </a:ln>
        </p:spPr>
      </p:sp>
      <p:sp>
        <p:nvSpPr>
          <p:cNvPr id="27" name="Shape 24"/>
          <p:cNvSpPr/>
          <p:nvPr/>
        </p:nvSpPr>
        <p:spPr>
          <a:xfrm>
            <a:off x="4194810" y="1463040"/>
            <a:ext cx="548640" cy="548640"/>
          </a:xfrm>
          <a:prstGeom prst="ellipse">
            <a:avLst/>
          </a:prstGeom>
          <a:solidFill>
            <a:srgbClr val="A8822F"/>
          </a:solidFill>
          <a:ln w="19050">
            <a:solidFill>
              <a:srgbClr val="FFFFFF"/>
            </a:solidFill>
            <a:prstDash val="solid"/>
          </a:ln>
        </p:spPr>
      </p:sp>
      <p:sp>
        <p:nvSpPr>
          <p:cNvPr id="28" name="Text 25"/>
          <p:cNvSpPr txBox="1"/>
          <p:nvPr/>
        </p:nvSpPr>
        <p:spPr>
          <a:xfrm>
            <a:off x="4194810"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٥</a:t>
            </a:r>
            <a:endParaRPr lang="ar-SA" sz="1600" dirty="0"/>
          </a:p>
        </p:txBody>
      </p:sp>
      <p:sp>
        <p:nvSpPr>
          <p:cNvPr id="29" name="Text 26"/>
          <p:cNvSpPr txBox="1"/>
          <p:nvPr/>
        </p:nvSpPr>
        <p:spPr>
          <a:xfrm>
            <a:off x="3911803" y="2121408"/>
            <a:ext cx="1114654" cy="1737360"/>
          </a:xfrm>
          <a:prstGeom prst="rect">
            <a:avLst/>
          </a:prstGeom>
          <a:noFill/>
          <a:ln/>
        </p:spPr>
        <p:txBody>
          <a:bodyPr wrap="square" lIns="0" tIns="0" rIns="0" bIns="0" rtlCol="0" anchor="t"/>
          <a:lstStyle/>
          <a:p>
            <a:pPr rtl="1" algn="ctr" indent="0" marL="0">
              <a:buNone/>
            </a:pPr>
            <a:r>
              <a:rPr lang="ar-SA" sz="1400" b="1" dirty="0">
                <a:solidFill>
                  <a:srgbClr val="6B5118"/>
                </a:solidFill>
                <a:latin typeface="Arial" pitchFamily="34" charset="0"/>
                <a:ea typeface="Arial" pitchFamily="34" charset="-122"/>
                <a:cs typeface="Arial" pitchFamily="34" charset="-120"/>
              </a:rPr>
              <a:t>قلعة ابن سلامة</a:t>
            </a:r>
            <a:endParaRPr lang="ar-SA" sz="1400" dirty="0"/>
          </a:p>
          <a:p>
            <a:pPr rtl="1" algn="ctr" indent="0" marL="0">
              <a:spcBef>
                <a:spcPts val="400"/>
              </a:spcBef>
              <a:buNone/>
            </a:pPr>
            <a:r>
              <a:rPr lang="ar-SA" sz="1200" dirty="0">
                <a:solidFill>
                  <a:srgbClr val="6B5118"/>
                </a:solidFill>
                <a:latin typeface="Arial" pitchFamily="34" charset="0"/>
                <a:ea typeface="Arial" pitchFamily="34" charset="-122"/>
                <a:cs typeface="Arial" pitchFamily="34" charset="-120"/>
              </a:rPr>
              <a:t>قرب فرندة بتيارت: المقدمة في نحو خمسة أشهر</a:t>
            </a:r>
            <a:endParaRPr lang="ar-SA" sz="1400" dirty="0"/>
          </a:p>
        </p:txBody>
      </p:sp>
      <p:sp>
        <p:nvSpPr>
          <p:cNvPr id="30" name="Shape 27"/>
          <p:cNvSpPr/>
          <p:nvPr/>
        </p:nvSpPr>
        <p:spPr>
          <a:xfrm>
            <a:off x="3555187" y="2720340"/>
            <a:ext cx="201168" cy="201168"/>
          </a:xfrm>
          <a:prstGeom prst="leftArrow">
            <a:avLst/>
          </a:prstGeom>
          <a:solidFill>
            <a:srgbClr val="C8A24A"/>
          </a:solidFill>
          <a:ln w="12700">
            <a:solidFill>
              <a:srgbClr val="C8A24A"/>
            </a:solidFill>
            <a:prstDash val="solid"/>
          </a:ln>
        </p:spPr>
      </p:sp>
      <p:sp>
        <p:nvSpPr>
          <p:cNvPr id="31" name="Shape 28"/>
          <p:cNvSpPr/>
          <p:nvPr/>
        </p:nvSpPr>
        <p:spPr>
          <a:xfrm>
            <a:off x="2175358" y="1737360"/>
            <a:ext cx="1334110" cy="2240280"/>
          </a:xfrm>
          <a:prstGeom prst="roundRect">
            <a:avLst>
              <a:gd name="adj" fmla="val 5483"/>
            </a:avLst>
          </a:prstGeom>
          <a:solidFill>
            <a:srgbClr val="F0EEE9"/>
          </a:solidFill>
          <a:ln w="9525">
            <a:solidFill>
              <a:srgbClr val="6B6860"/>
            </a:solidFill>
            <a:prstDash val="solid"/>
          </a:ln>
        </p:spPr>
      </p:sp>
      <p:sp>
        <p:nvSpPr>
          <p:cNvPr id="32" name="Shape 29"/>
          <p:cNvSpPr/>
          <p:nvPr/>
        </p:nvSpPr>
        <p:spPr>
          <a:xfrm>
            <a:off x="2568092" y="1463040"/>
            <a:ext cx="548640" cy="548640"/>
          </a:xfrm>
          <a:prstGeom prst="ellipse">
            <a:avLst/>
          </a:prstGeom>
          <a:solidFill>
            <a:srgbClr val="6B6860"/>
          </a:solidFill>
          <a:ln w="19050">
            <a:solidFill>
              <a:srgbClr val="FFFFFF"/>
            </a:solidFill>
            <a:prstDash val="solid"/>
          </a:ln>
        </p:spPr>
      </p:sp>
      <p:sp>
        <p:nvSpPr>
          <p:cNvPr id="33" name="Text 30"/>
          <p:cNvSpPr txBox="1"/>
          <p:nvPr/>
        </p:nvSpPr>
        <p:spPr>
          <a:xfrm>
            <a:off x="2568092"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٦</a:t>
            </a:r>
            <a:endParaRPr lang="ar-SA" sz="1600" dirty="0"/>
          </a:p>
        </p:txBody>
      </p:sp>
      <p:sp>
        <p:nvSpPr>
          <p:cNvPr id="34" name="Text 31"/>
          <p:cNvSpPr txBox="1"/>
          <p:nvPr/>
        </p:nvSpPr>
        <p:spPr>
          <a:xfrm>
            <a:off x="2285086" y="2121408"/>
            <a:ext cx="1114654" cy="1737360"/>
          </a:xfrm>
          <a:prstGeom prst="rect">
            <a:avLst/>
          </a:prstGeom>
          <a:noFill/>
          <a:ln/>
        </p:spPr>
        <p:txBody>
          <a:bodyPr wrap="square" lIns="0" tIns="0" rIns="0" bIns="0" rtlCol="0" anchor="t"/>
          <a:lstStyle/>
          <a:p>
            <a:pPr rtl="1" algn="ctr" indent="0" marL="0">
              <a:buNone/>
            </a:pPr>
            <a:r>
              <a:rPr lang="ar-SA" sz="1400" b="1" dirty="0">
                <a:solidFill>
                  <a:srgbClr val="44423D"/>
                </a:solidFill>
                <a:latin typeface="Arial" pitchFamily="34" charset="0"/>
                <a:ea typeface="Arial" pitchFamily="34" charset="-122"/>
                <a:cs typeface="Arial" pitchFamily="34" charset="-120"/>
              </a:rPr>
              <a:t>القاهرة</a:t>
            </a:r>
            <a:endParaRPr lang="ar-SA" sz="1400" dirty="0"/>
          </a:p>
          <a:p>
            <a:pPr rtl="1" algn="ctr" indent="0" marL="0">
              <a:spcBef>
                <a:spcPts val="400"/>
              </a:spcBef>
              <a:buNone/>
            </a:pPr>
            <a:r>
              <a:rPr lang="ar-SA" sz="1200" dirty="0">
                <a:solidFill>
                  <a:srgbClr val="44423D"/>
                </a:solidFill>
                <a:latin typeface="Arial" pitchFamily="34" charset="0"/>
                <a:ea typeface="Arial" pitchFamily="34" charset="-122"/>
                <a:cs typeface="Arial" pitchFamily="34" charset="-120"/>
              </a:rPr>
              <a:t>قاضي المالكية، وغرق أسرته 786هـ</a:t>
            </a:r>
            <a:endParaRPr lang="ar-SA" sz="1400" dirty="0"/>
          </a:p>
        </p:txBody>
      </p:sp>
      <p:sp>
        <p:nvSpPr>
          <p:cNvPr id="35" name="Shape 32"/>
          <p:cNvSpPr/>
          <p:nvPr/>
        </p:nvSpPr>
        <p:spPr>
          <a:xfrm>
            <a:off x="1928470" y="2720340"/>
            <a:ext cx="201168" cy="201168"/>
          </a:xfrm>
          <a:prstGeom prst="leftArrow">
            <a:avLst/>
          </a:prstGeom>
          <a:solidFill>
            <a:srgbClr val="C8A24A"/>
          </a:solidFill>
          <a:ln w="12700">
            <a:solidFill>
              <a:srgbClr val="C8A24A"/>
            </a:solidFill>
            <a:prstDash val="solid"/>
          </a:ln>
        </p:spPr>
      </p:sp>
      <p:sp>
        <p:nvSpPr>
          <p:cNvPr id="36" name="Shape 33"/>
          <p:cNvSpPr/>
          <p:nvPr/>
        </p:nvSpPr>
        <p:spPr>
          <a:xfrm>
            <a:off x="548640" y="1737360"/>
            <a:ext cx="1334110" cy="2240280"/>
          </a:xfrm>
          <a:prstGeom prst="roundRect">
            <a:avLst>
              <a:gd name="adj" fmla="val 5483"/>
            </a:avLst>
          </a:prstGeom>
          <a:solidFill>
            <a:srgbClr val="F0EEE9"/>
          </a:solidFill>
          <a:ln w="9525">
            <a:solidFill>
              <a:srgbClr val="6B6860"/>
            </a:solidFill>
            <a:prstDash val="solid"/>
          </a:ln>
        </p:spPr>
      </p:sp>
      <p:sp>
        <p:nvSpPr>
          <p:cNvPr id="37" name="Shape 34"/>
          <p:cNvSpPr/>
          <p:nvPr/>
        </p:nvSpPr>
        <p:spPr>
          <a:xfrm>
            <a:off x="941375" y="1463040"/>
            <a:ext cx="548640" cy="548640"/>
          </a:xfrm>
          <a:prstGeom prst="ellipse">
            <a:avLst/>
          </a:prstGeom>
          <a:solidFill>
            <a:srgbClr val="6B6860"/>
          </a:solidFill>
          <a:ln w="19050">
            <a:solidFill>
              <a:srgbClr val="FFFFFF"/>
            </a:solidFill>
            <a:prstDash val="solid"/>
          </a:ln>
        </p:spPr>
      </p:sp>
      <p:sp>
        <p:nvSpPr>
          <p:cNvPr id="38" name="Text 35"/>
          <p:cNvSpPr txBox="1"/>
          <p:nvPr/>
        </p:nvSpPr>
        <p:spPr>
          <a:xfrm>
            <a:off x="941375"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٧</a:t>
            </a:r>
            <a:endParaRPr lang="ar-SA" sz="1600" dirty="0"/>
          </a:p>
        </p:txBody>
      </p:sp>
      <p:sp>
        <p:nvSpPr>
          <p:cNvPr id="39" name="Text 36"/>
          <p:cNvSpPr txBox="1"/>
          <p:nvPr/>
        </p:nvSpPr>
        <p:spPr>
          <a:xfrm>
            <a:off x="658368" y="2121408"/>
            <a:ext cx="1114654" cy="1737360"/>
          </a:xfrm>
          <a:prstGeom prst="rect">
            <a:avLst/>
          </a:prstGeom>
          <a:noFill/>
          <a:ln/>
        </p:spPr>
        <p:txBody>
          <a:bodyPr wrap="square" lIns="0" tIns="0" rIns="0" bIns="0" rtlCol="0" anchor="t"/>
          <a:lstStyle/>
          <a:p>
            <a:pPr rtl="1" algn="ctr" indent="0" marL="0">
              <a:buNone/>
            </a:pPr>
            <a:r>
              <a:rPr lang="ar-SA" sz="1400" b="1" dirty="0">
                <a:solidFill>
                  <a:srgbClr val="44423D"/>
                </a:solidFill>
                <a:latin typeface="Arial" pitchFamily="34" charset="0"/>
                <a:ea typeface="Arial" pitchFamily="34" charset="-122"/>
                <a:cs typeface="Arial" pitchFamily="34" charset="-120"/>
              </a:rPr>
              <a:t>دمشق 1401م</a:t>
            </a:r>
            <a:endParaRPr lang="ar-SA" sz="1400" dirty="0"/>
          </a:p>
          <a:p>
            <a:pPr rtl="1" algn="ctr" indent="0" marL="0">
              <a:spcBef>
                <a:spcPts val="400"/>
              </a:spcBef>
              <a:buNone/>
            </a:pPr>
            <a:r>
              <a:rPr lang="ar-SA" sz="1200" dirty="0">
                <a:solidFill>
                  <a:srgbClr val="44423D"/>
                </a:solidFill>
                <a:latin typeface="Arial" pitchFamily="34" charset="0"/>
                <a:ea typeface="Arial" pitchFamily="34" charset="-122"/>
                <a:cs typeface="Arial" pitchFamily="34" charset="-120"/>
              </a:rPr>
              <a:t>35 يوماً مع تيمورلنك</a:t>
            </a:r>
            <a:endParaRPr lang="ar-SA" sz="1400" dirty="0"/>
          </a:p>
        </p:txBody>
      </p:sp>
      <p:sp>
        <p:nvSpPr>
          <p:cNvPr id="40" name="Text 37"/>
          <p:cNvSpPr txBox="1"/>
          <p:nvPr/>
        </p:nvSpPr>
        <p:spPr>
          <a:xfrm>
            <a:off x="8992895" y="4206240"/>
            <a:ext cx="2650160" cy="1965960"/>
          </a:xfrm>
          <a:prstGeom prst="roundRect">
            <a:avLst>
              <a:gd name="adj" fmla="val 3721"/>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علم العمران</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للتاريخ قوانين كقوانين الطبيعة: بداية علم الاجتماع</a:t>
            </a:r>
            <a:endParaRPr lang="ar-SA" sz="1730" dirty="0"/>
          </a:p>
        </p:txBody>
      </p:sp>
      <p:sp>
        <p:nvSpPr>
          <p:cNvPr id="41" name="Text 38"/>
          <p:cNvSpPr txBox="1"/>
          <p:nvPr/>
        </p:nvSpPr>
        <p:spPr>
          <a:xfrm>
            <a:off x="6178144" y="4206240"/>
            <a:ext cx="2650160" cy="1965960"/>
          </a:xfrm>
          <a:prstGeom prst="roundRect">
            <a:avLst>
              <a:gd name="adj" fmla="val 3721"/>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الظلم مؤذن بخراب العمران</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حين يُظلم الناس يتوقفون عن العمل فتنهار الدولة</a:t>
            </a:r>
            <a:endParaRPr lang="ar-SA" sz="1730" dirty="0"/>
          </a:p>
        </p:txBody>
      </p:sp>
      <p:sp>
        <p:nvSpPr>
          <p:cNvPr id="42" name="Text 39"/>
          <p:cNvSpPr txBox="1"/>
          <p:nvPr/>
        </p:nvSpPr>
        <p:spPr>
          <a:xfrm>
            <a:off x="3363392" y="4206240"/>
            <a:ext cx="2650160" cy="1965960"/>
          </a:xfrm>
          <a:prstGeom prst="roundRect">
            <a:avLst>
              <a:gd name="adj" fmla="val 3721"/>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الضرائب</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خفيفة في البداية فتجمع كثيراً، ثقيلة في النهاية فتجمع قليلاً</a:t>
            </a:r>
            <a:endParaRPr lang="ar-SA" sz="1730" dirty="0"/>
          </a:p>
        </p:txBody>
      </p:sp>
      <p:sp>
        <p:nvSpPr>
          <p:cNvPr id="43" name="Text 40"/>
          <p:cNvSpPr txBox="1"/>
          <p:nvPr/>
        </p:nvSpPr>
        <p:spPr>
          <a:xfrm>
            <a:off x="548640" y="4206240"/>
            <a:ext cx="2650160" cy="1965960"/>
          </a:xfrm>
          <a:prstGeom prst="roundRect">
            <a:avLst>
              <a:gd name="adj" fmla="val 3721"/>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تقليد الغالب</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"المغلوب مولع أبداً بالاقتداء بالغالب"</a:t>
            </a:r>
            <a:endParaRPr lang="ar-SA" sz="173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63</a:t>
            </a:fld>
            <a:endParaRPr lang="ar-SA"/>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الثامن · نظرية ابن خلدون</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أطوار الدولة الخمسة عبر ثلاثة أجيال</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9570476" y="1417320"/>
            <a:ext cx="2072579" cy="274320"/>
          </a:xfrm>
          <a:prstGeom prst="rect">
            <a:avLst/>
          </a:prstGeom>
          <a:noFill/>
          <a:ln/>
        </p:spPr>
        <p:txBody>
          <a:bodyPr wrap="square" lIns="0" tIns="0" rIns="0" bIns="0" rtlCol="0" anchor="t"/>
          <a:lstStyle/>
          <a:p>
            <a:pPr rtl="1" algn="ctr" indent="0" marL="0">
              <a:buNone/>
            </a:pPr>
            <a:r>
              <a:rPr lang="ar-SA" sz="1150" b="1" dirty="0">
                <a:solidFill>
                  <a:srgbClr val="A8822F"/>
                </a:solidFill>
                <a:latin typeface="Arial" pitchFamily="34" charset="0"/>
                <a:ea typeface="Arial" pitchFamily="34" charset="-122"/>
                <a:cs typeface="Arial" pitchFamily="34" charset="-120"/>
              </a:rPr>
              <a:t>الجيل الأول</a:t>
            </a:r>
            <a:endParaRPr lang="ar-SA" sz="1150" dirty="0"/>
          </a:p>
        </p:txBody>
      </p:sp>
      <p:sp>
        <p:nvSpPr>
          <p:cNvPr id="7" name="Shape 4"/>
          <p:cNvSpPr/>
          <p:nvPr/>
        </p:nvSpPr>
        <p:spPr>
          <a:xfrm>
            <a:off x="9570476" y="1737360"/>
            <a:ext cx="2072579" cy="3566160"/>
          </a:xfrm>
          <a:prstGeom prst="roundRect">
            <a:avLst>
              <a:gd name="adj" fmla="val 3530"/>
            </a:avLst>
          </a:prstGeom>
          <a:solidFill>
            <a:srgbClr val="FFFFFF"/>
          </a:solidFill>
          <a:ln w="9525">
            <a:solidFill>
              <a:srgbClr val="E0D8C4"/>
            </a:solidFill>
            <a:prstDash val="solid"/>
          </a:ln>
        </p:spPr>
      </p:sp>
      <p:sp>
        <p:nvSpPr>
          <p:cNvPr id="8" name="Text 5"/>
          <p:cNvSpPr txBox="1"/>
          <p:nvPr/>
        </p:nvSpPr>
        <p:spPr>
          <a:xfrm>
            <a:off x="9707636" y="1828800"/>
            <a:ext cx="1798259" cy="1097280"/>
          </a:xfrm>
          <a:prstGeom prst="rect">
            <a:avLst/>
          </a:prstGeom>
          <a:noFill/>
          <a:ln/>
        </p:spPr>
        <p:txBody>
          <a:bodyPr wrap="square" lIns="0" tIns="0" rIns="0" bIns="0" rtlCol="0" anchor="t"/>
          <a:lstStyle/>
          <a:p>
            <a:pPr rtl="1" algn="r" indent="0" marL="0">
              <a:buNone/>
            </a:pPr>
            <a:r>
              <a:rPr lang="ar-SA" sz="1400" b="1" dirty="0">
                <a:solidFill>
                  <a:srgbClr val="0E1726"/>
                </a:solidFill>
                <a:latin typeface="Arial" pitchFamily="34" charset="0"/>
                <a:ea typeface="Arial" pitchFamily="34" charset="-122"/>
                <a:cs typeface="Arial" pitchFamily="34" charset="-120"/>
              </a:rPr>
              <a:t>١. الظفر والتأسيس</a:t>
            </a:r>
            <a:endParaRPr lang="ar-SA" sz="1400" dirty="0"/>
          </a:p>
          <a:p>
            <a:pPr rtl="1" algn="r" indent="0" marL="0">
              <a:spcBef>
                <a:spcPts val="300"/>
              </a:spcBef>
              <a:buNone/>
            </a:pPr>
            <a:r>
              <a:rPr lang="ar-SA" sz="1150" dirty="0">
                <a:solidFill>
                  <a:srgbClr val="5A5D66"/>
                </a:solidFill>
                <a:latin typeface="Arial" pitchFamily="34" charset="0"/>
                <a:ea typeface="Arial" pitchFamily="34" charset="-122"/>
                <a:cs typeface="Arial" pitchFamily="34" charset="-120"/>
              </a:rPr>
              <a:t>جماعة متضامنة تنتزع الملك</a:t>
            </a:r>
            <a:endParaRPr lang="ar-SA" sz="1400" dirty="0"/>
          </a:p>
        </p:txBody>
      </p:sp>
      <p:sp>
        <p:nvSpPr>
          <p:cNvPr id="9" name="Shape 6"/>
          <p:cNvSpPr/>
          <p:nvPr/>
        </p:nvSpPr>
        <p:spPr>
          <a:xfrm>
            <a:off x="10743926" y="3063240"/>
            <a:ext cx="502920" cy="2011680"/>
          </a:xfrm>
          <a:prstGeom prst="rect">
            <a:avLst/>
          </a:prstGeom>
          <a:solidFill>
            <a:srgbClr val="ECE7DA"/>
          </a:solidFill>
          <a:ln w="12700">
            <a:solidFill>
              <a:srgbClr val="ECE7DA"/>
            </a:solidFill>
            <a:prstDash val="solid"/>
          </a:ln>
        </p:spPr>
      </p:sp>
      <p:sp>
        <p:nvSpPr>
          <p:cNvPr id="10" name="Shape 7"/>
          <p:cNvSpPr/>
          <p:nvPr/>
        </p:nvSpPr>
        <p:spPr>
          <a:xfrm>
            <a:off x="10743926" y="3063240"/>
            <a:ext cx="502920" cy="2011680"/>
          </a:xfrm>
          <a:prstGeom prst="rect">
            <a:avLst/>
          </a:prstGeom>
          <a:solidFill>
            <a:srgbClr val="1F6F5C"/>
          </a:solidFill>
          <a:ln w="12700">
            <a:solidFill>
              <a:srgbClr val="1F6F5C"/>
            </a:solidFill>
            <a:prstDash val="solid"/>
          </a:ln>
        </p:spPr>
      </p:sp>
      <p:sp>
        <p:nvSpPr>
          <p:cNvPr id="11" name="Text 8"/>
          <p:cNvSpPr txBox="1"/>
          <p:nvPr/>
        </p:nvSpPr>
        <p:spPr>
          <a:xfrm>
            <a:off x="10515326" y="5102352"/>
            <a:ext cx="9601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العصبية</a:t>
            </a:r>
            <a:endParaRPr lang="ar-SA" sz="1000" dirty="0"/>
          </a:p>
        </p:txBody>
      </p:sp>
      <p:sp>
        <p:nvSpPr>
          <p:cNvPr id="12" name="Shape 9"/>
          <p:cNvSpPr/>
          <p:nvPr/>
        </p:nvSpPr>
        <p:spPr>
          <a:xfrm>
            <a:off x="9966686" y="3063240"/>
            <a:ext cx="502920" cy="2011680"/>
          </a:xfrm>
          <a:prstGeom prst="rect">
            <a:avLst/>
          </a:prstGeom>
          <a:solidFill>
            <a:srgbClr val="ECE7DA"/>
          </a:solidFill>
          <a:ln w="12700">
            <a:solidFill>
              <a:srgbClr val="ECE7DA"/>
            </a:solidFill>
            <a:prstDash val="solid"/>
          </a:ln>
        </p:spPr>
      </p:sp>
      <p:sp>
        <p:nvSpPr>
          <p:cNvPr id="13" name="Shape 10"/>
          <p:cNvSpPr/>
          <p:nvPr/>
        </p:nvSpPr>
        <p:spPr>
          <a:xfrm>
            <a:off x="9966686" y="4873752"/>
            <a:ext cx="502920" cy="201168"/>
          </a:xfrm>
          <a:prstGeom prst="rect">
            <a:avLst/>
          </a:prstGeom>
          <a:solidFill>
            <a:srgbClr val="B5443F"/>
          </a:solidFill>
          <a:ln w="12700">
            <a:solidFill>
              <a:srgbClr val="B5443F"/>
            </a:solidFill>
            <a:prstDash val="solid"/>
          </a:ln>
        </p:spPr>
      </p:sp>
      <p:sp>
        <p:nvSpPr>
          <p:cNvPr id="14" name="Text 11"/>
          <p:cNvSpPr txBox="1"/>
          <p:nvPr/>
        </p:nvSpPr>
        <p:spPr>
          <a:xfrm>
            <a:off x="9738086" y="5102352"/>
            <a:ext cx="9601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الترف</a:t>
            </a:r>
            <a:endParaRPr lang="ar-SA" sz="1000" dirty="0"/>
          </a:p>
        </p:txBody>
      </p:sp>
      <p:sp>
        <p:nvSpPr>
          <p:cNvPr id="15" name="Text 12"/>
          <p:cNvSpPr txBox="1"/>
          <p:nvPr/>
        </p:nvSpPr>
        <p:spPr>
          <a:xfrm>
            <a:off x="7315017" y="1417320"/>
            <a:ext cx="2072579" cy="274320"/>
          </a:xfrm>
          <a:prstGeom prst="rect">
            <a:avLst/>
          </a:prstGeom>
          <a:noFill/>
          <a:ln/>
        </p:spPr>
        <p:txBody>
          <a:bodyPr wrap="square" lIns="0" tIns="0" rIns="0" bIns="0" rtlCol="0" anchor="t"/>
          <a:lstStyle/>
          <a:p>
            <a:pPr rtl="1" algn="ctr" indent="0" marL="0">
              <a:buNone/>
            </a:pPr>
            <a:r>
              <a:rPr lang="ar-SA" sz="1150" b="1" dirty="0">
                <a:solidFill>
                  <a:srgbClr val="A8822F"/>
                </a:solidFill>
                <a:latin typeface="Arial" pitchFamily="34" charset="0"/>
                <a:ea typeface="Arial" pitchFamily="34" charset="-122"/>
                <a:cs typeface="Arial" pitchFamily="34" charset="-120"/>
              </a:rPr>
              <a:t>الجيل الأول</a:t>
            </a:r>
            <a:endParaRPr lang="ar-SA" sz="1150" dirty="0"/>
          </a:p>
        </p:txBody>
      </p:sp>
      <p:sp>
        <p:nvSpPr>
          <p:cNvPr id="16" name="Shape 13"/>
          <p:cNvSpPr/>
          <p:nvPr/>
        </p:nvSpPr>
        <p:spPr>
          <a:xfrm>
            <a:off x="7315017" y="1737360"/>
            <a:ext cx="2072579" cy="3566160"/>
          </a:xfrm>
          <a:prstGeom prst="roundRect">
            <a:avLst>
              <a:gd name="adj" fmla="val 3530"/>
            </a:avLst>
          </a:prstGeom>
          <a:solidFill>
            <a:srgbClr val="FFFFFF"/>
          </a:solidFill>
          <a:ln w="9525">
            <a:solidFill>
              <a:srgbClr val="E0D8C4"/>
            </a:solidFill>
            <a:prstDash val="solid"/>
          </a:ln>
        </p:spPr>
      </p:sp>
      <p:sp>
        <p:nvSpPr>
          <p:cNvPr id="17" name="Text 14"/>
          <p:cNvSpPr txBox="1"/>
          <p:nvPr/>
        </p:nvSpPr>
        <p:spPr>
          <a:xfrm>
            <a:off x="7452177" y="1828800"/>
            <a:ext cx="1798259" cy="1097280"/>
          </a:xfrm>
          <a:prstGeom prst="rect">
            <a:avLst/>
          </a:prstGeom>
          <a:noFill/>
          <a:ln/>
        </p:spPr>
        <p:txBody>
          <a:bodyPr wrap="square" lIns="0" tIns="0" rIns="0" bIns="0" rtlCol="0" anchor="t"/>
          <a:lstStyle/>
          <a:p>
            <a:pPr rtl="1" algn="r" indent="0" marL="0">
              <a:buNone/>
            </a:pPr>
            <a:r>
              <a:rPr lang="ar-SA" sz="1400" b="1" dirty="0">
                <a:solidFill>
                  <a:srgbClr val="0E1726"/>
                </a:solidFill>
                <a:latin typeface="Arial" pitchFamily="34" charset="0"/>
                <a:ea typeface="Arial" pitchFamily="34" charset="-122"/>
                <a:cs typeface="Arial" pitchFamily="34" charset="-120"/>
              </a:rPr>
              <a:t>٢. الاستبداد بالملك</a:t>
            </a:r>
            <a:endParaRPr lang="ar-SA" sz="1400" dirty="0"/>
          </a:p>
          <a:p>
            <a:pPr rtl="1" algn="r" indent="0" marL="0">
              <a:spcBef>
                <a:spcPts val="300"/>
              </a:spcBef>
              <a:buNone/>
            </a:pPr>
            <a:r>
              <a:rPr lang="ar-SA" sz="1150" dirty="0">
                <a:solidFill>
                  <a:srgbClr val="5A5D66"/>
                </a:solidFill>
                <a:latin typeface="Arial" pitchFamily="34" charset="0"/>
                <a:ea typeface="Arial" pitchFamily="34" charset="-122"/>
                <a:cs typeface="Arial" pitchFamily="34" charset="-120"/>
              </a:rPr>
              <a:t>الحاكم ينفرد ويعتمد على المأجورين</a:t>
            </a:r>
            <a:endParaRPr lang="ar-SA" sz="1400" dirty="0"/>
          </a:p>
        </p:txBody>
      </p:sp>
      <p:sp>
        <p:nvSpPr>
          <p:cNvPr id="18" name="Shape 15"/>
          <p:cNvSpPr/>
          <p:nvPr/>
        </p:nvSpPr>
        <p:spPr>
          <a:xfrm>
            <a:off x="8488467" y="3063240"/>
            <a:ext cx="502920" cy="2011680"/>
          </a:xfrm>
          <a:prstGeom prst="rect">
            <a:avLst/>
          </a:prstGeom>
          <a:solidFill>
            <a:srgbClr val="ECE7DA"/>
          </a:solidFill>
          <a:ln w="12700">
            <a:solidFill>
              <a:srgbClr val="ECE7DA"/>
            </a:solidFill>
            <a:prstDash val="solid"/>
          </a:ln>
        </p:spPr>
      </p:sp>
      <p:sp>
        <p:nvSpPr>
          <p:cNvPr id="19" name="Shape 16"/>
          <p:cNvSpPr/>
          <p:nvPr/>
        </p:nvSpPr>
        <p:spPr>
          <a:xfrm>
            <a:off x="8488467" y="3566160"/>
            <a:ext cx="502920" cy="1508760"/>
          </a:xfrm>
          <a:prstGeom prst="rect">
            <a:avLst/>
          </a:prstGeom>
          <a:solidFill>
            <a:srgbClr val="1F6F5C"/>
          </a:solidFill>
          <a:ln w="12700">
            <a:solidFill>
              <a:srgbClr val="1F6F5C"/>
            </a:solidFill>
            <a:prstDash val="solid"/>
          </a:ln>
        </p:spPr>
      </p:sp>
      <p:sp>
        <p:nvSpPr>
          <p:cNvPr id="20" name="Text 17"/>
          <p:cNvSpPr txBox="1"/>
          <p:nvPr/>
        </p:nvSpPr>
        <p:spPr>
          <a:xfrm>
            <a:off x="8259867" y="5102352"/>
            <a:ext cx="9601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العصبية</a:t>
            </a:r>
            <a:endParaRPr lang="ar-SA" sz="1000" dirty="0"/>
          </a:p>
        </p:txBody>
      </p:sp>
      <p:sp>
        <p:nvSpPr>
          <p:cNvPr id="21" name="Shape 18"/>
          <p:cNvSpPr/>
          <p:nvPr/>
        </p:nvSpPr>
        <p:spPr>
          <a:xfrm>
            <a:off x="7711227" y="3063240"/>
            <a:ext cx="502920" cy="2011680"/>
          </a:xfrm>
          <a:prstGeom prst="rect">
            <a:avLst/>
          </a:prstGeom>
          <a:solidFill>
            <a:srgbClr val="ECE7DA"/>
          </a:solidFill>
          <a:ln w="12700">
            <a:solidFill>
              <a:srgbClr val="ECE7DA"/>
            </a:solidFill>
            <a:prstDash val="solid"/>
          </a:ln>
        </p:spPr>
      </p:sp>
      <p:sp>
        <p:nvSpPr>
          <p:cNvPr id="22" name="Shape 19"/>
          <p:cNvSpPr/>
          <p:nvPr/>
        </p:nvSpPr>
        <p:spPr>
          <a:xfrm>
            <a:off x="7711227" y="4471416"/>
            <a:ext cx="502920" cy="603504"/>
          </a:xfrm>
          <a:prstGeom prst="rect">
            <a:avLst/>
          </a:prstGeom>
          <a:solidFill>
            <a:srgbClr val="B5443F"/>
          </a:solidFill>
          <a:ln w="12700">
            <a:solidFill>
              <a:srgbClr val="B5443F"/>
            </a:solidFill>
            <a:prstDash val="solid"/>
          </a:ln>
        </p:spPr>
      </p:sp>
      <p:sp>
        <p:nvSpPr>
          <p:cNvPr id="23" name="Text 20"/>
          <p:cNvSpPr txBox="1"/>
          <p:nvPr/>
        </p:nvSpPr>
        <p:spPr>
          <a:xfrm>
            <a:off x="7482627" y="5102352"/>
            <a:ext cx="9601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الترف</a:t>
            </a:r>
            <a:endParaRPr lang="ar-SA" sz="1000" dirty="0"/>
          </a:p>
        </p:txBody>
      </p:sp>
      <p:sp>
        <p:nvSpPr>
          <p:cNvPr id="24" name="Text 21"/>
          <p:cNvSpPr txBox="1"/>
          <p:nvPr/>
        </p:nvSpPr>
        <p:spPr>
          <a:xfrm>
            <a:off x="5059558" y="1417320"/>
            <a:ext cx="2072579" cy="274320"/>
          </a:xfrm>
          <a:prstGeom prst="rect">
            <a:avLst/>
          </a:prstGeom>
          <a:noFill/>
          <a:ln/>
        </p:spPr>
        <p:txBody>
          <a:bodyPr wrap="square" lIns="0" tIns="0" rIns="0" bIns="0" rtlCol="0" anchor="t"/>
          <a:lstStyle/>
          <a:p>
            <a:pPr rtl="1" algn="ctr" indent="0" marL="0">
              <a:buNone/>
            </a:pPr>
            <a:r>
              <a:rPr lang="ar-SA" sz="1150" b="1" dirty="0">
                <a:solidFill>
                  <a:srgbClr val="A8822F"/>
                </a:solidFill>
                <a:latin typeface="Arial" pitchFamily="34" charset="0"/>
                <a:ea typeface="Arial" pitchFamily="34" charset="-122"/>
                <a:cs typeface="Arial" pitchFamily="34" charset="-120"/>
              </a:rPr>
              <a:t>الجيل الثاني</a:t>
            </a:r>
            <a:endParaRPr lang="ar-SA" sz="1150" dirty="0"/>
          </a:p>
        </p:txBody>
      </p:sp>
      <p:sp>
        <p:nvSpPr>
          <p:cNvPr id="25" name="Shape 22"/>
          <p:cNvSpPr/>
          <p:nvPr/>
        </p:nvSpPr>
        <p:spPr>
          <a:xfrm>
            <a:off x="5059558" y="1737360"/>
            <a:ext cx="2072579" cy="3566160"/>
          </a:xfrm>
          <a:prstGeom prst="roundRect">
            <a:avLst>
              <a:gd name="adj" fmla="val 3530"/>
            </a:avLst>
          </a:prstGeom>
          <a:solidFill>
            <a:srgbClr val="FFFFFF"/>
          </a:solidFill>
          <a:ln w="9525">
            <a:solidFill>
              <a:srgbClr val="E0D8C4"/>
            </a:solidFill>
            <a:prstDash val="solid"/>
          </a:ln>
        </p:spPr>
      </p:sp>
      <p:sp>
        <p:nvSpPr>
          <p:cNvPr id="26" name="Text 23"/>
          <p:cNvSpPr txBox="1"/>
          <p:nvPr/>
        </p:nvSpPr>
        <p:spPr>
          <a:xfrm>
            <a:off x="5196718" y="1828800"/>
            <a:ext cx="1798259" cy="1097280"/>
          </a:xfrm>
          <a:prstGeom prst="rect">
            <a:avLst/>
          </a:prstGeom>
          <a:noFill/>
          <a:ln/>
        </p:spPr>
        <p:txBody>
          <a:bodyPr wrap="square" lIns="0" tIns="0" rIns="0" bIns="0" rtlCol="0" anchor="t"/>
          <a:lstStyle/>
          <a:p>
            <a:pPr rtl="1" algn="r" indent="0" marL="0">
              <a:buNone/>
            </a:pPr>
            <a:r>
              <a:rPr lang="ar-SA" sz="1400" b="1" dirty="0">
                <a:solidFill>
                  <a:srgbClr val="0E1726"/>
                </a:solidFill>
                <a:latin typeface="Arial" pitchFamily="34" charset="0"/>
                <a:ea typeface="Arial" pitchFamily="34" charset="-122"/>
                <a:cs typeface="Arial" pitchFamily="34" charset="-120"/>
              </a:rPr>
              <a:t>٣. الفراغ والدعة</a:t>
            </a:r>
            <a:endParaRPr lang="ar-SA" sz="1400" dirty="0"/>
          </a:p>
          <a:p>
            <a:pPr rtl="1" algn="r" indent="0" marL="0">
              <a:spcBef>
                <a:spcPts val="300"/>
              </a:spcBef>
              <a:buNone/>
            </a:pPr>
            <a:r>
              <a:rPr lang="ar-SA" sz="1150" dirty="0">
                <a:solidFill>
                  <a:srgbClr val="5A5D66"/>
                </a:solidFill>
                <a:latin typeface="Arial" pitchFamily="34" charset="0"/>
                <a:ea typeface="Arial" pitchFamily="34" charset="-122"/>
                <a:cs typeface="Arial" pitchFamily="34" charset="-120"/>
              </a:rPr>
              <a:t>الذروة: المدن والقصور ورعاية العلماء</a:t>
            </a:r>
            <a:endParaRPr lang="ar-SA" sz="1400" dirty="0"/>
          </a:p>
        </p:txBody>
      </p:sp>
      <p:sp>
        <p:nvSpPr>
          <p:cNvPr id="27" name="Shape 24"/>
          <p:cNvSpPr/>
          <p:nvPr/>
        </p:nvSpPr>
        <p:spPr>
          <a:xfrm>
            <a:off x="6233008" y="3063240"/>
            <a:ext cx="502920" cy="2011680"/>
          </a:xfrm>
          <a:prstGeom prst="rect">
            <a:avLst/>
          </a:prstGeom>
          <a:solidFill>
            <a:srgbClr val="ECE7DA"/>
          </a:solidFill>
          <a:ln w="12700">
            <a:solidFill>
              <a:srgbClr val="ECE7DA"/>
            </a:solidFill>
            <a:prstDash val="solid"/>
          </a:ln>
        </p:spPr>
      </p:sp>
      <p:sp>
        <p:nvSpPr>
          <p:cNvPr id="28" name="Shape 25"/>
          <p:cNvSpPr/>
          <p:nvPr/>
        </p:nvSpPr>
        <p:spPr>
          <a:xfrm>
            <a:off x="6233008" y="4069080"/>
            <a:ext cx="502920" cy="1005840"/>
          </a:xfrm>
          <a:prstGeom prst="rect">
            <a:avLst/>
          </a:prstGeom>
          <a:solidFill>
            <a:srgbClr val="1F6F5C"/>
          </a:solidFill>
          <a:ln w="12700">
            <a:solidFill>
              <a:srgbClr val="1F6F5C"/>
            </a:solidFill>
            <a:prstDash val="solid"/>
          </a:ln>
        </p:spPr>
      </p:sp>
      <p:sp>
        <p:nvSpPr>
          <p:cNvPr id="29" name="Text 26"/>
          <p:cNvSpPr txBox="1"/>
          <p:nvPr/>
        </p:nvSpPr>
        <p:spPr>
          <a:xfrm>
            <a:off x="6004408" y="5102352"/>
            <a:ext cx="9601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العصبية</a:t>
            </a:r>
            <a:endParaRPr lang="ar-SA" sz="1000" dirty="0"/>
          </a:p>
        </p:txBody>
      </p:sp>
      <p:sp>
        <p:nvSpPr>
          <p:cNvPr id="30" name="Shape 27"/>
          <p:cNvSpPr/>
          <p:nvPr/>
        </p:nvSpPr>
        <p:spPr>
          <a:xfrm>
            <a:off x="5455768" y="3063240"/>
            <a:ext cx="502920" cy="2011680"/>
          </a:xfrm>
          <a:prstGeom prst="rect">
            <a:avLst/>
          </a:prstGeom>
          <a:solidFill>
            <a:srgbClr val="ECE7DA"/>
          </a:solidFill>
          <a:ln w="12700">
            <a:solidFill>
              <a:srgbClr val="ECE7DA"/>
            </a:solidFill>
            <a:prstDash val="solid"/>
          </a:ln>
        </p:spPr>
      </p:sp>
      <p:sp>
        <p:nvSpPr>
          <p:cNvPr id="31" name="Shape 28"/>
          <p:cNvSpPr/>
          <p:nvPr/>
        </p:nvSpPr>
        <p:spPr>
          <a:xfrm>
            <a:off x="5455768" y="3968496"/>
            <a:ext cx="502920" cy="1106424"/>
          </a:xfrm>
          <a:prstGeom prst="rect">
            <a:avLst/>
          </a:prstGeom>
          <a:solidFill>
            <a:srgbClr val="B5443F"/>
          </a:solidFill>
          <a:ln w="12700">
            <a:solidFill>
              <a:srgbClr val="B5443F"/>
            </a:solidFill>
            <a:prstDash val="solid"/>
          </a:ln>
        </p:spPr>
      </p:sp>
      <p:sp>
        <p:nvSpPr>
          <p:cNvPr id="32" name="Text 29"/>
          <p:cNvSpPr txBox="1"/>
          <p:nvPr/>
        </p:nvSpPr>
        <p:spPr>
          <a:xfrm>
            <a:off x="5227168" y="5102352"/>
            <a:ext cx="9601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الترف</a:t>
            </a:r>
            <a:endParaRPr lang="ar-SA" sz="1000" dirty="0"/>
          </a:p>
        </p:txBody>
      </p:sp>
      <p:sp>
        <p:nvSpPr>
          <p:cNvPr id="33" name="Text 30"/>
          <p:cNvSpPr txBox="1"/>
          <p:nvPr/>
        </p:nvSpPr>
        <p:spPr>
          <a:xfrm>
            <a:off x="2804099" y="1417320"/>
            <a:ext cx="2072579" cy="274320"/>
          </a:xfrm>
          <a:prstGeom prst="rect">
            <a:avLst/>
          </a:prstGeom>
          <a:noFill/>
          <a:ln/>
        </p:spPr>
        <p:txBody>
          <a:bodyPr wrap="square" lIns="0" tIns="0" rIns="0" bIns="0" rtlCol="0" anchor="t"/>
          <a:lstStyle/>
          <a:p>
            <a:pPr rtl="1" algn="ctr" indent="0" marL="0">
              <a:buNone/>
            </a:pPr>
            <a:r>
              <a:rPr lang="ar-SA" sz="1150" b="1" dirty="0">
                <a:solidFill>
                  <a:srgbClr val="A8822F"/>
                </a:solidFill>
                <a:latin typeface="Arial" pitchFamily="34" charset="0"/>
                <a:ea typeface="Arial" pitchFamily="34" charset="-122"/>
                <a:cs typeface="Arial" pitchFamily="34" charset="-120"/>
              </a:rPr>
              <a:t>الجيل الثالث</a:t>
            </a:r>
            <a:endParaRPr lang="ar-SA" sz="1150" dirty="0"/>
          </a:p>
        </p:txBody>
      </p:sp>
      <p:sp>
        <p:nvSpPr>
          <p:cNvPr id="34" name="Shape 31"/>
          <p:cNvSpPr/>
          <p:nvPr/>
        </p:nvSpPr>
        <p:spPr>
          <a:xfrm>
            <a:off x="2804099" y="1737360"/>
            <a:ext cx="2072579" cy="3566160"/>
          </a:xfrm>
          <a:prstGeom prst="roundRect">
            <a:avLst>
              <a:gd name="adj" fmla="val 3530"/>
            </a:avLst>
          </a:prstGeom>
          <a:solidFill>
            <a:srgbClr val="FFFFFF"/>
          </a:solidFill>
          <a:ln w="9525">
            <a:solidFill>
              <a:srgbClr val="E0D8C4"/>
            </a:solidFill>
            <a:prstDash val="solid"/>
          </a:ln>
        </p:spPr>
      </p:sp>
      <p:sp>
        <p:nvSpPr>
          <p:cNvPr id="35" name="Text 32"/>
          <p:cNvSpPr txBox="1"/>
          <p:nvPr/>
        </p:nvSpPr>
        <p:spPr>
          <a:xfrm>
            <a:off x="2941259" y="1828800"/>
            <a:ext cx="1798259" cy="1097280"/>
          </a:xfrm>
          <a:prstGeom prst="rect">
            <a:avLst/>
          </a:prstGeom>
          <a:noFill/>
          <a:ln/>
        </p:spPr>
        <p:txBody>
          <a:bodyPr wrap="square" lIns="0" tIns="0" rIns="0" bIns="0" rtlCol="0" anchor="t"/>
          <a:lstStyle/>
          <a:p>
            <a:pPr rtl="1" algn="r" indent="0" marL="0">
              <a:buNone/>
            </a:pPr>
            <a:r>
              <a:rPr lang="ar-SA" sz="1400" b="1" dirty="0">
                <a:solidFill>
                  <a:srgbClr val="0E1726"/>
                </a:solidFill>
                <a:latin typeface="Arial" pitchFamily="34" charset="0"/>
                <a:ea typeface="Arial" pitchFamily="34" charset="-122"/>
                <a:cs typeface="Arial" pitchFamily="34" charset="-120"/>
              </a:rPr>
              <a:t>٤. القنوع والمسالمة</a:t>
            </a:r>
            <a:endParaRPr lang="ar-SA" sz="1400" dirty="0"/>
          </a:p>
          <a:p>
            <a:pPr rtl="1" algn="r" indent="0" marL="0">
              <a:spcBef>
                <a:spcPts val="300"/>
              </a:spcBef>
              <a:buNone/>
            </a:pPr>
            <a:r>
              <a:rPr lang="ar-SA" sz="1150" dirty="0">
                <a:solidFill>
                  <a:srgbClr val="5A5D66"/>
                </a:solidFill>
                <a:latin typeface="Arial" pitchFamily="34" charset="0"/>
                <a:ea typeface="Arial" pitchFamily="34" charset="-122"/>
                <a:cs typeface="Arial" pitchFamily="34" charset="-120"/>
              </a:rPr>
              <a:t>تقليد الآباء دون تجديد</a:t>
            </a:r>
            <a:endParaRPr lang="ar-SA" sz="1400" dirty="0"/>
          </a:p>
        </p:txBody>
      </p:sp>
      <p:sp>
        <p:nvSpPr>
          <p:cNvPr id="36" name="Shape 33"/>
          <p:cNvSpPr/>
          <p:nvPr/>
        </p:nvSpPr>
        <p:spPr>
          <a:xfrm>
            <a:off x="3977549" y="3063240"/>
            <a:ext cx="502920" cy="2011680"/>
          </a:xfrm>
          <a:prstGeom prst="rect">
            <a:avLst/>
          </a:prstGeom>
          <a:solidFill>
            <a:srgbClr val="ECE7DA"/>
          </a:solidFill>
          <a:ln w="12700">
            <a:solidFill>
              <a:srgbClr val="ECE7DA"/>
            </a:solidFill>
            <a:prstDash val="solid"/>
          </a:ln>
        </p:spPr>
      </p:sp>
      <p:sp>
        <p:nvSpPr>
          <p:cNvPr id="37" name="Shape 34"/>
          <p:cNvSpPr/>
          <p:nvPr/>
        </p:nvSpPr>
        <p:spPr>
          <a:xfrm>
            <a:off x="3977549" y="4471416"/>
            <a:ext cx="502920" cy="603504"/>
          </a:xfrm>
          <a:prstGeom prst="rect">
            <a:avLst/>
          </a:prstGeom>
          <a:solidFill>
            <a:srgbClr val="1F6F5C"/>
          </a:solidFill>
          <a:ln w="12700">
            <a:solidFill>
              <a:srgbClr val="1F6F5C"/>
            </a:solidFill>
            <a:prstDash val="solid"/>
          </a:ln>
        </p:spPr>
      </p:sp>
      <p:sp>
        <p:nvSpPr>
          <p:cNvPr id="38" name="Text 35"/>
          <p:cNvSpPr txBox="1"/>
          <p:nvPr/>
        </p:nvSpPr>
        <p:spPr>
          <a:xfrm>
            <a:off x="3748949" y="5102352"/>
            <a:ext cx="9601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العصبية</a:t>
            </a:r>
            <a:endParaRPr lang="ar-SA" sz="1000" dirty="0"/>
          </a:p>
        </p:txBody>
      </p:sp>
      <p:sp>
        <p:nvSpPr>
          <p:cNvPr id="39" name="Shape 36"/>
          <p:cNvSpPr/>
          <p:nvPr/>
        </p:nvSpPr>
        <p:spPr>
          <a:xfrm>
            <a:off x="3200309" y="3063240"/>
            <a:ext cx="502920" cy="2011680"/>
          </a:xfrm>
          <a:prstGeom prst="rect">
            <a:avLst/>
          </a:prstGeom>
          <a:solidFill>
            <a:srgbClr val="ECE7DA"/>
          </a:solidFill>
          <a:ln w="12700">
            <a:solidFill>
              <a:srgbClr val="ECE7DA"/>
            </a:solidFill>
            <a:prstDash val="solid"/>
          </a:ln>
        </p:spPr>
      </p:sp>
      <p:sp>
        <p:nvSpPr>
          <p:cNvPr id="40" name="Shape 37"/>
          <p:cNvSpPr/>
          <p:nvPr/>
        </p:nvSpPr>
        <p:spPr>
          <a:xfrm>
            <a:off x="3200309" y="3566160"/>
            <a:ext cx="502920" cy="1508760"/>
          </a:xfrm>
          <a:prstGeom prst="rect">
            <a:avLst/>
          </a:prstGeom>
          <a:solidFill>
            <a:srgbClr val="B5443F"/>
          </a:solidFill>
          <a:ln w="12700">
            <a:solidFill>
              <a:srgbClr val="B5443F"/>
            </a:solidFill>
            <a:prstDash val="solid"/>
          </a:ln>
        </p:spPr>
      </p:sp>
      <p:sp>
        <p:nvSpPr>
          <p:cNvPr id="41" name="Text 38"/>
          <p:cNvSpPr txBox="1"/>
          <p:nvPr/>
        </p:nvSpPr>
        <p:spPr>
          <a:xfrm>
            <a:off x="2971709" y="5102352"/>
            <a:ext cx="9601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الترف</a:t>
            </a:r>
            <a:endParaRPr lang="ar-SA" sz="1000" dirty="0"/>
          </a:p>
        </p:txBody>
      </p:sp>
      <p:sp>
        <p:nvSpPr>
          <p:cNvPr id="42" name="Text 39"/>
          <p:cNvSpPr txBox="1"/>
          <p:nvPr/>
        </p:nvSpPr>
        <p:spPr>
          <a:xfrm>
            <a:off x="548640" y="1417320"/>
            <a:ext cx="2072579" cy="274320"/>
          </a:xfrm>
          <a:prstGeom prst="rect">
            <a:avLst/>
          </a:prstGeom>
          <a:noFill/>
          <a:ln/>
        </p:spPr>
        <p:txBody>
          <a:bodyPr wrap="square" lIns="0" tIns="0" rIns="0" bIns="0" rtlCol="0" anchor="t"/>
          <a:lstStyle/>
          <a:p>
            <a:pPr rtl="1" algn="ctr" indent="0" marL="0">
              <a:buNone/>
            </a:pPr>
            <a:r>
              <a:rPr lang="ar-SA" sz="1150" b="1" dirty="0">
                <a:solidFill>
                  <a:srgbClr val="A8822F"/>
                </a:solidFill>
                <a:latin typeface="Arial" pitchFamily="34" charset="0"/>
                <a:ea typeface="Arial" pitchFamily="34" charset="-122"/>
                <a:cs typeface="Arial" pitchFamily="34" charset="-120"/>
              </a:rPr>
              <a:t>الجيل الثالث</a:t>
            </a:r>
            <a:endParaRPr lang="ar-SA" sz="1150" dirty="0"/>
          </a:p>
        </p:txBody>
      </p:sp>
      <p:sp>
        <p:nvSpPr>
          <p:cNvPr id="43" name="Shape 40"/>
          <p:cNvSpPr/>
          <p:nvPr/>
        </p:nvSpPr>
        <p:spPr>
          <a:xfrm>
            <a:off x="548640" y="1737360"/>
            <a:ext cx="2072579" cy="3566160"/>
          </a:xfrm>
          <a:prstGeom prst="roundRect">
            <a:avLst>
              <a:gd name="adj" fmla="val 3530"/>
            </a:avLst>
          </a:prstGeom>
          <a:solidFill>
            <a:srgbClr val="FFFFFF"/>
          </a:solidFill>
          <a:ln w="9525">
            <a:solidFill>
              <a:srgbClr val="E0D8C4"/>
            </a:solidFill>
            <a:prstDash val="solid"/>
          </a:ln>
        </p:spPr>
      </p:sp>
      <p:sp>
        <p:nvSpPr>
          <p:cNvPr id="44" name="Text 41"/>
          <p:cNvSpPr txBox="1"/>
          <p:nvPr/>
        </p:nvSpPr>
        <p:spPr>
          <a:xfrm>
            <a:off x="685800" y="1828800"/>
            <a:ext cx="1798259" cy="1097280"/>
          </a:xfrm>
          <a:prstGeom prst="rect">
            <a:avLst/>
          </a:prstGeom>
          <a:noFill/>
          <a:ln/>
        </p:spPr>
        <p:txBody>
          <a:bodyPr wrap="square" lIns="0" tIns="0" rIns="0" bIns="0" rtlCol="0" anchor="t"/>
          <a:lstStyle/>
          <a:p>
            <a:pPr rtl="1" algn="r" indent="0" marL="0">
              <a:buNone/>
            </a:pPr>
            <a:r>
              <a:rPr lang="ar-SA" sz="1400" b="1" dirty="0">
                <a:solidFill>
                  <a:srgbClr val="0E1726"/>
                </a:solidFill>
                <a:latin typeface="Arial" pitchFamily="34" charset="0"/>
                <a:ea typeface="Arial" pitchFamily="34" charset="-122"/>
                <a:cs typeface="Arial" pitchFamily="34" charset="-120"/>
              </a:rPr>
              <a:t>٥. الإسراف والتبذير</a:t>
            </a:r>
            <a:endParaRPr lang="ar-SA" sz="1400" dirty="0"/>
          </a:p>
          <a:p>
            <a:pPr rtl="1" algn="r" indent="0" marL="0">
              <a:spcBef>
                <a:spcPts val="300"/>
              </a:spcBef>
              <a:buNone/>
            </a:pPr>
            <a:r>
              <a:rPr lang="ar-SA" sz="1150" dirty="0">
                <a:solidFill>
                  <a:srgbClr val="5A5D66"/>
                </a:solidFill>
                <a:latin typeface="Arial" pitchFamily="34" charset="0"/>
                <a:ea typeface="Arial" pitchFamily="34" charset="-122"/>
                <a:cs typeface="Arial" pitchFamily="34" charset="-120"/>
              </a:rPr>
              <a:t>ضرائب وظلم، والدولة تشيخ</a:t>
            </a:r>
            <a:endParaRPr lang="ar-SA" sz="1400" dirty="0"/>
          </a:p>
        </p:txBody>
      </p:sp>
      <p:sp>
        <p:nvSpPr>
          <p:cNvPr id="45" name="Shape 42"/>
          <p:cNvSpPr/>
          <p:nvPr/>
        </p:nvSpPr>
        <p:spPr>
          <a:xfrm>
            <a:off x="1722090" y="3063240"/>
            <a:ext cx="502920" cy="2011680"/>
          </a:xfrm>
          <a:prstGeom prst="rect">
            <a:avLst/>
          </a:prstGeom>
          <a:solidFill>
            <a:srgbClr val="ECE7DA"/>
          </a:solidFill>
          <a:ln w="12700">
            <a:solidFill>
              <a:srgbClr val="ECE7DA"/>
            </a:solidFill>
            <a:prstDash val="solid"/>
          </a:ln>
        </p:spPr>
      </p:sp>
      <p:sp>
        <p:nvSpPr>
          <p:cNvPr id="46" name="Shape 43"/>
          <p:cNvSpPr/>
          <p:nvPr/>
        </p:nvSpPr>
        <p:spPr>
          <a:xfrm>
            <a:off x="1722090" y="4873752"/>
            <a:ext cx="502920" cy="201168"/>
          </a:xfrm>
          <a:prstGeom prst="rect">
            <a:avLst/>
          </a:prstGeom>
          <a:solidFill>
            <a:srgbClr val="1F6F5C"/>
          </a:solidFill>
          <a:ln w="12700">
            <a:solidFill>
              <a:srgbClr val="1F6F5C"/>
            </a:solidFill>
            <a:prstDash val="solid"/>
          </a:ln>
        </p:spPr>
      </p:sp>
      <p:sp>
        <p:nvSpPr>
          <p:cNvPr id="47" name="Text 44"/>
          <p:cNvSpPr txBox="1"/>
          <p:nvPr/>
        </p:nvSpPr>
        <p:spPr>
          <a:xfrm>
            <a:off x="1493490" y="5102352"/>
            <a:ext cx="9601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العصبية</a:t>
            </a:r>
            <a:endParaRPr lang="ar-SA" sz="1000" dirty="0"/>
          </a:p>
        </p:txBody>
      </p:sp>
      <p:sp>
        <p:nvSpPr>
          <p:cNvPr id="48" name="Shape 45"/>
          <p:cNvSpPr/>
          <p:nvPr/>
        </p:nvSpPr>
        <p:spPr>
          <a:xfrm>
            <a:off x="944850" y="3063240"/>
            <a:ext cx="502920" cy="2011680"/>
          </a:xfrm>
          <a:prstGeom prst="rect">
            <a:avLst/>
          </a:prstGeom>
          <a:solidFill>
            <a:srgbClr val="ECE7DA"/>
          </a:solidFill>
          <a:ln w="12700">
            <a:solidFill>
              <a:srgbClr val="ECE7DA"/>
            </a:solidFill>
            <a:prstDash val="solid"/>
          </a:ln>
        </p:spPr>
      </p:sp>
      <p:sp>
        <p:nvSpPr>
          <p:cNvPr id="49" name="Shape 46"/>
          <p:cNvSpPr/>
          <p:nvPr/>
        </p:nvSpPr>
        <p:spPr>
          <a:xfrm>
            <a:off x="944850" y="3163824"/>
            <a:ext cx="502920" cy="1911096"/>
          </a:xfrm>
          <a:prstGeom prst="rect">
            <a:avLst/>
          </a:prstGeom>
          <a:solidFill>
            <a:srgbClr val="B5443F"/>
          </a:solidFill>
          <a:ln w="12700">
            <a:solidFill>
              <a:srgbClr val="B5443F"/>
            </a:solidFill>
            <a:prstDash val="solid"/>
          </a:ln>
        </p:spPr>
      </p:sp>
      <p:sp>
        <p:nvSpPr>
          <p:cNvPr id="50" name="Text 47"/>
          <p:cNvSpPr txBox="1"/>
          <p:nvPr/>
        </p:nvSpPr>
        <p:spPr>
          <a:xfrm>
            <a:off x="716250" y="5102352"/>
            <a:ext cx="9601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الترف</a:t>
            </a:r>
            <a:endParaRPr lang="ar-SA" sz="1000" dirty="0"/>
          </a:p>
        </p:txBody>
      </p:sp>
      <p:sp>
        <p:nvSpPr>
          <p:cNvPr id="51" name="Text 48"/>
          <p:cNvSpPr txBox="1"/>
          <p:nvPr/>
        </p:nvSpPr>
        <p:spPr>
          <a:xfrm>
            <a:off x="548640" y="5532120"/>
            <a:ext cx="11094415" cy="594360"/>
          </a:xfrm>
          <a:prstGeom prst="roundRect">
            <a:avLst>
              <a:gd name="adj" fmla="val 12308"/>
            </a:avLst>
          </a:prstGeom>
          <a:solidFill>
            <a:srgbClr val="E5EDF6"/>
          </a:solidFill>
          <a:ln w="9525">
            <a:solidFill>
              <a:srgbClr val="1E4D7B"/>
            </a:solidFill>
          </a:ln>
        </p:spPr>
        <p:txBody>
          <a:bodyPr wrap="square" lIns="0" tIns="0" rIns="0" bIns="0" rtlCol="0" anchor="ctr"/>
          <a:lstStyle/>
          <a:p>
            <a:pPr rtl="1" algn="ctr" indent="0" marL="0">
              <a:buNone/>
            </a:pPr>
            <a:r>
              <a:rPr lang="ar-SA" sz="1400" b="1" dirty="0">
                <a:solidFill>
                  <a:srgbClr val="143456"/>
                </a:solidFill>
                <a:latin typeface="Arial" pitchFamily="34" charset="0"/>
                <a:ea typeface="Arial" pitchFamily="34" charset="-122"/>
                <a:cs typeface="Arial" pitchFamily="34" charset="-120"/>
              </a:rPr>
              <a:t>↻  جماعة جديدة قوية العصبية تخرج من الأطراف، فتُسقط الدولة الهرمة وتبدأ الدورة من جديد. عمر الدولة نحو 120 سنة</a:t>
            </a:r>
            <a:endParaRPr lang="ar-SA" sz="14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64</a:t>
            </a:fld>
            <a:endParaRPr lang="ar-SA"/>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الثامن · وقفة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البدو والحضر: ماذا يقصد ابن خلدون؟</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9539935" y="1371600"/>
            <a:ext cx="2103120" cy="310896"/>
          </a:xfrm>
          <a:prstGeom prst="roundRect">
            <a:avLst>
              <a:gd name="adj" fmla="val 50000"/>
            </a:avLst>
          </a:prstGeom>
          <a:solidFill>
            <a:srgbClr val="C8A24A"/>
          </a:solidFill>
          <a:ln>
            <a:solidFill>
              <a:srgbClr val="C8A24A"/>
            </a:solidFill>
          </a:ln>
        </p:spPr>
        <p:txBody>
          <a:bodyPr wrap="square" lIns="0" tIns="0" rIns="0" bIns="0" rtlCol="0" anchor="ctr"/>
          <a:lstStyle/>
          <a:p>
            <a:pPr rtl="1" algn="ctr" indent="0" marL="0">
              <a:buNone/>
            </a:pPr>
            <a:r>
              <a:rPr lang="ar-SA" sz="1100" b="1" dirty="0">
                <a:solidFill>
                  <a:srgbClr val="0E1726"/>
                </a:solidFill>
                <a:latin typeface="Arial" pitchFamily="34" charset="0"/>
                <a:ea typeface="Arial" pitchFamily="34" charset="-122"/>
                <a:cs typeface="Arial" pitchFamily="34" charset="-120"/>
              </a:rPr>
              <a:t>وقفة · سؤال وجواب</a:t>
            </a:r>
            <a:endParaRPr lang="ar-SA" sz="1100" dirty="0"/>
          </a:p>
        </p:txBody>
      </p:sp>
      <p:sp>
        <p:nvSpPr>
          <p:cNvPr id="7" name="Text 4"/>
          <p:cNvSpPr txBox="1"/>
          <p:nvPr/>
        </p:nvSpPr>
        <p:spPr>
          <a:xfrm>
            <a:off x="548640" y="1325880"/>
            <a:ext cx="8808415" cy="685800"/>
          </a:xfrm>
          <a:prstGeom prst="rect">
            <a:avLst/>
          </a:prstGeom>
          <a:noFill/>
          <a:ln/>
        </p:spPr>
        <p:txBody>
          <a:bodyPr wrap="square" lIns="0" tIns="0" rIns="0" bIns="0" rtlCol="0" anchor="t"/>
          <a:lstStyle/>
          <a:p>
            <a:pPr rtl="1" algn="r" indent="0" marL="0">
              <a:buNone/>
            </a:pPr>
            <a:r>
              <a:rPr lang="ar-SA" sz="1350" dirty="0">
                <a:solidFill>
                  <a:srgbClr val="5A5D66"/>
                </a:solidFill>
                <a:latin typeface="Arial" pitchFamily="34" charset="0"/>
                <a:ea typeface="Arial" pitchFamily="34" charset="-122"/>
                <a:cs typeface="Arial" pitchFamily="34" charset="-120"/>
              </a:rPr>
              <a:t>"البدو" عنده كل جماعة تعيش حياة خشنة على الأطراف: رعاة الصحراء، قبائل الجبال، سكان السهوب. وصفٌ لنمط حياة، لا شتيمة.</a:t>
            </a:r>
            <a:endParaRPr lang="ar-SA" sz="1350" dirty="0"/>
          </a:p>
        </p:txBody>
      </p:sp>
      <p:graphicFrame>
        <p:nvGraphicFramePr>
          <p:cNvPr id="66" name="Table 0"/>
          <p:cNvGraphicFramePr>
            <a:graphicFrameLocks noGrp="1"/>
          </p:cNvGraphicFramePr>
          <p:nvPr>
            <p:extLst>
              <p:ext uri="{D42A27DB-BD31-4B8C-83A1-F6EECF244321}">
                <p14:modId xmlns:p14="http://schemas.microsoft.com/office/powerpoint/2010/main" val="1579011935"/>
              </p:ext>
            </p:extLst>
          </p:nvPr>
        </p:nvGraphicFramePr>
        <p:xfrm>
          <a:off x="5608015" y="2148840"/>
          <a:ext cx="6035040" cy="914400"/>
        </p:xfrm>
        <a:graphic>
          <a:graphicData uri="http://schemas.openxmlformats.org/drawingml/2006/table">
            <a:tbl>
              <a:tblPr/>
              <a:tblGrid>
                <a:gridCol w="2148840"/>
                <a:gridCol w="2148840"/>
                <a:gridCol w="1737360"/>
              </a:tblGrid>
              <a:tr h="571500">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الحضري</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البدوي</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57150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مريحة، وفرة، أسواق</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خشنة، تنقّل، برد وحر</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الحياة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7150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تحميه الأسوار والجيش</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يحمي نفسه بسلاحه</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الحماية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7150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ضعيفة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عالية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الشجاعة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57150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ضعيف</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قوي جداً</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التضامن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571500">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غني بالصناعات والعلوم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فقير</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الثروة والصنائع</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bl>
          </a:graphicData>
        </a:graphic>
      </p:graphicFrame>
      <p:sp>
        <p:nvSpPr>
          <p:cNvPr id="9" name="Text 5"/>
          <p:cNvSpPr txBox="1"/>
          <p:nvPr/>
        </p:nvSpPr>
        <p:spPr>
          <a:xfrm>
            <a:off x="548640" y="2148840"/>
            <a:ext cx="4846320" cy="2148840"/>
          </a:xfrm>
          <a:prstGeom prst="roundRect">
            <a:avLst>
              <a:gd name="adj" fmla="val 3404"/>
            </a:avLst>
          </a:prstGeom>
          <a:solidFill>
            <a:srgbClr val="FDFAF2"/>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المثال الذي عاشه ابن خلدون</a:t>
            </a:r>
            <a:endParaRPr lang="ar-SA" sz="1730" dirty="0"/>
          </a:p>
          <a:p>
            <a:pPr rtl="1" algn="r" indent="0" marL="0">
              <a:spcBef>
                <a:spcPts val="300"/>
              </a:spcBef>
              <a:buNone/>
            </a:pPr>
            <a:r>
              <a:rPr lang="ar-SA" sz="1500" dirty="0">
                <a:solidFill>
                  <a:srgbClr val="134A3D"/>
                </a:solidFill>
                <a:latin typeface="Arial" pitchFamily="34" charset="0"/>
                <a:ea typeface="Arial" pitchFamily="34" charset="-122"/>
                <a:cs typeface="Arial" pitchFamily="34" charset="-120"/>
              </a:rPr>
              <a:t>المرابطون من الصحراء ← الموحدون من الأطلس ← المرينيون والزيانيون والحفصيون من زناتة</a:t>
            </a:r>
            <a:endParaRPr lang="ar-SA" sz="1730" dirty="0"/>
          </a:p>
        </p:txBody>
      </p:sp>
      <p:sp>
        <p:nvSpPr>
          <p:cNvPr id="10" name="Text 6"/>
          <p:cNvSpPr txBox="1"/>
          <p:nvPr/>
        </p:nvSpPr>
        <p:spPr>
          <a:xfrm>
            <a:off x="548640" y="4434840"/>
            <a:ext cx="4846320" cy="1737360"/>
          </a:xfrm>
          <a:prstGeom prst="roundRect">
            <a:avLst>
              <a:gd name="adj" fmla="val 4211"/>
            </a:avLst>
          </a:prstGeom>
          <a:solidFill>
            <a:srgbClr val="FDFAF2"/>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اليوم: العائلات والشركات</a:t>
            </a:r>
            <a:endParaRPr lang="ar-SA" sz="1730" dirty="0"/>
          </a:p>
          <a:p>
            <a:pPr rtl="1" algn="r" indent="0" marL="0">
              <a:spcBef>
                <a:spcPts val="300"/>
              </a:spcBef>
              <a:buNone/>
            </a:pPr>
            <a:r>
              <a:rPr lang="ar-SA" sz="1440" dirty="0">
                <a:solidFill>
                  <a:srgbClr val="6B5118"/>
                </a:solidFill>
                <a:latin typeface="Arial" pitchFamily="34" charset="0"/>
                <a:ea typeface="Arial" pitchFamily="34" charset="-122"/>
                <a:cs typeface="Arial" pitchFamily="34" charset="-120"/>
              </a:rPr>
              <a:t>الجد يؤسس، والابن يحافظ، والحفيد يضيّع. والشركة الناشئة الجائعة تهزم العملاق المرتاح، ثم تصير مثله</a:t>
            </a:r>
            <a:endParaRPr lang="ar-SA" sz="1730" dirty="0"/>
          </a:p>
        </p:txBody>
      </p:sp>
      <p:sp>
        <p:nvSpPr>
          <p:cNvPr id="11" name="Text 7"/>
          <p:cNvSpPr txBox="1"/>
          <p:nvPr/>
        </p:nvSpPr>
        <p:spPr>
          <a:xfrm>
            <a:off x="5608015" y="5715000"/>
            <a:ext cx="6035040" cy="411480"/>
          </a:xfrm>
          <a:prstGeom prst="rect">
            <a:avLst/>
          </a:prstGeom>
          <a:noFill/>
          <a:ln/>
        </p:spPr>
        <p:txBody>
          <a:bodyPr wrap="square" lIns="0" tIns="0" rIns="0" bIns="0" rtlCol="0" anchor="t"/>
          <a:lstStyle/>
          <a:p>
            <a:pPr rtl="1" algn="ctr" indent="0" marL="0">
              <a:buNone/>
            </a:pPr>
            <a:r>
              <a:rPr lang="ar-SA" sz="1600" b="1" dirty="0">
                <a:solidFill>
                  <a:srgbClr val="A8822F"/>
                </a:solidFill>
                <a:latin typeface="Arial" pitchFamily="34" charset="0"/>
                <a:ea typeface="Arial" pitchFamily="34" charset="-122"/>
                <a:cs typeface="Arial" pitchFamily="34" charset="-120"/>
              </a:rPr>
              <a:t>"الحضارة غاية العمران، ونهاية لعمره"</a:t>
            </a:r>
            <a:endParaRPr lang="ar-SA" sz="16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65</a:t>
            </a:fld>
            <a:endParaRPr lang="ar-SA"/>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3" name="Text 0"/>
          <p:cNvSpPr txBox="1"/>
          <p:nvPr/>
        </p:nvSpPr>
        <p:spPr>
          <a:xfrm>
            <a:off x="7985455" y="411480"/>
            <a:ext cx="3657600" cy="365760"/>
          </a:xfrm>
          <a:prstGeom prst="rect">
            <a:avLst/>
          </a:prstGeom>
          <a:noFill/>
          <a:ln/>
        </p:spPr>
        <p:txBody>
          <a:bodyPr wrap="square" lIns="0" tIns="0" rIns="0" bIns="0" rtlCol="0" anchor="t"/>
          <a:lstStyle/>
          <a:p>
            <a:pPr rtl="1" algn="r" indent="0" marL="0">
              <a:buNone/>
            </a:pPr>
            <a:r>
              <a:rPr lang="ar-SA" sz="1600" b="1" dirty="0">
                <a:solidFill>
                  <a:srgbClr val="C8A24A"/>
                </a:solidFill>
                <a:latin typeface="Arial" pitchFamily="34" charset="0"/>
                <a:ea typeface="Arial" pitchFamily="34" charset="-122"/>
                <a:cs typeface="Arial" pitchFamily="34" charset="-120"/>
              </a:rPr>
              <a:t>الفصل التاسع</a:t>
            </a:r>
            <a:endParaRPr lang="ar-SA" sz="1600" dirty="0"/>
          </a:p>
        </p:txBody>
      </p:sp>
      <p:sp>
        <p:nvSpPr>
          <p:cNvPr id="4" name="Text 1"/>
          <p:cNvSpPr txBox="1"/>
          <p:nvPr/>
        </p:nvSpPr>
        <p:spPr>
          <a:xfrm>
            <a:off x="548640" y="429768"/>
            <a:ext cx="5486400" cy="365760"/>
          </a:xfrm>
          <a:prstGeom prst="rect">
            <a:avLst/>
          </a:prstGeom>
          <a:noFill/>
          <a:ln/>
        </p:spPr>
        <p:txBody>
          <a:bodyPr wrap="square" lIns="0" tIns="0" rIns="0" bIns="0" rtlCol="0" anchor="t"/>
          <a:lstStyle/>
          <a:p>
            <a:pPr rtl="1" algn="l" indent="0" marL="0">
              <a:buNone/>
            </a:pPr>
            <a:r>
              <a:rPr lang="ar-SA" sz="1150" dirty="0">
                <a:solidFill>
                  <a:srgbClr val="AEB5C3"/>
                </a:solidFill>
                <a:latin typeface="Arial" pitchFamily="34" charset="0"/>
                <a:ea typeface="Arial" pitchFamily="34" charset="-122"/>
                <a:cs typeface="Arial" pitchFamily="34" charset="-120"/>
              </a:rPr>
              <a:t>الكتاب الثاني · قصة العلم والعلماء</a:t>
            </a:r>
            <a:endParaRPr lang="ar-SA" sz="1150" dirty="0"/>
          </a:p>
        </p:txBody>
      </p:sp>
      <p:sp>
        <p:nvSpPr>
          <p:cNvPr id="5" name="Shape 2"/>
          <p:cNvSpPr/>
          <p:nvPr/>
        </p:nvSpPr>
        <p:spPr>
          <a:xfrm>
            <a:off x="3474720" y="612648"/>
            <a:ext cx="5973775" cy="0"/>
          </a:xfrm>
          <a:prstGeom prst="line">
            <a:avLst/>
          </a:prstGeom>
          <a:noFill/>
          <a:ln w="9525">
            <a:solidFill>
              <a:srgbClr val="A8822F"/>
            </a:solidFill>
            <a:prstDash val="solid"/>
          </a:ln>
        </p:spPr>
      </p:sp>
      <p:pic>
        <p:nvPicPr>
          <p:cNvPr id="6" name="Image 0" descr="زخرفة هندسية">    </p:cNvPr>
          <p:cNvPicPr>
            <a:picLocks noChangeAspect="1"/>
          </p:cNvPicPr>
          <p:nvPr/>
        </p:nvPicPr>
        <p:blipFill>
          <a:blip r:embed="rId1"/>
          <a:stretch>
            <a:fillRect/>
          </a:stretch>
        </p:blipFill>
        <p:spPr>
          <a:xfrm>
            <a:off x="822960" y="1234440"/>
            <a:ext cx="3291840" cy="3291840"/>
          </a:xfrm>
          <a:prstGeom prst="rect">
            <a:avLst/>
          </a:prstGeom>
        </p:spPr>
      </p:pic>
      <p:pic>
        <p:nvPicPr>
          <p:cNvPr id="7" name="Image 1" descr="ch9">    </p:cNvPr>
          <p:cNvPicPr>
            <a:picLocks noChangeAspect="1"/>
          </p:cNvPicPr>
          <p:nvPr/>
        </p:nvPicPr>
        <p:blipFill>
          <a:blip r:embed="rId2"/>
          <a:stretch>
            <a:fillRect/>
          </a:stretch>
        </p:blipFill>
        <p:spPr>
          <a:xfrm>
            <a:off x="5391219" y="1325880"/>
            <a:ext cx="5219561" cy="960120"/>
          </a:xfrm>
          <a:prstGeom prst="rect">
            <a:avLst/>
          </a:prstGeom>
        </p:spPr>
      </p:pic>
      <p:sp>
        <p:nvSpPr>
          <p:cNvPr id="8" name="Text 3"/>
          <p:cNvSpPr txBox="1"/>
          <p:nvPr/>
        </p:nvSpPr>
        <p:spPr>
          <a:xfrm>
            <a:off x="4251960" y="2697480"/>
            <a:ext cx="7498080" cy="457200"/>
          </a:xfrm>
          <a:prstGeom prst="rect">
            <a:avLst/>
          </a:prstGeom>
          <a:noFill/>
          <a:ln/>
        </p:spPr>
        <p:txBody>
          <a:bodyPr wrap="square" lIns="0" tIns="0" rIns="0" bIns="0" rtlCol="0" anchor="t"/>
          <a:lstStyle/>
          <a:p>
            <a:pPr rtl="1" algn="ctr" indent="0" marL="0">
              <a:buNone/>
            </a:pPr>
            <a:r>
              <a:rPr lang="ar-SA" sz="2000" dirty="0">
                <a:solidFill>
                  <a:srgbClr val="F3EBD6"/>
                </a:solidFill>
                <a:latin typeface="Arial" pitchFamily="34" charset="0"/>
                <a:ea typeface="Arial" pitchFamily="34" charset="-122"/>
                <a:cs typeface="Arial" pitchFamily="34" charset="-120"/>
              </a:rPr>
              <a:t>سنان وتقي الدين وكاتب جلبي، والصدمة الكبرى</a:t>
            </a:r>
            <a:endParaRPr lang="ar-SA" sz="2000" dirty="0"/>
          </a:p>
        </p:txBody>
      </p:sp>
      <p:sp>
        <p:nvSpPr>
          <p:cNvPr id="9" name="Text 4"/>
          <p:cNvSpPr txBox="1"/>
          <p:nvPr/>
        </p:nvSpPr>
        <p:spPr>
          <a:xfrm>
            <a:off x="5349240" y="3246120"/>
            <a:ext cx="5303520" cy="384048"/>
          </a:xfrm>
          <a:prstGeom prst="roundRect">
            <a:avLst>
              <a:gd name="adj" fmla="val 50000"/>
            </a:avLst>
          </a:prstGeom>
          <a:solidFill>
            <a:srgbClr val="C8A24A"/>
          </a:solidFill>
          <a:ln>
            <a:solidFill>
              <a:srgbClr val="C8A24A"/>
            </a:solidFill>
          </a:ln>
        </p:spPr>
        <p:txBody>
          <a:bodyPr wrap="square" lIns="0" tIns="0" rIns="0" bIns="0" rtlCol="0" anchor="ctr"/>
          <a:lstStyle/>
          <a:p>
            <a:pPr rtl="1" algn="ctr" indent="0" marL="0">
              <a:buNone/>
            </a:pPr>
            <a:r>
              <a:rPr lang="ar-SA" sz="1300" b="1" dirty="0">
                <a:solidFill>
                  <a:srgbClr val="0E1726"/>
                </a:solidFill>
                <a:latin typeface="Arial" pitchFamily="34" charset="0"/>
                <a:ea typeface="Arial" pitchFamily="34" charset="-122"/>
                <a:cs typeface="Arial" pitchFamily="34" charset="-120"/>
              </a:rPr>
              <a:t>القرون 9–12هـ · القرون 15–18م</a:t>
            </a:r>
            <a:endParaRPr lang="ar-SA" sz="1300" dirty="0"/>
          </a:p>
        </p:txBody>
      </p:sp>
      <p:sp>
        <p:nvSpPr>
          <p:cNvPr id="10" name="Text 5"/>
          <p:cNvSpPr txBox="1"/>
          <p:nvPr/>
        </p:nvSpPr>
        <p:spPr>
          <a:xfrm>
            <a:off x="4251960" y="3794760"/>
            <a:ext cx="7498080" cy="1097280"/>
          </a:xfrm>
          <a:prstGeom prst="rect">
            <a:avLst/>
          </a:prstGeom>
          <a:noFill/>
          <a:ln/>
        </p:spPr>
        <p:txBody>
          <a:bodyPr wrap="square" lIns="76200" tIns="177800" rIns="177800" bIns="76200" rtlCol="0" anchor="ctr"/>
          <a:lstStyle/>
          <a:p>
            <a:pPr rtl="1" algn="ctr" indent="0" marL="0">
              <a:buNone/>
            </a:pPr>
            <a:r>
              <a:rPr lang="ar-SA" sz="1800" dirty="0">
                <a:solidFill>
                  <a:srgbClr val="FFFFFF"/>
                </a:solidFill>
                <a:latin typeface="Times New Roman" pitchFamily="34" charset="0"/>
                <a:ea typeface="Times New Roman" pitchFamily="34" charset="-122"/>
                <a:cs typeface="Times New Roman" pitchFamily="34" charset="-120"/>
              </a:rPr>
              <a:t>« المغلوب مولع أبداً بالاقتداء بالغالب »</a:t>
            </a:r>
            <a:endParaRPr lang="ar-SA" sz="1800" dirty="0"/>
          </a:p>
          <a:p>
            <a:pPr rtl="1" algn="ctr" indent="0" marL="0">
              <a:spcBef>
                <a:spcPts val="400"/>
              </a:spcBef>
              <a:buNone/>
            </a:pPr>
            <a:r>
              <a:rPr lang="ar-SA" sz="1150" b="1" dirty="0">
                <a:solidFill>
                  <a:srgbClr val="C8A24A"/>
                </a:solidFill>
                <a:latin typeface="Arial" pitchFamily="34" charset="0"/>
                <a:ea typeface="Arial" pitchFamily="34" charset="-122"/>
                <a:cs typeface="Arial" pitchFamily="34" charset="-120"/>
              </a:rPr>
              <a:t>ابن خلدون، المقدمة</a:t>
            </a:r>
            <a:endParaRPr lang="ar-SA" sz="18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التاسع · مفترق الطرق</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العالم الإسلامي وأوروبا (1450–1800م)</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6613855" y="1371600"/>
            <a:ext cx="5029200" cy="292608"/>
          </a:xfrm>
          <a:prstGeom prst="rect">
            <a:avLst/>
          </a:prstGeom>
          <a:noFill/>
          <a:ln/>
        </p:spPr>
        <p:txBody>
          <a:bodyPr wrap="square" lIns="0" tIns="0" rIns="0" bIns="0" rtlCol="0" anchor="t"/>
          <a:lstStyle/>
          <a:p>
            <a:pPr rtl="1" algn="ctr" indent="0" marL="0">
              <a:buNone/>
            </a:pPr>
            <a:r>
              <a:rPr lang="ar-SA" sz="1300" b="1" dirty="0">
                <a:solidFill>
                  <a:srgbClr val="134A3D"/>
                </a:solidFill>
                <a:latin typeface="Arial" pitchFamily="34" charset="0"/>
                <a:ea typeface="Arial" pitchFamily="34" charset="-122"/>
                <a:cs typeface="Arial" pitchFamily="34" charset="-120"/>
              </a:rPr>
              <a:t>العالم الإسلامي</a:t>
            </a:r>
            <a:endParaRPr lang="ar-SA" sz="1300" dirty="0"/>
          </a:p>
        </p:txBody>
      </p:sp>
      <p:sp>
        <p:nvSpPr>
          <p:cNvPr id="7" name="Text 4"/>
          <p:cNvSpPr txBox="1"/>
          <p:nvPr/>
        </p:nvSpPr>
        <p:spPr>
          <a:xfrm>
            <a:off x="548640" y="1371600"/>
            <a:ext cx="5029200" cy="292608"/>
          </a:xfrm>
          <a:prstGeom prst="rect">
            <a:avLst/>
          </a:prstGeom>
          <a:noFill/>
          <a:ln/>
        </p:spPr>
        <p:txBody>
          <a:bodyPr wrap="square" lIns="0" tIns="0" rIns="0" bIns="0" rtlCol="0" anchor="t"/>
          <a:lstStyle/>
          <a:p>
            <a:pPr rtl="1" algn="ctr" indent="0" marL="0">
              <a:buNone/>
            </a:pPr>
            <a:r>
              <a:rPr lang="ar-SA" sz="1300" b="1" dirty="0">
                <a:solidFill>
                  <a:srgbClr val="143456"/>
                </a:solidFill>
                <a:latin typeface="Arial" pitchFamily="34" charset="0"/>
                <a:ea typeface="Arial" pitchFamily="34" charset="-122"/>
                <a:cs typeface="Arial" pitchFamily="34" charset="-120"/>
              </a:rPr>
              <a:t>أوروبا</a:t>
            </a:r>
            <a:endParaRPr lang="ar-SA" sz="1300" dirty="0"/>
          </a:p>
        </p:txBody>
      </p:sp>
      <p:sp>
        <p:nvSpPr>
          <p:cNvPr id="8" name="Text 5"/>
          <p:cNvSpPr txBox="1"/>
          <p:nvPr/>
        </p:nvSpPr>
        <p:spPr>
          <a:xfrm>
            <a:off x="5669280" y="1719072"/>
            <a:ext cx="853135" cy="347472"/>
          </a:xfrm>
          <a:prstGeom prst="rect">
            <a:avLst/>
          </a:prstGeom>
          <a:noFill/>
          <a:ln/>
        </p:spPr>
        <p:txBody>
          <a:bodyPr wrap="square" lIns="0" tIns="0" rIns="0" bIns="0" rtlCol="0" anchor="ctr"/>
          <a:lstStyle/>
          <a:p>
            <a:pPr rtl="1" algn="ctr" indent="0" marL="0">
              <a:buNone/>
            </a:pPr>
            <a:r>
              <a:rPr lang="ar-SA" sz="1100" b="1" dirty="0">
                <a:solidFill>
                  <a:srgbClr val="5A5D66"/>
                </a:solidFill>
                <a:latin typeface="Arial" pitchFamily="34" charset="0"/>
                <a:ea typeface="Arial" pitchFamily="34" charset="-122"/>
                <a:cs typeface="Arial" pitchFamily="34" charset="-120"/>
              </a:rPr>
              <a:t>1450م</a:t>
            </a:r>
            <a:endParaRPr lang="ar-SA" sz="1100" dirty="0"/>
          </a:p>
        </p:txBody>
      </p:sp>
      <p:sp>
        <p:nvSpPr>
          <p:cNvPr id="9" name="Text 6"/>
          <p:cNvSpPr txBox="1"/>
          <p:nvPr/>
        </p:nvSpPr>
        <p:spPr>
          <a:xfrm>
            <a:off x="548640" y="1719072"/>
            <a:ext cx="5029200" cy="347472"/>
          </a:xfrm>
          <a:prstGeom prst="roundRect">
            <a:avLst>
              <a:gd name="adj" fmla="val 15789"/>
            </a:avLst>
          </a:prstGeom>
          <a:solidFill>
            <a:srgbClr val="E5EDF6"/>
          </a:solidFill>
          <a:ln w="7620">
            <a:solidFill>
              <a:srgbClr val="1E4D7B"/>
            </a:solidFill>
          </a:ln>
        </p:spPr>
        <p:txBody>
          <a:bodyPr wrap="square" lIns="0" tIns="101600" rIns="101600" bIns="0" rtlCol="0" anchor="ctr"/>
          <a:lstStyle/>
          <a:p>
            <a:pPr rtl="1" algn="r" indent="0" marL="0">
              <a:buNone/>
            </a:pPr>
            <a:r>
              <a:rPr lang="ar-SA" sz="1200" dirty="0">
                <a:solidFill>
                  <a:srgbClr val="143456"/>
                </a:solidFill>
                <a:latin typeface="Arial" pitchFamily="34" charset="0"/>
                <a:ea typeface="Arial" pitchFamily="34" charset="-122"/>
                <a:cs typeface="Arial" pitchFamily="34" charset="-120"/>
              </a:rPr>
              <a:t>غوتنبرغ يطبع بالحروف المتحركة</a:t>
            </a:r>
            <a:endParaRPr lang="ar-SA" sz="1200" dirty="0"/>
          </a:p>
        </p:txBody>
      </p:sp>
      <p:sp>
        <p:nvSpPr>
          <p:cNvPr id="10" name="Text 7"/>
          <p:cNvSpPr txBox="1"/>
          <p:nvPr/>
        </p:nvSpPr>
        <p:spPr>
          <a:xfrm>
            <a:off x="5669280" y="2121408"/>
            <a:ext cx="853135" cy="347472"/>
          </a:xfrm>
          <a:prstGeom prst="rect">
            <a:avLst/>
          </a:prstGeom>
          <a:noFill/>
          <a:ln/>
        </p:spPr>
        <p:txBody>
          <a:bodyPr wrap="square" lIns="0" tIns="0" rIns="0" bIns="0" rtlCol="0" anchor="ctr"/>
          <a:lstStyle/>
          <a:p>
            <a:pPr rtl="1" algn="ctr" indent="0" marL="0">
              <a:buNone/>
            </a:pPr>
            <a:r>
              <a:rPr lang="ar-SA" sz="1100" b="1" dirty="0">
                <a:solidFill>
                  <a:srgbClr val="5A5D66"/>
                </a:solidFill>
                <a:latin typeface="Arial" pitchFamily="34" charset="0"/>
                <a:ea typeface="Arial" pitchFamily="34" charset="-122"/>
                <a:cs typeface="Arial" pitchFamily="34" charset="-120"/>
              </a:rPr>
              <a:t>1470م</a:t>
            </a:r>
            <a:endParaRPr lang="ar-SA" sz="1100" dirty="0"/>
          </a:p>
        </p:txBody>
      </p:sp>
      <p:sp>
        <p:nvSpPr>
          <p:cNvPr id="11" name="Text 8"/>
          <p:cNvSpPr txBox="1"/>
          <p:nvPr/>
        </p:nvSpPr>
        <p:spPr>
          <a:xfrm>
            <a:off x="6613855" y="2121408"/>
            <a:ext cx="5029200" cy="347472"/>
          </a:xfrm>
          <a:prstGeom prst="roundRect">
            <a:avLst>
              <a:gd name="adj" fmla="val 15789"/>
            </a:avLst>
          </a:prstGeom>
          <a:solidFill>
            <a:srgbClr val="E3F1EC"/>
          </a:solidFill>
          <a:ln w="7620">
            <a:solidFill>
              <a:srgbClr val="1F6F5C"/>
            </a:solidFill>
          </a:ln>
        </p:spPr>
        <p:txBody>
          <a:bodyPr wrap="square" lIns="0" tIns="101600" rIns="101600" bIns="0" rtlCol="0" anchor="ctr"/>
          <a:lstStyle/>
          <a:p>
            <a:pPr rtl="1" algn="r" indent="0" marL="0">
              <a:buNone/>
            </a:pPr>
            <a:r>
              <a:rPr lang="ar-SA" sz="1200" dirty="0">
                <a:solidFill>
                  <a:srgbClr val="134A3D"/>
                </a:solidFill>
                <a:latin typeface="Arial" pitchFamily="34" charset="0"/>
                <a:ea typeface="Arial" pitchFamily="34" charset="-122"/>
                <a:cs typeface="Arial" pitchFamily="34" charset="-120"/>
              </a:rPr>
              <a:t>الصحن الثمان وعلي القوشجي</a:t>
            </a:r>
            <a:endParaRPr lang="ar-SA" sz="1200" dirty="0"/>
          </a:p>
        </p:txBody>
      </p:sp>
      <p:sp>
        <p:nvSpPr>
          <p:cNvPr id="12" name="Text 9"/>
          <p:cNvSpPr txBox="1"/>
          <p:nvPr/>
        </p:nvSpPr>
        <p:spPr>
          <a:xfrm>
            <a:off x="5669280" y="2523744"/>
            <a:ext cx="853135" cy="347472"/>
          </a:xfrm>
          <a:prstGeom prst="rect">
            <a:avLst/>
          </a:prstGeom>
          <a:noFill/>
          <a:ln/>
        </p:spPr>
        <p:txBody>
          <a:bodyPr wrap="square" lIns="0" tIns="0" rIns="0" bIns="0" rtlCol="0" anchor="ctr"/>
          <a:lstStyle/>
          <a:p>
            <a:pPr rtl="1" algn="ctr" indent="0" marL="0">
              <a:buNone/>
            </a:pPr>
            <a:r>
              <a:rPr lang="ar-SA" sz="1100" b="1" dirty="0">
                <a:solidFill>
                  <a:srgbClr val="5A5D66"/>
                </a:solidFill>
                <a:latin typeface="Arial" pitchFamily="34" charset="0"/>
                <a:ea typeface="Arial" pitchFamily="34" charset="-122"/>
                <a:cs typeface="Arial" pitchFamily="34" charset="-120"/>
              </a:rPr>
              <a:t>1507–13م</a:t>
            </a:r>
            <a:endParaRPr lang="ar-SA" sz="1100" dirty="0"/>
          </a:p>
        </p:txBody>
      </p:sp>
      <p:sp>
        <p:nvSpPr>
          <p:cNvPr id="13" name="Text 10"/>
          <p:cNvSpPr txBox="1"/>
          <p:nvPr/>
        </p:nvSpPr>
        <p:spPr>
          <a:xfrm>
            <a:off x="6613855" y="2523744"/>
            <a:ext cx="5029200" cy="347472"/>
          </a:xfrm>
          <a:prstGeom prst="roundRect">
            <a:avLst>
              <a:gd name="adj" fmla="val 15789"/>
            </a:avLst>
          </a:prstGeom>
          <a:solidFill>
            <a:srgbClr val="E3F1EC"/>
          </a:solidFill>
          <a:ln w="7620">
            <a:solidFill>
              <a:srgbClr val="1F6F5C"/>
            </a:solidFill>
          </a:ln>
        </p:spPr>
        <p:txBody>
          <a:bodyPr wrap="square" lIns="0" tIns="101600" rIns="101600" bIns="0" rtlCol="0" anchor="ctr"/>
          <a:lstStyle/>
          <a:p>
            <a:pPr rtl="1" algn="r" indent="0" marL="0">
              <a:buNone/>
            </a:pPr>
            <a:r>
              <a:rPr lang="ar-SA" sz="1200" dirty="0">
                <a:solidFill>
                  <a:srgbClr val="134A3D"/>
                </a:solidFill>
                <a:latin typeface="Arial" pitchFamily="34" charset="0"/>
                <a:ea typeface="Arial" pitchFamily="34" charset="-122"/>
                <a:cs typeface="Arial" pitchFamily="34" charset="-120"/>
              </a:rPr>
              <a:t>بيري ريس: سواحل الأمريكتين (1513)</a:t>
            </a:r>
            <a:endParaRPr lang="ar-SA" sz="1200" dirty="0"/>
          </a:p>
        </p:txBody>
      </p:sp>
      <p:sp>
        <p:nvSpPr>
          <p:cNvPr id="14" name="Text 11"/>
          <p:cNvSpPr txBox="1"/>
          <p:nvPr/>
        </p:nvSpPr>
        <p:spPr>
          <a:xfrm>
            <a:off x="548640" y="2523744"/>
            <a:ext cx="5029200" cy="347472"/>
          </a:xfrm>
          <a:prstGeom prst="roundRect">
            <a:avLst>
              <a:gd name="adj" fmla="val 15789"/>
            </a:avLst>
          </a:prstGeom>
          <a:solidFill>
            <a:srgbClr val="E5EDF6"/>
          </a:solidFill>
          <a:ln w="7620">
            <a:solidFill>
              <a:srgbClr val="1E4D7B"/>
            </a:solidFill>
          </a:ln>
        </p:spPr>
        <p:txBody>
          <a:bodyPr wrap="square" lIns="0" tIns="101600" rIns="101600" bIns="0" rtlCol="0" anchor="ctr"/>
          <a:lstStyle/>
          <a:p>
            <a:pPr rtl="1" algn="r" indent="0" marL="0">
              <a:buNone/>
            </a:pPr>
            <a:r>
              <a:rPr lang="ar-SA" sz="1200" dirty="0">
                <a:solidFill>
                  <a:srgbClr val="143456"/>
                </a:solidFill>
                <a:latin typeface="Arial" pitchFamily="34" charset="0"/>
                <a:ea typeface="Arial" pitchFamily="34" charset="-122"/>
                <a:cs typeface="Arial" pitchFamily="34" charset="-120"/>
              </a:rPr>
              <a:t>أول خريطة تحمل اسم "أمريكا"</a:t>
            </a:r>
            <a:endParaRPr lang="ar-SA" sz="1200" dirty="0"/>
          </a:p>
        </p:txBody>
      </p:sp>
      <p:sp>
        <p:nvSpPr>
          <p:cNvPr id="15" name="Text 12"/>
          <p:cNvSpPr txBox="1"/>
          <p:nvPr/>
        </p:nvSpPr>
        <p:spPr>
          <a:xfrm>
            <a:off x="5669280" y="2926080"/>
            <a:ext cx="853135" cy="347472"/>
          </a:xfrm>
          <a:prstGeom prst="rect">
            <a:avLst/>
          </a:prstGeom>
          <a:noFill/>
          <a:ln/>
        </p:spPr>
        <p:txBody>
          <a:bodyPr wrap="square" lIns="0" tIns="0" rIns="0" bIns="0" rtlCol="0" anchor="ctr"/>
          <a:lstStyle/>
          <a:p>
            <a:pPr rtl="1" algn="ctr" indent="0" marL="0">
              <a:buNone/>
            </a:pPr>
            <a:r>
              <a:rPr lang="ar-SA" sz="1100" b="1" dirty="0">
                <a:solidFill>
                  <a:srgbClr val="5A5D66"/>
                </a:solidFill>
                <a:latin typeface="Arial" pitchFamily="34" charset="0"/>
                <a:ea typeface="Arial" pitchFamily="34" charset="-122"/>
                <a:cs typeface="Arial" pitchFamily="34" charset="-120"/>
              </a:rPr>
              <a:t>1543م</a:t>
            </a:r>
            <a:endParaRPr lang="ar-SA" sz="1100" dirty="0"/>
          </a:p>
        </p:txBody>
      </p:sp>
      <p:sp>
        <p:nvSpPr>
          <p:cNvPr id="16" name="Text 13"/>
          <p:cNvSpPr txBox="1"/>
          <p:nvPr/>
        </p:nvSpPr>
        <p:spPr>
          <a:xfrm>
            <a:off x="548640" y="2926080"/>
            <a:ext cx="5029200" cy="347472"/>
          </a:xfrm>
          <a:prstGeom prst="roundRect">
            <a:avLst>
              <a:gd name="adj" fmla="val 15789"/>
            </a:avLst>
          </a:prstGeom>
          <a:solidFill>
            <a:srgbClr val="E5EDF6"/>
          </a:solidFill>
          <a:ln w="7620">
            <a:solidFill>
              <a:srgbClr val="1E4D7B"/>
            </a:solidFill>
          </a:ln>
        </p:spPr>
        <p:txBody>
          <a:bodyPr wrap="square" lIns="0" tIns="101600" rIns="101600" bIns="0" rtlCol="0" anchor="ctr"/>
          <a:lstStyle/>
          <a:p>
            <a:pPr rtl="1" algn="r" indent="0" marL="0">
              <a:buNone/>
            </a:pPr>
            <a:r>
              <a:rPr lang="ar-SA" sz="1200" dirty="0">
                <a:solidFill>
                  <a:srgbClr val="143456"/>
                </a:solidFill>
                <a:latin typeface="Arial" pitchFamily="34" charset="0"/>
                <a:ea typeface="Arial" pitchFamily="34" charset="-122"/>
                <a:cs typeface="Arial" pitchFamily="34" charset="-120"/>
              </a:rPr>
              <a:t>كوبرنيكوس: الشمس في المركز</a:t>
            </a:r>
            <a:endParaRPr lang="ar-SA" sz="1200" dirty="0"/>
          </a:p>
        </p:txBody>
      </p:sp>
      <p:sp>
        <p:nvSpPr>
          <p:cNvPr id="17" name="Text 14"/>
          <p:cNvSpPr txBox="1"/>
          <p:nvPr/>
        </p:nvSpPr>
        <p:spPr>
          <a:xfrm>
            <a:off x="5669280" y="3328416"/>
            <a:ext cx="853135" cy="347472"/>
          </a:xfrm>
          <a:prstGeom prst="rect">
            <a:avLst/>
          </a:prstGeom>
          <a:noFill/>
          <a:ln/>
        </p:spPr>
        <p:txBody>
          <a:bodyPr wrap="square" lIns="0" tIns="0" rIns="0" bIns="0" rtlCol="0" anchor="ctr"/>
          <a:lstStyle/>
          <a:p>
            <a:pPr rtl="1" algn="ctr" indent="0" marL="0">
              <a:buNone/>
            </a:pPr>
            <a:r>
              <a:rPr lang="ar-SA" sz="1100" b="1" dirty="0">
                <a:solidFill>
                  <a:srgbClr val="5A5D66"/>
                </a:solidFill>
                <a:latin typeface="Arial" pitchFamily="34" charset="0"/>
                <a:ea typeface="Arial" pitchFamily="34" charset="-122"/>
                <a:cs typeface="Arial" pitchFamily="34" charset="-120"/>
              </a:rPr>
              <a:t>1557م</a:t>
            </a:r>
            <a:endParaRPr lang="ar-SA" sz="1100" dirty="0"/>
          </a:p>
        </p:txBody>
      </p:sp>
      <p:sp>
        <p:nvSpPr>
          <p:cNvPr id="18" name="Text 15"/>
          <p:cNvSpPr txBox="1"/>
          <p:nvPr/>
        </p:nvSpPr>
        <p:spPr>
          <a:xfrm>
            <a:off x="6613855" y="3328416"/>
            <a:ext cx="5029200" cy="347472"/>
          </a:xfrm>
          <a:prstGeom prst="roundRect">
            <a:avLst>
              <a:gd name="adj" fmla="val 15789"/>
            </a:avLst>
          </a:prstGeom>
          <a:solidFill>
            <a:srgbClr val="E3F1EC"/>
          </a:solidFill>
          <a:ln w="7620">
            <a:solidFill>
              <a:srgbClr val="1F6F5C"/>
            </a:solidFill>
          </a:ln>
        </p:spPr>
        <p:txBody>
          <a:bodyPr wrap="square" lIns="0" tIns="101600" rIns="101600" bIns="0" rtlCol="0" anchor="ctr"/>
          <a:lstStyle/>
          <a:p>
            <a:pPr rtl="1" algn="r" indent="0" marL="0">
              <a:buNone/>
            </a:pPr>
            <a:r>
              <a:rPr lang="ar-SA" sz="1200" dirty="0">
                <a:solidFill>
                  <a:srgbClr val="134A3D"/>
                </a:solidFill>
                <a:latin typeface="Arial" pitchFamily="34" charset="0"/>
                <a:ea typeface="Arial" pitchFamily="34" charset="-122"/>
                <a:cs typeface="Arial" pitchFamily="34" charset="-120"/>
              </a:rPr>
              <a:t>سنان يكمل السليمانية</a:t>
            </a:r>
            <a:endParaRPr lang="ar-SA" sz="1200" dirty="0"/>
          </a:p>
        </p:txBody>
      </p:sp>
      <p:sp>
        <p:nvSpPr>
          <p:cNvPr id="19" name="Text 16"/>
          <p:cNvSpPr txBox="1"/>
          <p:nvPr/>
        </p:nvSpPr>
        <p:spPr>
          <a:xfrm>
            <a:off x="5669280" y="3730752"/>
            <a:ext cx="853135" cy="347472"/>
          </a:xfrm>
          <a:prstGeom prst="rect">
            <a:avLst/>
          </a:prstGeom>
          <a:noFill/>
          <a:ln/>
        </p:spPr>
        <p:txBody>
          <a:bodyPr wrap="square" lIns="0" tIns="0" rIns="0" bIns="0" rtlCol="0" anchor="ctr"/>
          <a:lstStyle/>
          <a:p>
            <a:pPr rtl="1" algn="ctr" indent="0" marL="0">
              <a:buNone/>
            </a:pPr>
            <a:r>
              <a:rPr lang="ar-SA" sz="1100" b="1" dirty="0">
                <a:solidFill>
                  <a:srgbClr val="5A5D66"/>
                </a:solidFill>
                <a:latin typeface="Arial" pitchFamily="34" charset="0"/>
                <a:ea typeface="Arial" pitchFamily="34" charset="-122"/>
                <a:cs typeface="Arial" pitchFamily="34" charset="-120"/>
              </a:rPr>
              <a:t>1577م</a:t>
            </a:r>
            <a:endParaRPr lang="ar-SA" sz="1100" dirty="0"/>
          </a:p>
        </p:txBody>
      </p:sp>
      <p:sp>
        <p:nvSpPr>
          <p:cNvPr id="20" name="Text 17"/>
          <p:cNvSpPr txBox="1"/>
          <p:nvPr/>
        </p:nvSpPr>
        <p:spPr>
          <a:xfrm>
            <a:off x="6613855" y="3730752"/>
            <a:ext cx="5029200" cy="347472"/>
          </a:xfrm>
          <a:prstGeom prst="roundRect">
            <a:avLst>
              <a:gd name="adj" fmla="val 15789"/>
            </a:avLst>
          </a:prstGeom>
          <a:solidFill>
            <a:srgbClr val="E3F1EC"/>
          </a:solidFill>
          <a:ln w="7620">
            <a:solidFill>
              <a:srgbClr val="1F6F5C"/>
            </a:solidFill>
          </a:ln>
        </p:spPr>
        <p:txBody>
          <a:bodyPr wrap="square" lIns="0" tIns="101600" rIns="101600" bIns="0" rtlCol="0" anchor="ctr"/>
          <a:lstStyle/>
          <a:p>
            <a:pPr rtl="1" algn="r" indent="0" marL="0">
              <a:buNone/>
            </a:pPr>
            <a:r>
              <a:rPr lang="ar-SA" sz="1200" dirty="0">
                <a:solidFill>
                  <a:srgbClr val="134A3D"/>
                </a:solidFill>
                <a:latin typeface="Arial" pitchFamily="34" charset="0"/>
                <a:ea typeface="Arial" pitchFamily="34" charset="-122"/>
                <a:cs typeface="Arial" pitchFamily="34" charset="-120"/>
              </a:rPr>
              <a:t>مرصد تقي الدين</a:t>
            </a:r>
            <a:endParaRPr lang="ar-SA" sz="1200" dirty="0"/>
          </a:p>
        </p:txBody>
      </p:sp>
      <p:sp>
        <p:nvSpPr>
          <p:cNvPr id="21" name="Text 18"/>
          <p:cNvSpPr txBox="1"/>
          <p:nvPr/>
        </p:nvSpPr>
        <p:spPr>
          <a:xfrm>
            <a:off x="548640" y="3730752"/>
            <a:ext cx="5029200" cy="347472"/>
          </a:xfrm>
          <a:prstGeom prst="roundRect">
            <a:avLst>
              <a:gd name="adj" fmla="val 15789"/>
            </a:avLst>
          </a:prstGeom>
          <a:solidFill>
            <a:srgbClr val="E5EDF6"/>
          </a:solidFill>
          <a:ln w="7620">
            <a:solidFill>
              <a:srgbClr val="1E4D7B"/>
            </a:solidFill>
          </a:ln>
        </p:spPr>
        <p:txBody>
          <a:bodyPr wrap="square" lIns="0" tIns="101600" rIns="101600" bIns="0" rtlCol="0" anchor="ctr"/>
          <a:lstStyle/>
          <a:p>
            <a:pPr rtl="1" algn="r" indent="0" marL="0">
              <a:buNone/>
            </a:pPr>
            <a:r>
              <a:rPr lang="ar-SA" sz="1200" dirty="0">
                <a:solidFill>
                  <a:srgbClr val="143456"/>
                </a:solidFill>
                <a:latin typeface="Arial" pitchFamily="34" charset="0"/>
                <a:ea typeface="Arial" pitchFamily="34" charset="-122"/>
                <a:cs typeface="Arial" pitchFamily="34" charset="-120"/>
              </a:rPr>
              <a:t>مرصد تيخو براهي</a:t>
            </a:r>
            <a:endParaRPr lang="ar-SA" sz="1200" dirty="0"/>
          </a:p>
        </p:txBody>
      </p:sp>
      <p:sp>
        <p:nvSpPr>
          <p:cNvPr id="22" name="Text 19"/>
          <p:cNvSpPr txBox="1"/>
          <p:nvPr/>
        </p:nvSpPr>
        <p:spPr>
          <a:xfrm>
            <a:off x="5669280" y="4133088"/>
            <a:ext cx="853135" cy="347472"/>
          </a:xfrm>
          <a:prstGeom prst="rect">
            <a:avLst/>
          </a:prstGeom>
          <a:noFill/>
          <a:ln/>
        </p:spPr>
        <p:txBody>
          <a:bodyPr wrap="square" lIns="0" tIns="0" rIns="0" bIns="0" rtlCol="0" anchor="ctr"/>
          <a:lstStyle/>
          <a:p>
            <a:pPr rtl="1" algn="ctr" indent="0" marL="0">
              <a:buNone/>
            </a:pPr>
            <a:r>
              <a:rPr lang="ar-SA" sz="1100" b="1" dirty="0">
                <a:solidFill>
                  <a:srgbClr val="5A5D66"/>
                </a:solidFill>
                <a:latin typeface="Arial" pitchFamily="34" charset="0"/>
                <a:ea typeface="Arial" pitchFamily="34" charset="-122"/>
                <a:cs typeface="Arial" pitchFamily="34" charset="-120"/>
              </a:rPr>
              <a:t>1580–1609م</a:t>
            </a:r>
            <a:endParaRPr lang="ar-SA" sz="1100" dirty="0"/>
          </a:p>
        </p:txBody>
      </p:sp>
      <p:sp>
        <p:nvSpPr>
          <p:cNvPr id="23" name="Text 20"/>
          <p:cNvSpPr txBox="1"/>
          <p:nvPr/>
        </p:nvSpPr>
        <p:spPr>
          <a:xfrm>
            <a:off x="6613855" y="4133088"/>
            <a:ext cx="5029200" cy="347472"/>
          </a:xfrm>
          <a:prstGeom prst="roundRect">
            <a:avLst>
              <a:gd name="adj" fmla="val 15789"/>
            </a:avLst>
          </a:prstGeom>
          <a:solidFill>
            <a:srgbClr val="F8E6E3"/>
          </a:solidFill>
          <a:ln w="7620">
            <a:solidFill>
              <a:srgbClr val="9E2A2B"/>
            </a:solidFill>
          </a:ln>
        </p:spPr>
        <p:txBody>
          <a:bodyPr wrap="square" lIns="0" tIns="101600" rIns="101600" bIns="0" rtlCol="0" anchor="ctr"/>
          <a:lstStyle/>
          <a:p>
            <a:pPr rtl="1" algn="r" indent="0" marL="0">
              <a:buNone/>
            </a:pPr>
            <a:r>
              <a:rPr lang="ar-SA" sz="1200" dirty="0">
                <a:solidFill>
                  <a:srgbClr val="6E1C1D"/>
                </a:solidFill>
                <a:latin typeface="Arial" pitchFamily="34" charset="0"/>
                <a:ea typeface="Arial" pitchFamily="34" charset="-122"/>
                <a:cs typeface="Arial" pitchFamily="34" charset="-120"/>
              </a:rPr>
              <a:t>هدم مرصد إسطنبول (1580)</a:t>
            </a:r>
            <a:endParaRPr lang="ar-SA" sz="1200" dirty="0"/>
          </a:p>
        </p:txBody>
      </p:sp>
      <p:sp>
        <p:nvSpPr>
          <p:cNvPr id="24" name="Text 21"/>
          <p:cNvSpPr txBox="1"/>
          <p:nvPr/>
        </p:nvSpPr>
        <p:spPr>
          <a:xfrm>
            <a:off x="548640" y="4133088"/>
            <a:ext cx="5029200" cy="347472"/>
          </a:xfrm>
          <a:prstGeom prst="roundRect">
            <a:avLst>
              <a:gd name="adj" fmla="val 15789"/>
            </a:avLst>
          </a:prstGeom>
          <a:solidFill>
            <a:srgbClr val="E5EDF6"/>
          </a:solidFill>
          <a:ln w="7620">
            <a:solidFill>
              <a:srgbClr val="1E4D7B"/>
            </a:solidFill>
          </a:ln>
        </p:spPr>
        <p:txBody>
          <a:bodyPr wrap="square" lIns="0" tIns="101600" rIns="101600" bIns="0" rtlCol="0" anchor="ctr"/>
          <a:lstStyle/>
          <a:p>
            <a:pPr rtl="1" algn="r" indent="0" marL="0">
              <a:buNone/>
            </a:pPr>
            <a:r>
              <a:rPr lang="ar-SA" sz="1200" dirty="0">
                <a:solidFill>
                  <a:srgbClr val="143456"/>
                </a:solidFill>
                <a:latin typeface="Arial" pitchFamily="34" charset="0"/>
                <a:ea typeface="Arial" pitchFamily="34" charset="-122"/>
                <a:cs typeface="Arial" pitchFamily="34" charset="-120"/>
              </a:rPr>
              <a:t>كبلر يكتشف قوانين الكواكب</a:t>
            </a:r>
            <a:endParaRPr lang="ar-SA" sz="1200" dirty="0"/>
          </a:p>
        </p:txBody>
      </p:sp>
      <p:sp>
        <p:nvSpPr>
          <p:cNvPr id="25" name="Text 22"/>
          <p:cNvSpPr txBox="1"/>
          <p:nvPr/>
        </p:nvSpPr>
        <p:spPr>
          <a:xfrm>
            <a:off x="5669280" y="4535424"/>
            <a:ext cx="853135" cy="347472"/>
          </a:xfrm>
          <a:prstGeom prst="rect">
            <a:avLst/>
          </a:prstGeom>
          <a:noFill/>
          <a:ln/>
        </p:spPr>
        <p:txBody>
          <a:bodyPr wrap="square" lIns="0" tIns="0" rIns="0" bIns="0" rtlCol="0" anchor="ctr"/>
          <a:lstStyle/>
          <a:p>
            <a:pPr rtl="1" algn="ctr" indent="0" marL="0">
              <a:buNone/>
            </a:pPr>
            <a:r>
              <a:rPr lang="ar-SA" sz="1100" b="1" dirty="0">
                <a:solidFill>
                  <a:srgbClr val="5A5D66"/>
                </a:solidFill>
                <a:latin typeface="Arial" pitchFamily="34" charset="0"/>
                <a:ea typeface="Arial" pitchFamily="34" charset="-122"/>
                <a:cs typeface="Arial" pitchFamily="34" charset="-120"/>
              </a:rPr>
              <a:t>1650م</a:t>
            </a:r>
            <a:endParaRPr lang="ar-SA" sz="1100" dirty="0"/>
          </a:p>
        </p:txBody>
      </p:sp>
      <p:sp>
        <p:nvSpPr>
          <p:cNvPr id="26" name="Text 23"/>
          <p:cNvSpPr txBox="1"/>
          <p:nvPr/>
        </p:nvSpPr>
        <p:spPr>
          <a:xfrm>
            <a:off x="6613855" y="4535424"/>
            <a:ext cx="5029200" cy="347472"/>
          </a:xfrm>
          <a:prstGeom prst="roundRect">
            <a:avLst>
              <a:gd name="adj" fmla="val 15789"/>
            </a:avLst>
          </a:prstGeom>
          <a:solidFill>
            <a:srgbClr val="E3F1EC"/>
          </a:solidFill>
          <a:ln w="7620">
            <a:solidFill>
              <a:srgbClr val="1F6F5C"/>
            </a:solidFill>
          </a:ln>
        </p:spPr>
        <p:txBody>
          <a:bodyPr wrap="square" lIns="0" tIns="101600" rIns="101600" bIns="0" rtlCol="0" anchor="ctr"/>
          <a:lstStyle/>
          <a:p>
            <a:pPr rtl="1" algn="r" indent="0" marL="0">
              <a:buNone/>
            </a:pPr>
            <a:r>
              <a:rPr lang="ar-SA" sz="1200" dirty="0">
                <a:solidFill>
                  <a:srgbClr val="134A3D"/>
                </a:solidFill>
                <a:latin typeface="Arial" pitchFamily="34" charset="0"/>
                <a:ea typeface="Arial" pitchFamily="34" charset="-122"/>
                <a:cs typeface="Arial" pitchFamily="34" charset="-120"/>
              </a:rPr>
              <a:t>كاتب جلبي: "كشف الظنون"</a:t>
            </a:r>
            <a:endParaRPr lang="ar-SA" sz="1200" dirty="0"/>
          </a:p>
        </p:txBody>
      </p:sp>
      <p:sp>
        <p:nvSpPr>
          <p:cNvPr id="27" name="Text 24"/>
          <p:cNvSpPr txBox="1"/>
          <p:nvPr/>
        </p:nvSpPr>
        <p:spPr>
          <a:xfrm>
            <a:off x="5669280" y="4937760"/>
            <a:ext cx="853135" cy="347472"/>
          </a:xfrm>
          <a:prstGeom prst="rect">
            <a:avLst/>
          </a:prstGeom>
          <a:noFill/>
          <a:ln/>
        </p:spPr>
        <p:txBody>
          <a:bodyPr wrap="square" lIns="0" tIns="0" rIns="0" bIns="0" rtlCol="0" anchor="ctr"/>
          <a:lstStyle/>
          <a:p>
            <a:pPr rtl="1" algn="ctr" indent="0" marL="0">
              <a:buNone/>
            </a:pPr>
            <a:r>
              <a:rPr lang="ar-SA" sz="1100" b="1" dirty="0">
                <a:solidFill>
                  <a:srgbClr val="5A5D66"/>
                </a:solidFill>
                <a:latin typeface="Arial" pitchFamily="34" charset="0"/>
                <a:ea typeface="Arial" pitchFamily="34" charset="-122"/>
                <a:cs typeface="Arial" pitchFamily="34" charset="-120"/>
              </a:rPr>
              <a:t>1687م</a:t>
            </a:r>
            <a:endParaRPr lang="ar-SA" sz="1100" dirty="0"/>
          </a:p>
        </p:txBody>
      </p:sp>
      <p:sp>
        <p:nvSpPr>
          <p:cNvPr id="28" name="Text 25"/>
          <p:cNvSpPr txBox="1"/>
          <p:nvPr/>
        </p:nvSpPr>
        <p:spPr>
          <a:xfrm>
            <a:off x="548640" y="4937760"/>
            <a:ext cx="5029200" cy="347472"/>
          </a:xfrm>
          <a:prstGeom prst="roundRect">
            <a:avLst>
              <a:gd name="adj" fmla="val 15789"/>
            </a:avLst>
          </a:prstGeom>
          <a:solidFill>
            <a:srgbClr val="E5EDF6"/>
          </a:solidFill>
          <a:ln w="7620">
            <a:solidFill>
              <a:srgbClr val="1E4D7B"/>
            </a:solidFill>
          </a:ln>
        </p:spPr>
        <p:txBody>
          <a:bodyPr wrap="square" lIns="0" tIns="101600" rIns="101600" bIns="0" rtlCol="0" anchor="ctr"/>
          <a:lstStyle/>
          <a:p>
            <a:pPr rtl="1" algn="r" indent="0" marL="0">
              <a:buNone/>
            </a:pPr>
            <a:r>
              <a:rPr lang="ar-SA" sz="1200" dirty="0">
                <a:solidFill>
                  <a:srgbClr val="143456"/>
                </a:solidFill>
                <a:latin typeface="Arial" pitchFamily="34" charset="0"/>
                <a:ea typeface="Arial" pitchFamily="34" charset="-122"/>
                <a:cs typeface="Arial" pitchFamily="34" charset="-120"/>
              </a:rPr>
              <a:t>نيوتن: الجاذبية</a:t>
            </a:r>
            <a:endParaRPr lang="ar-SA" sz="1200" dirty="0"/>
          </a:p>
        </p:txBody>
      </p:sp>
      <p:sp>
        <p:nvSpPr>
          <p:cNvPr id="29" name="Text 26"/>
          <p:cNvSpPr txBox="1"/>
          <p:nvPr/>
        </p:nvSpPr>
        <p:spPr>
          <a:xfrm>
            <a:off x="5669280" y="5340096"/>
            <a:ext cx="853135" cy="347472"/>
          </a:xfrm>
          <a:prstGeom prst="rect">
            <a:avLst/>
          </a:prstGeom>
          <a:noFill/>
          <a:ln/>
        </p:spPr>
        <p:txBody>
          <a:bodyPr wrap="square" lIns="0" tIns="0" rIns="0" bIns="0" rtlCol="0" anchor="ctr"/>
          <a:lstStyle/>
          <a:p>
            <a:pPr rtl="1" algn="ctr" indent="0" marL="0">
              <a:buNone/>
            </a:pPr>
            <a:r>
              <a:rPr lang="ar-SA" sz="1100" b="1" dirty="0">
                <a:solidFill>
                  <a:srgbClr val="5A5D66"/>
                </a:solidFill>
                <a:latin typeface="Arial" pitchFamily="34" charset="0"/>
                <a:ea typeface="Arial" pitchFamily="34" charset="-122"/>
                <a:cs typeface="Arial" pitchFamily="34" charset="-120"/>
              </a:rPr>
              <a:t>1727م</a:t>
            </a:r>
            <a:endParaRPr lang="ar-SA" sz="1100" dirty="0"/>
          </a:p>
        </p:txBody>
      </p:sp>
      <p:sp>
        <p:nvSpPr>
          <p:cNvPr id="30" name="Text 27"/>
          <p:cNvSpPr txBox="1"/>
          <p:nvPr/>
        </p:nvSpPr>
        <p:spPr>
          <a:xfrm>
            <a:off x="6613855" y="5340096"/>
            <a:ext cx="5029200" cy="347472"/>
          </a:xfrm>
          <a:prstGeom prst="roundRect">
            <a:avLst>
              <a:gd name="adj" fmla="val 15789"/>
            </a:avLst>
          </a:prstGeom>
          <a:solidFill>
            <a:srgbClr val="E3F1EC"/>
          </a:solidFill>
          <a:ln w="7620">
            <a:solidFill>
              <a:srgbClr val="1F6F5C"/>
            </a:solidFill>
          </a:ln>
        </p:spPr>
        <p:txBody>
          <a:bodyPr wrap="square" lIns="0" tIns="101600" rIns="101600" bIns="0" rtlCol="0" anchor="ctr"/>
          <a:lstStyle/>
          <a:p>
            <a:pPr rtl="1" algn="r" indent="0" marL="0">
              <a:buNone/>
            </a:pPr>
            <a:r>
              <a:rPr lang="ar-SA" sz="1200" dirty="0">
                <a:solidFill>
                  <a:srgbClr val="134A3D"/>
                </a:solidFill>
                <a:latin typeface="Arial" pitchFamily="34" charset="0"/>
                <a:ea typeface="Arial" pitchFamily="34" charset="-122"/>
                <a:cs typeface="Arial" pitchFamily="34" charset="-120"/>
              </a:rPr>
              <a:t>أول مطبعة عثمانية عربية</a:t>
            </a:r>
            <a:endParaRPr lang="ar-SA" sz="1200" dirty="0"/>
          </a:p>
        </p:txBody>
      </p:sp>
      <p:sp>
        <p:nvSpPr>
          <p:cNvPr id="31" name="Text 28"/>
          <p:cNvSpPr txBox="1"/>
          <p:nvPr/>
        </p:nvSpPr>
        <p:spPr>
          <a:xfrm>
            <a:off x="548640" y="5806440"/>
            <a:ext cx="11094415" cy="411480"/>
          </a:xfrm>
          <a:prstGeom prst="roundRect">
            <a:avLst>
              <a:gd name="adj" fmla="val 17778"/>
            </a:avLst>
          </a:prstGeom>
          <a:solidFill>
            <a:srgbClr val="F8F0DC"/>
          </a:solidFill>
          <a:ln w="9525">
            <a:solidFill>
              <a:srgbClr val="A8822F"/>
            </a:solidFill>
          </a:ln>
        </p:spPr>
        <p:txBody>
          <a:bodyPr wrap="square" lIns="0" tIns="0" rIns="0" bIns="0" rtlCol="0" anchor="ctr"/>
          <a:lstStyle/>
          <a:p>
            <a:pPr rtl="1" algn="ctr" indent="0" marL="0">
              <a:buNone/>
            </a:pPr>
            <a:r>
              <a:rPr lang="ar-SA" sz="1300" b="1" dirty="0">
                <a:solidFill>
                  <a:srgbClr val="6B5118"/>
                </a:solidFill>
                <a:latin typeface="Arial" pitchFamily="34" charset="0"/>
                <a:ea typeface="Arial" pitchFamily="34" charset="-122"/>
                <a:cs typeface="Arial" pitchFamily="34" charset="-120"/>
              </a:rPr>
              <a:t>1798م: نابليون في مصر، والجبرتي يزور مختبر العلماء الفرنسيين: يلتقي العالمان وجهاً لوجه</a:t>
            </a:r>
            <a:endParaRPr lang="ar-SA" sz="13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67</a:t>
            </a:fld>
            <a:endParaRPr lang="ar-SA"/>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التاسع · الذروة العثمانية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سنان وبيري ريس وتقي الدين</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7985455" y="1463040"/>
            <a:ext cx="3657600" cy="4709160"/>
          </a:xfrm>
          <a:prstGeom prst="roundRect">
            <a:avLst>
              <a:gd name="adj" fmla="val 2000"/>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840" b="1" dirty="0">
                <a:solidFill>
                  <a:srgbClr val="6B5118"/>
                </a:solidFill>
                <a:latin typeface="Arial" pitchFamily="34" charset="0"/>
                <a:ea typeface="Arial" pitchFamily="34" charset="-122"/>
                <a:cs typeface="Arial" pitchFamily="34" charset="-120"/>
              </a:rPr>
              <a:t>سنان (نحو 895–996هـ)</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صبي دوشيرمة صار كبير المعماريين خمسين سنة</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أكثر من ثلاثمئة مبنى تقاوم الزلازل</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شهزاده (التلمذة)، السليمانية (الإتقان)، السليمية (الأستاذية)</a:t>
            </a:r>
            <a:endParaRPr lang="ar-SA" sz="184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دخان الشموع حبراً للخطاطين</a:t>
            </a:r>
            <a:endParaRPr lang="ar-SA" sz="1840" dirty="0"/>
          </a:p>
        </p:txBody>
      </p:sp>
      <p:sp>
        <p:nvSpPr>
          <p:cNvPr id="7" name="Text 4"/>
          <p:cNvSpPr txBox="1"/>
          <p:nvPr/>
        </p:nvSpPr>
        <p:spPr>
          <a:xfrm>
            <a:off x="4190695" y="1463040"/>
            <a:ext cx="3611880" cy="4709160"/>
          </a:xfrm>
          <a:prstGeom prst="roundRect">
            <a:avLst>
              <a:gd name="adj" fmla="val 2025"/>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840" b="1" dirty="0">
                <a:solidFill>
                  <a:srgbClr val="143456"/>
                </a:solidFill>
                <a:latin typeface="Arial" pitchFamily="34" charset="0"/>
                <a:ea typeface="Arial" pitchFamily="34" charset="-122"/>
                <a:cs typeface="Arial" pitchFamily="34" charset="-120"/>
              </a:rPr>
              <a:t>بيري ريس</a:t>
            </a:r>
            <a:endParaRPr lang="ar-SA" sz="184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خريطة 1513م على جلد غزال تُظهر الأمريكتين</a:t>
            </a:r>
            <a:endParaRPr lang="ar-SA" sz="184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جمعها من نحو عشرين خريطة، منها خريطة لكولومبوس</a:t>
            </a:r>
            <a:endParaRPr lang="ar-SA" sz="184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وُجدت 1929م في طوبقابي</a:t>
            </a:r>
            <a:endParaRPr lang="ar-SA" sz="184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"كتاب البحرية"، ثم إعدامه في الثمانين</a:t>
            </a:r>
            <a:endParaRPr lang="ar-SA" sz="1840" dirty="0"/>
          </a:p>
        </p:txBody>
      </p:sp>
      <p:sp>
        <p:nvSpPr>
          <p:cNvPr id="8" name="Text 5"/>
          <p:cNvSpPr txBox="1"/>
          <p:nvPr/>
        </p:nvSpPr>
        <p:spPr>
          <a:xfrm>
            <a:off x="548640" y="1463040"/>
            <a:ext cx="3611880" cy="4709160"/>
          </a:xfrm>
          <a:prstGeom prst="roundRect">
            <a:avLst>
              <a:gd name="adj" fmla="val 2025"/>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840" b="1" dirty="0">
                <a:solidFill>
                  <a:srgbClr val="6E1C1D"/>
                </a:solidFill>
                <a:latin typeface="Arial" pitchFamily="34" charset="0"/>
                <a:ea typeface="Arial" pitchFamily="34" charset="-122"/>
                <a:cs typeface="Arial" pitchFamily="34" charset="-120"/>
              </a:rPr>
              <a:t>تقي الدين: المرصد الذي هُدم</a:t>
            </a:r>
            <a:endParaRPr lang="ar-SA" sz="184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مرصد إسطنبول 1577م، في عام مرصد تيخو براهي</a:t>
            </a:r>
            <a:endParaRPr lang="ar-SA" sz="184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ساعات ميكانيكية، وقياس بالثواني</a:t>
            </a:r>
            <a:endParaRPr lang="ar-SA" sz="184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مذنّب 1577، ثم طاعون وهزائم، فهُدم 1580م</a:t>
            </a:r>
            <a:endParaRPr lang="ar-SA" sz="1840" dirty="0"/>
          </a:p>
          <a:p>
            <a:pPr rtl="1" algn="r" marL="177800" indent="-177800">
              <a:spcBef>
                <a:spcPts val="500"/>
              </a:spcBef>
              <a:buSzPct val="100000"/>
              <a:buChar char="◆"/>
            </a:pPr>
            <a:r>
              <a:rPr lang="ar-SA" sz="1500" dirty="0">
                <a:solidFill>
                  <a:srgbClr val="6E1C1D"/>
                </a:solidFill>
                <a:latin typeface="Arial" pitchFamily="34" charset="0"/>
                <a:ea typeface="Arial" pitchFamily="34" charset="-122"/>
                <a:cs typeface="Arial" pitchFamily="34" charset="-120"/>
              </a:rPr>
              <a:t>أما مرصد تيخو فقاد إلى كبلر ونيوتن</a:t>
            </a:r>
            <a:endParaRPr lang="ar-SA" sz="184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68</a:t>
            </a:fld>
            <a:endParaRPr lang="ar-SA"/>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التاسع · أصوات تحذّر</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كاتب جلبي والمطبعة، وعلماء المغرب والمشرق</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054645" y="1463040"/>
            <a:ext cx="3588410" cy="1920240"/>
          </a:xfrm>
          <a:prstGeom prst="roundRect">
            <a:avLst>
              <a:gd name="adj" fmla="val 3810"/>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كاتب جلبي</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"كشف الظنون": 15 ألف كتاب</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شكا هجر المدارس للرياضيات والفلك</a:t>
            </a:r>
            <a:endParaRPr lang="ar-SA" sz="1730" dirty="0"/>
          </a:p>
        </p:txBody>
      </p:sp>
      <p:sp>
        <p:nvSpPr>
          <p:cNvPr id="7" name="Text 4"/>
          <p:cNvSpPr txBox="1"/>
          <p:nvPr/>
        </p:nvSpPr>
        <p:spPr>
          <a:xfrm>
            <a:off x="4301642" y="1463040"/>
            <a:ext cx="3588410" cy="1920240"/>
          </a:xfrm>
          <a:prstGeom prst="roundRect">
            <a:avLst>
              <a:gd name="adj" fmla="val 3810"/>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إبراهيم متفرقة</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المطبعة 1727م بشرط ألا يطبع القرآن والفقه</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لماذا التأخر؟ القداسة، النسّاخ، صعوبة الحروف</a:t>
            </a:r>
            <a:endParaRPr lang="ar-SA" sz="1730" dirty="0"/>
          </a:p>
        </p:txBody>
      </p:sp>
      <p:sp>
        <p:nvSpPr>
          <p:cNvPr id="8" name="Text 5"/>
          <p:cNvSpPr txBox="1"/>
          <p:nvPr/>
        </p:nvSpPr>
        <p:spPr>
          <a:xfrm>
            <a:off x="548640" y="1463040"/>
            <a:ext cx="3588410" cy="1920240"/>
          </a:xfrm>
          <a:prstGeom prst="roundRect">
            <a:avLst>
              <a:gd name="adj" fmla="val 3810"/>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أوليا جلبي</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أربعون سنة سفر</a:t>
            </a:r>
            <a:endParaRPr lang="ar-SA" sz="173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"سياحتنامه" في عشرة مجلدات</a:t>
            </a:r>
            <a:endParaRPr lang="ar-SA" sz="1730" dirty="0"/>
          </a:p>
        </p:txBody>
      </p:sp>
      <p:graphicFrame>
        <p:nvGraphicFramePr>
          <p:cNvPr id="70" name="Table 0"/>
          <p:cNvGraphicFramePr>
            <a:graphicFrameLocks noGrp="1"/>
          </p:cNvGraphicFramePr>
          <p:nvPr>
            <p:extLst>
              <p:ext uri="{D42A27DB-BD31-4B8C-83A1-F6EECF244321}">
                <p14:modId xmlns:p14="http://schemas.microsoft.com/office/powerpoint/2010/main" val="1579011935"/>
              </p:ext>
            </p:extLst>
          </p:nvPr>
        </p:nvGraphicFramePr>
        <p:xfrm>
          <a:off x="5242255" y="3566160"/>
          <a:ext cx="6400800" cy="914400"/>
        </p:xfrm>
        <a:graphic>
          <a:graphicData uri="http://schemas.openxmlformats.org/drawingml/2006/table">
            <a:tbl>
              <a:tblPr/>
              <a:tblGrid>
                <a:gridCol w="2834640"/>
                <a:gridCol w="2011680"/>
                <a:gridCol w="1554480"/>
              </a:tblGrid>
              <a:tr h="378823">
                <a:tc>
                  <a:txBody>
                    <a:bodyPr/>
                    <a:lstStyle/>
                    <a:p>
                      <a:pPr rtl="1" algn="r" indent="0" marL="0">
                        <a:buNone/>
                      </a:pPr>
                      <a:r>
                        <a:rPr lang="ar-SA" sz="1360" b="1" dirty="0">
                          <a:solidFill>
                            <a:srgbClr val="E6CF8B"/>
                          </a:solidFill>
                          <a:latin typeface="Arial" pitchFamily="34" charset="0"/>
                          <a:ea typeface="Arial" pitchFamily="34" charset="-122"/>
                          <a:cs typeface="Arial" pitchFamily="34" charset="-120"/>
                        </a:rPr>
                        <a:t>ما فعله</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360" b="1" dirty="0">
                          <a:solidFill>
                            <a:srgbClr val="E6CF8B"/>
                          </a:solidFill>
                          <a:latin typeface="Arial" pitchFamily="34" charset="0"/>
                          <a:ea typeface="Arial" pitchFamily="34" charset="-122"/>
                          <a:cs typeface="Arial" pitchFamily="34" charset="-120"/>
                        </a:rPr>
                        <a:t>البلد</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360" b="1" dirty="0">
                          <a:solidFill>
                            <a:srgbClr val="E6CF8B"/>
                          </a:solidFill>
                          <a:latin typeface="Arial" pitchFamily="34" charset="0"/>
                          <a:ea typeface="Arial" pitchFamily="34" charset="-122"/>
                          <a:cs typeface="Arial" pitchFamily="34" charset="-120"/>
                        </a:rPr>
                        <a:t>العالم</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378823">
                <a:tc>
                  <a:txBody>
                    <a:bodyPr/>
                    <a:lstStyle/>
                    <a:p>
                      <a:pPr rtl="1" algn="r" indent="0" marL="0">
                        <a:buNone/>
                      </a:pPr>
                      <a:r>
                        <a:rPr lang="ar-SA" sz="1360" dirty="0">
                          <a:solidFill>
                            <a:srgbClr val="1B1D22"/>
                          </a:solidFill>
                          <a:latin typeface="Arial" pitchFamily="34" charset="0"/>
                          <a:ea typeface="Arial" pitchFamily="34" charset="-122"/>
                          <a:cs typeface="Arial" pitchFamily="34" charset="-120"/>
                        </a:rPr>
                        <a:t>"أم البراهين" في العقيدة</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360" dirty="0">
                          <a:solidFill>
                            <a:srgbClr val="1B1D22"/>
                          </a:solidFill>
                          <a:latin typeface="Arial" pitchFamily="34" charset="0"/>
                          <a:ea typeface="Arial" pitchFamily="34" charset="-122"/>
                          <a:cs typeface="Arial" pitchFamily="34" charset="-120"/>
                        </a:rPr>
                        <a:t>تلمسان</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360" b="1" dirty="0">
                          <a:solidFill>
                            <a:srgbClr val="0E1726"/>
                          </a:solidFill>
                          <a:latin typeface="Arial" pitchFamily="34" charset="0"/>
                          <a:ea typeface="Arial" pitchFamily="34" charset="-122"/>
                          <a:cs typeface="Arial" pitchFamily="34" charset="-120"/>
                        </a:rPr>
                        <a:t>السنوسي</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378823">
                <a:tc>
                  <a:txBody>
                    <a:bodyPr/>
                    <a:lstStyle/>
                    <a:p>
                      <a:pPr rtl="1" algn="r" indent="0" marL="0">
                        <a:buNone/>
                      </a:pPr>
                      <a:r>
                        <a:rPr lang="ar-SA" sz="1360" dirty="0">
                          <a:solidFill>
                            <a:srgbClr val="1B1D22"/>
                          </a:solidFill>
                          <a:latin typeface="Arial" pitchFamily="34" charset="0"/>
                          <a:ea typeface="Arial" pitchFamily="34" charset="-122"/>
                          <a:cs typeface="Arial" pitchFamily="34" charset="-120"/>
                        </a:rPr>
                        <a:t>"المعيار المعرب": آلاف الفتاوى</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360" dirty="0">
                          <a:solidFill>
                            <a:srgbClr val="1B1D22"/>
                          </a:solidFill>
                          <a:latin typeface="Arial" pitchFamily="34" charset="0"/>
                          <a:ea typeface="Arial" pitchFamily="34" charset="-122"/>
                          <a:cs typeface="Arial" pitchFamily="34" charset="-120"/>
                        </a:rPr>
                        <a:t>الونشريس ثم فاس</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360" b="1" dirty="0">
                          <a:solidFill>
                            <a:srgbClr val="0E1726"/>
                          </a:solidFill>
                          <a:latin typeface="Arial" pitchFamily="34" charset="0"/>
                          <a:ea typeface="Arial" pitchFamily="34" charset="-122"/>
                          <a:cs typeface="Arial" pitchFamily="34" charset="-120"/>
                        </a:rPr>
                        <a:t>الونشريسي</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378823">
                <a:tc>
                  <a:txBody>
                    <a:bodyPr/>
                    <a:lstStyle/>
                    <a:p>
                      <a:pPr rtl="1" algn="r" indent="0" marL="0">
                        <a:buNone/>
                      </a:pPr>
                      <a:r>
                        <a:rPr lang="ar-SA" sz="1360" dirty="0">
                          <a:solidFill>
                            <a:srgbClr val="1B1D22"/>
                          </a:solidFill>
                          <a:latin typeface="Arial" pitchFamily="34" charset="0"/>
                          <a:ea typeface="Arial" pitchFamily="34" charset="-122"/>
                          <a:cs typeface="Arial" pitchFamily="34" charset="-120"/>
                        </a:rPr>
                        <a:t>"السلم المرونق" و"مختصر الأخضري"</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360" dirty="0">
                          <a:solidFill>
                            <a:srgbClr val="1B1D22"/>
                          </a:solidFill>
                          <a:latin typeface="Arial" pitchFamily="34" charset="0"/>
                          <a:ea typeface="Arial" pitchFamily="34" charset="-122"/>
                          <a:cs typeface="Arial" pitchFamily="34" charset="-120"/>
                        </a:rPr>
                        <a:t>قرب بسكرة</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360" b="1" dirty="0">
                          <a:solidFill>
                            <a:srgbClr val="0E1726"/>
                          </a:solidFill>
                          <a:latin typeface="Arial" pitchFamily="34" charset="0"/>
                          <a:ea typeface="Arial" pitchFamily="34" charset="-122"/>
                          <a:cs typeface="Arial" pitchFamily="34" charset="-120"/>
                        </a:rPr>
                        <a:t>الأخضري</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378823">
                <a:tc>
                  <a:txBody>
                    <a:bodyPr/>
                    <a:lstStyle/>
                    <a:p>
                      <a:pPr rtl="1" algn="r" indent="0" marL="0">
                        <a:buNone/>
                      </a:pPr>
                      <a:r>
                        <a:rPr lang="ar-SA" sz="1360" dirty="0">
                          <a:solidFill>
                            <a:srgbClr val="1B1D22"/>
                          </a:solidFill>
                          <a:latin typeface="Arial" pitchFamily="34" charset="0"/>
                          <a:ea typeface="Arial" pitchFamily="34" charset="-122"/>
                          <a:cs typeface="Arial" pitchFamily="34" charset="-120"/>
                        </a:rPr>
                        <a:t>مكتبة 1600 مجلد ضاعت بالغزو</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360" dirty="0">
                          <a:solidFill>
                            <a:srgbClr val="1B1D22"/>
                          </a:solidFill>
                          <a:latin typeface="Arial" pitchFamily="34" charset="0"/>
                          <a:ea typeface="Arial" pitchFamily="34" charset="-122"/>
                          <a:cs typeface="Arial" pitchFamily="34" charset="-120"/>
                        </a:rPr>
                        <a:t>تنبكت</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360" b="1" dirty="0">
                          <a:solidFill>
                            <a:srgbClr val="0E1726"/>
                          </a:solidFill>
                          <a:latin typeface="Arial" pitchFamily="34" charset="0"/>
                          <a:ea typeface="Arial" pitchFamily="34" charset="-122"/>
                          <a:cs typeface="Arial" pitchFamily="34" charset="-120"/>
                        </a:rPr>
                        <a:t>أحمد بابا</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378823">
                <a:tc>
                  <a:txBody>
                    <a:bodyPr/>
                    <a:lstStyle/>
                    <a:p>
                      <a:pPr rtl="1" algn="r" indent="0" marL="0">
                        <a:buNone/>
                      </a:pPr>
                      <a:r>
                        <a:rPr lang="ar-SA" sz="1360" dirty="0">
                          <a:solidFill>
                            <a:srgbClr val="1B1D22"/>
                          </a:solidFill>
                          <a:latin typeface="Arial" pitchFamily="34" charset="0"/>
                          <a:ea typeface="Arial" pitchFamily="34" charset="-122"/>
                          <a:cs typeface="Arial" pitchFamily="34" charset="-120"/>
                        </a:rPr>
                        <a:t>"نفح الطيب": أعظم كتاب عن الأندلس</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360" dirty="0">
                          <a:solidFill>
                            <a:srgbClr val="1B1D22"/>
                          </a:solidFill>
                          <a:latin typeface="Arial" pitchFamily="34" charset="0"/>
                          <a:ea typeface="Arial" pitchFamily="34" charset="-122"/>
                          <a:cs typeface="Arial" pitchFamily="34" charset="-120"/>
                        </a:rPr>
                        <a:t>تلمسان</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360" b="1" dirty="0">
                          <a:solidFill>
                            <a:srgbClr val="0E1726"/>
                          </a:solidFill>
                          <a:latin typeface="Arial" pitchFamily="34" charset="0"/>
                          <a:ea typeface="Arial" pitchFamily="34" charset="-122"/>
                          <a:cs typeface="Arial" pitchFamily="34" charset="-120"/>
                        </a:rPr>
                        <a:t>المقّري</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378823">
                <a:tc>
                  <a:txBody>
                    <a:bodyPr/>
                    <a:lstStyle/>
                    <a:p>
                      <a:pPr rtl="1" algn="r" indent="0" marL="0">
                        <a:buNone/>
                      </a:pPr>
                      <a:r>
                        <a:rPr lang="ar-SA" sz="1360" dirty="0">
                          <a:solidFill>
                            <a:srgbClr val="1B1D22"/>
                          </a:solidFill>
                          <a:latin typeface="Arial" pitchFamily="34" charset="0"/>
                          <a:ea typeface="Arial" pitchFamily="34" charset="-122"/>
                          <a:cs typeface="Arial" pitchFamily="34" charset="-120"/>
                        </a:rPr>
                        <a:t>"ليون الإفريقي" و"وصف إفريقيا"</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360" dirty="0">
                          <a:solidFill>
                            <a:srgbClr val="1B1D22"/>
                          </a:solidFill>
                          <a:latin typeface="Arial" pitchFamily="34" charset="0"/>
                          <a:ea typeface="Arial" pitchFamily="34" charset="-122"/>
                          <a:cs typeface="Arial" pitchFamily="34" charset="-120"/>
                        </a:rPr>
                        <a:t>غرناطة وفاس</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360" b="1" dirty="0">
                          <a:solidFill>
                            <a:srgbClr val="0E1726"/>
                          </a:solidFill>
                          <a:latin typeface="Arial" pitchFamily="34" charset="0"/>
                          <a:ea typeface="Arial" pitchFamily="34" charset="-122"/>
                          <a:cs typeface="Arial" pitchFamily="34" charset="-120"/>
                        </a:rPr>
                        <a:t>الحسن الوزان</a:t>
                      </a:r>
                      <a:endParaRPr lang="ar-SA" sz="136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bl>
          </a:graphicData>
        </a:graphic>
      </p:graphicFrame>
      <p:sp>
        <p:nvSpPr>
          <p:cNvPr id="10" name="Text 6"/>
          <p:cNvSpPr txBox="1"/>
          <p:nvPr/>
        </p:nvSpPr>
        <p:spPr>
          <a:xfrm>
            <a:off x="548640" y="3566160"/>
            <a:ext cx="4480560" cy="2606040"/>
          </a:xfrm>
          <a:prstGeom prst="roundRect">
            <a:avLst>
              <a:gd name="adj" fmla="val 2807"/>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في إيران والهند</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بهاء الدين العاملي، ملا صدرا</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شاه ولي الله الدهلوي: "حجة الله البالغة"</a:t>
            </a:r>
            <a:endParaRPr lang="ar-SA" sz="173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الزبيدي: "تاج العروس"</a:t>
            </a:r>
            <a:endParaRPr lang="ar-SA" sz="173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69</a:t>
            </a:fld>
            <a:endParaRPr lang="ar-SA"/>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التاسع · الخلاصة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لماذا تراجع العلم نسبياً؟ ثم الصدمة</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054645" y="1463040"/>
            <a:ext cx="3588410" cy="1449324"/>
          </a:xfrm>
          <a:prstGeom prst="roundRect">
            <a:avLst>
              <a:gd name="adj" fmla="val 5047"/>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730" b="1" dirty="0">
                <a:solidFill>
                  <a:srgbClr val="44423D"/>
                </a:solidFill>
                <a:latin typeface="Arial" pitchFamily="34" charset="0"/>
                <a:ea typeface="Arial" pitchFamily="34" charset="-122"/>
                <a:cs typeface="Arial" pitchFamily="34" charset="-120"/>
              </a:rPr>
              <a:t>الشروح والحواشي</a:t>
            </a:r>
            <a:endParaRPr lang="ar-SA" sz="1730" dirty="0"/>
          </a:p>
          <a:p>
            <a:pPr rtl="1" algn="r" indent="0" marL="0">
              <a:spcBef>
                <a:spcPts val="300"/>
              </a:spcBef>
              <a:buNone/>
            </a:pPr>
            <a:r>
              <a:rPr lang="ar-SA" sz="1500" dirty="0">
                <a:solidFill>
                  <a:srgbClr val="44423D"/>
                </a:solidFill>
                <a:latin typeface="Arial" pitchFamily="34" charset="0"/>
                <a:ea typeface="Arial" pitchFamily="34" charset="-122"/>
                <a:cs typeface="Arial" pitchFamily="34" charset="-120"/>
              </a:rPr>
              <a:t>شرح على كتاب، ثم حاشية على الشرح، بدل معرفة جديدة</a:t>
            </a:r>
            <a:endParaRPr lang="ar-SA" sz="1730" dirty="0"/>
          </a:p>
        </p:txBody>
      </p:sp>
      <p:sp>
        <p:nvSpPr>
          <p:cNvPr id="7" name="Text 4"/>
          <p:cNvSpPr txBox="1"/>
          <p:nvPr/>
        </p:nvSpPr>
        <p:spPr>
          <a:xfrm>
            <a:off x="4301642" y="1463040"/>
            <a:ext cx="3588410" cy="1449324"/>
          </a:xfrm>
          <a:prstGeom prst="roundRect">
            <a:avLst>
              <a:gd name="adj" fmla="val 5047"/>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730" b="1" dirty="0">
                <a:solidFill>
                  <a:srgbClr val="44423D"/>
                </a:solidFill>
                <a:latin typeface="Arial" pitchFamily="34" charset="0"/>
                <a:ea typeface="Arial" pitchFamily="34" charset="-122"/>
                <a:cs typeface="Arial" pitchFamily="34" charset="-120"/>
              </a:rPr>
              <a:t>إهمال العلوم العقلية</a:t>
            </a:r>
            <a:endParaRPr lang="ar-SA" sz="1730" dirty="0"/>
          </a:p>
          <a:p>
            <a:pPr rtl="1" algn="r" indent="0" marL="0">
              <a:spcBef>
                <a:spcPts val="300"/>
              </a:spcBef>
              <a:buNone/>
            </a:pPr>
            <a:r>
              <a:rPr lang="ar-SA" sz="1500" dirty="0">
                <a:solidFill>
                  <a:srgbClr val="44423D"/>
                </a:solidFill>
                <a:latin typeface="Arial" pitchFamily="34" charset="0"/>
                <a:ea typeface="Arial" pitchFamily="34" charset="-122"/>
                <a:cs typeface="Arial" pitchFamily="34" charset="-120"/>
              </a:rPr>
              <a:t>تراجع الرياضيات والفلك والفلسفة في المدارس</a:t>
            </a:r>
            <a:endParaRPr lang="ar-SA" sz="1730" dirty="0"/>
          </a:p>
        </p:txBody>
      </p:sp>
      <p:sp>
        <p:nvSpPr>
          <p:cNvPr id="8" name="Text 5"/>
          <p:cNvSpPr txBox="1"/>
          <p:nvPr/>
        </p:nvSpPr>
        <p:spPr>
          <a:xfrm>
            <a:off x="548640" y="1463040"/>
            <a:ext cx="3588410" cy="1449324"/>
          </a:xfrm>
          <a:prstGeom prst="roundRect">
            <a:avLst>
              <a:gd name="adj" fmla="val 5047"/>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العلم برضا الحاكم</a:t>
            </a:r>
            <a:endParaRPr lang="ar-SA" sz="1730" dirty="0"/>
          </a:p>
          <a:p>
            <a:pPr rtl="1" algn="r" indent="0" marL="0">
              <a:spcBef>
                <a:spcPts val="300"/>
              </a:spcBef>
              <a:buNone/>
            </a:pPr>
            <a:r>
              <a:rPr lang="ar-SA" sz="1500" dirty="0">
                <a:solidFill>
                  <a:srgbClr val="6E1C1D"/>
                </a:solidFill>
                <a:latin typeface="Arial" pitchFamily="34" charset="0"/>
                <a:ea typeface="Arial" pitchFamily="34" charset="-122"/>
                <a:cs typeface="Arial" pitchFamily="34" charset="-120"/>
              </a:rPr>
              <a:t>مرصد ألغ بك ومرصد تقي الدين انتهيا بقرار</a:t>
            </a:r>
            <a:endParaRPr lang="ar-SA" sz="1730" dirty="0"/>
          </a:p>
        </p:txBody>
      </p:sp>
      <p:sp>
        <p:nvSpPr>
          <p:cNvPr id="9" name="Text 6"/>
          <p:cNvSpPr txBox="1"/>
          <p:nvPr/>
        </p:nvSpPr>
        <p:spPr>
          <a:xfrm>
            <a:off x="8054645" y="3076956"/>
            <a:ext cx="3588410" cy="1449324"/>
          </a:xfrm>
          <a:prstGeom prst="roundRect">
            <a:avLst>
              <a:gd name="adj" fmla="val 5047"/>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تأخر الطباعة</a:t>
            </a:r>
            <a:endParaRPr lang="ar-SA" sz="1730" dirty="0"/>
          </a:p>
          <a:p>
            <a:pPr rtl="1" algn="r" indent="0" marL="0">
              <a:spcBef>
                <a:spcPts val="300"/>
              </a:spcBef>
              <a:buNone/>
            </a:pPr>
            <a:r>
              <a:rPr lang="ar-SA" sz="1500" dirty="0">
                <a:solidFill>
                  <a:srgbClr val="6E1C1D"/>
                </a:solidFill>
                <a:latin typeface="Arial" pitchFamily="34" charset="0"/>
                <a:ea typeface="Arial" pitchFamily="34" charset="-122"/>
                <a:cs typeface="Arial" pitchFamily="34" charset="-120"/>
              </a:rPr>
              <a:t>الكتاب الأوروبي بالآلاف، والشرقي مخطوط غالٍ</a:t>
            </a:r>
            <a:endParaRPr lang="ar-SA" sz="1730" dirty="0"/>
          </a:p>
        </p:txBody>
      </p:sp>
      <p:sp>
        <p:nvSpPr>
          <p:cNvPr id="10" name="Text 7"/>
          <p:cNvSpPr txBox="1"/>
          <p:nvPr/>
        </p:nvSpPr>
        <p:spPr>
          <a:xfrm>
            <a:off x="4301642" y="3076956"/>
            <a:ext cx="3588410" cy="1449324"/>
          </a:xfrm>
          <a:prstGeom prst="roundRect">
            <a:avLst>
              <a:gd name="adj" fmla="val 5047"/>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تحوّل التجارة</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ثروات الأمريكتين والبحار ذهبت إلى أوروبا</a:t>
            </a:r>
            <a:endParaRPr lang="ar-SA" sz="1730" dirty="0"/>
          </a:p>
        </p:txBody>
      </p:sp>
      <p:sp>
        <p:nvSpPr>
          <p:cNvPr id="11" name="Text 8"/>
          <p:cNvSpPr txBox="1"/>
          <p:nvPr/>
        </p:nvSpPr>
        <p:spPr>
          <a:xfrm>
            <a:off x="548640" y="3076956"/>
            <a:ext cx="3588410" cy="1449324"/>
          </a:xfrm>
          <a:prstGeom prst="roundRect">
            <a:avLst>
              <a:gd name="adj" fmla="val 5047"/>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المنافسة الأوروبية</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دول متنافسة، كالبلاطات في القرن الرابع</a:t>
            </a:r>
            <a:endParaRPr lang="ar-SA" sz="1730" dirty="0"/>
          </a:p>
        </p:txBody>
      </p:sp>
      <p:sp>
        <p:nvSpPr>
          <p:cNvPr id="12" name="Text 9"/>
          <p:cNvSpPr txBox="1"/>
          <p:nvPr/>
        </p:nvSpPr>
        <p:spPr>
          <a:xfrm>
            <a:off x="548640" y="4754880"/>
            <a:ext cx="11094415" cy="1371600"/>
          </a:xfrm>
          <a:prstGeom prst="roundRect">
            <a:avLst>
              <a:gd name="adj" fmla="val 5333"/>
            </a:avLst>
          </a:prstGeom>
          <a:solidFill>
            <a:srgbClr val="FBF7EE"/>
          </a:solidFill>
          <a:ln w="9525">
            <a:solidFill>
              <a:srgbClr val="E4DCC8"/>
            </a:solidFill>
          </a:ln>
        </p:spPr>
        <p:txBody>
          <a:bodyPr wrap="square" lIns="76200" tIns="177800" rIns="177800" bIns="76200" rtlCol="0" anchor="ctr"/>
          <a:lstStyle/>
          <a:p>
            <a:pPr rtl="1" algn="ctr" indent="0" marL="0">
              <a:buNone/>
            </a:pPr>
            <a:r>
              <a:rPr lang="ar-SA" sz="2200" dirty="0">
                <a:solidFill>
                  <a:srgbClr val="0E1726"/>
                </a:solidFill>
                <a:latin typeface="Times New Roman" pitchFamily="34" charset="0"/>
                <a:ea typeface="Times New Roman" pitchFamily="34" charset="-122"/>
                <a:cs typeface="Times New Roman" pitchFamily="34" charset="-120"/>
              </a:rPr>
              <a:t>« لماذا تأخرنا؟ وكيف ننهض؟ »</a:t>
            </a:r>
            <a:endParaRPr lang="ar-SA" sz="2200" dirty="0"/>
          </a:p>
          <a:p>
            <a:pPr rtl="1" algn="ctr" indent="0" marL="0">
              <a:spcBef>
                <a:spcPts val="400"/>
              </a:spcBef>
              <a:buNone/>
            </a:pPr>
            <a:r>
              <a:rPr lang="ar-SA" sz="1150" b="1" dirty="0">
                <a:solidFill>
                  <a:srgbClr val="A8822F"/>
                </a:solidFill>
                <a:latin typeface="Arial" pitchFamily="34" charset="0"/>
                <a:ea typeface="Arial" pitchFamily="34" charset="-122"/>
                <a:cs typeface="Arial" pitchFamily="34" charset="-120"/>
              </a:rPr>
              <a:t>السؤال الذي فجّرته زيارة الجبرتي لمختبر الفرنسيين سنة 1798م</a:t>
            </a:r>
            <a:endParaRPr lang="ar-SA" sz="22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70</a:t>
            </a:fld>
            <a:endParaRPr lang="ar-SA"/>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3" name="Text 0"/>
          <p:cNvSpPr txBox="1"/>
          <p:nvPr/>
        </p:nvSpPr>
        <p:spPr>
          <a:xfrm>
            <a:off x="7985455" y="411480"/>
            <a:ext cx="3657600" cy="365760"/>
          </a:xfrm>
          <a:prstGeom prst="rect">
            <a:avLst/>
          </a:prstGeom>
          <a:noFill/>
          <a:ln/>
        </p:spPr>
        <p:txBody>
          <a:bodyPr wrap="square" lIns="0" tIns="0" rIns="0" bIns="0" rtlCol="0" anchor="t"/>
          <a:lstStyle/>
          <a:p>
            <a:pPr rtl="1" algn="r" indent="0" marL="0">
              <a:buNone/>
            </a:pPr>
            <a:r>
              <a:rPr lang="ar-SA" sz="1600" b="1" dirty="0">
                <a:solidFill>
                  <a:srgbClr val="C8A24A"/>
                </a:solidFill>
                <a:latin typeface="Arial" pitchFamily="34" charset="0"/>
                <a:ea typeface="Arial" pitchFamily="34" charset="-122"/>
                <a:cs typeface="Arial" pitchFamily="34" charset="-120"/>
              </a:rPr>
              <a:t>الفصل العاشر</a:t>
            </a:r>
            <a:endParaRPr lang="ar-SA" sz="1600" dirty="0"/>
          </a:p>
        </p:txBody>
      </p:sp>
      <p:sp>
        <p:nvSpPr>
          <p:cNvPr id="4" name="Text 1"/>
          <p:cNvSpPr txBox="1"/>
          <p:nvPr/>
        </p:nvSpPr>
        <p:spPr>
          <a:xfrm>
            <a:off x="548640" y="429768"/>
            <a:ext cx="5486400" cy="365760"/>
          </a:xfrm>
          <a:prstGeom prst="rect">
            <a:avLst/>
          </a:prstGeom>
          <a:noFill/>
          <a:ln/>
        </p:spPr>
        <p:txBody>
          <a:bodyPr wrap="square" lIns="0" tIns="0" rIns="0" bIns="0" rtlCol="0" anchor="t"/>
          <a:lstStyle/>
          <a:p>
            <a:pPr rtl="1" algn="l" indent="0" marL="0">
              <a:buNone/>
            </a:pPr>
            <a:r>
              <a:rPr lang="ar-SA" sz="1150" dirty="0">
                <a:solidFill>
                  <a:srgbClr val="AEB5C3"/>
                </a:solidFill>
                <a:latin typeface="Arial" pitchFamily="34" charset="0"/>
                <a:ea typeface="Arial" pitchFamily="34" charset="-122"/>
                <a:cs typeface="Arial" pitchFamily="34" charset="-120"/>
              </a:rPr>
              <a:t>الكتاب الثاني · قصة العلم والعلماء</a:t>
            </a:r>
            <a:endParaRPr lang="ar-SA" sz="1150" dirty="0"/>
          </a:p>
        </p:txBody>
      </p:sp>
      <p:sp>
        <p:nvSpPr>
          <p:cNvPr id="5" name="Shape 2"/>
          <p:cNvSpPr/>
          <p:nvPr/>
        </p:nvSpPr>
        <p:spPr>
          <a:xfrm>
            <a:off x="3474720" y="612648"/>
            <a:ext cx="5973775" cy="0"/>
          </a:xfrm>
          <a:prstGeom prst="line">
            <a:avLst/>
          </a:prstGeom>
          <a:noFill/>
          <a:ln w="9525">
            <a:solidFill>
              <a:srgbClr val="A8822F"/>
            </a:solidFill>
            <a:prstDash val="solid"/>
          </a:ln>
        </p:spPr>
      </p:sp>
      <p:pic>
        <p:nvPicPr>
          <p:cNvPr id="6" name="Image 0" descr="زخرفة هندسية">    </p:cNvPr>
          <p:cNvPicPr>
            <a:picLocks noChangeAspect="1"/>
          </p:cNvPicPr>
          <p:nvPr/>
        </p:nvPicPr>
        <p:blipFill>
          <a:blip r:embed="rId1"/>
          <a:stretch>
            <a:fillRect/>
          </a:stretch>
        </p:blipFill>
        <p:spPr>
          <a:xfrm>
            <a:off x="822960" y="1234440"/>
            <a:ext cx="3291840" cy="3291840"/>
          </a:xfrm>
          <a:prstGeom prst="rect">
            <a:avLst/>
          </a:prstGeom>
        </p:spPr>
      </p:pic>
      <p:pic>
        <p:nvPicPr>
          <p:cNvPr id="7" name="Image 1" descr="ch10">    </p:cNvPr>
          <p:cNvPicPr>
            <a:picLocks noChangeAspect="1"/>
          </p:cNvPicPr>
          <p:nvPr/>
        </p:nvPicPr>
        <p:blipFill>
          <a:blip r:embed="rId2"/>
          <a:stretch>
            <a:fillRect/>
          </a:stretch>
        </p:blipFill>
        <p:spPr>
          <a:xfrm>
            <a:off x="5857563" y="1325880"/>
            <a:ext cx="4286873" cy="1234440"/>
          </a:xfrm>
          <a:prstGeom prst="rect">
            <a:avLst/>
          </a:prstGeom>
        </p:spPr>
      </p:pic>
      <p:sp>
        <p:nvSpPr>
          <p:cNvPr id="8" name="Text 3"/>
          <p:cNvSpPr txBox="1"/>
          <p:nvPr/>
        </p:nvSpPr>
        <p:spPr>
          <a:xfrm>
            <a:off x="4251960" y="2697480"/>
            <a:ext cx="7498080" cy="457200"/>
          </a:xfrm>
          <a:prstGeom prst="rect">
            <a:avLst/>
          </a:prstGeom>
          <a:noFill/>
          <a:ln/>
        </p:spPr>
        <p:txBody>
          <a:bodyPr wrap="square" lIns="0" tIns="0" rIns="0" bIns="0" rtlCol="0" anchor="t"/>
          <a:lstStyle/>
          <a:p>
            <a:pPr rtl="1" algn="ctr" indent="0" marL="0">
              <a:buNone/>
            </a:pPr>
            <a:r>
              <a:rPr lang="ar-SA" sz="2000" dirty="0">
                <a:solidFill>
                  <a:srgbClr val="F3EBD6"/>
                </a:solidFill>
                <a:latin typeface="Arial" pitchFamily="34" charset="0"/>
                <a:ea typeface="Arial" pitchFamily="34" charset="-122"/>
                <a:cs typeface="Arial" pitchFamily="34" charset="-120"/>
              </a:rPr>
              <a:t>من الطهطاوي والأمير عبد القادر إلى ابن باديس ومالك بن نبي</a:t>
            </a:r>
            <a:endParaRPr lang="ar-SA" sz="2000" dirty="0"/>
          </a:p>
        </p:txBody>
      </p:sp>
      <p:sp>
        <p:nvSpPr>
          <p:cNvPr id="9" name="Text 4"/>
          <p:cNvSpPr txBox="1"/>
          <p:nvPr/>
        </p:nvSpPr>
        <p:spPr>
          <a:xfrm>
            <a:off x="5349240" y="3246120"/>
            <a:ext cx="5303520" cy="384048"/>
          </a:xfrm>
          <a:prstGeom prst="roundRect">
            <a:avLst>
              <a:gd name="adj" fmla="val 50000"/>
            </a:avLst>
          </a:prstGeom>
          <a:solidFill>
            <a:srgbClr val="C8A24A"/>
          </a:solidFill>
          <a:ln>
            <a:solidFill>
              <a:srgbClr val="C8A24A"/>
            </a:solidFill>
          </a:ln>
        </p:spPr>
        <p:txBody>
          <a:bodyPr wrap="square" lIns="0" tIns="0" rIns="0" bIns="0" rtlCol="0" anchor="ctr"/>
          <a:lstStyle/>
          <a:p>
            <a:pPr rtl="1" algn="ctr" indent="0" marL="0">
              <a:buNone/>
            </a:pPr>
            <a:r>
              <a:rPr lang="ar-SA" sz="1300" b="1" dirty="0">
                <a:solidFill>
                  <a:srgbClr val="0E1726"/>
                </a:solidFill>
                <a:latin typeface="Arial" pitchFamily="34" charset="0"/>
                <a:ea typeface="Arial" pitchFamily="34" charset="-122"/>
                <a:cs typeface="Arial" pitchFamily="34" charset="-120"/>
              </a:rPr>
              <a:t>1700–1940م</a:t>
            </a:r>
            <a:endParaRPr lang="ar-SA" sz="1300" dirty="0"/>
          </a:p>
        </p:txBody>
      </p:sp>
      <p:sp>
        <p:nvSpPr>
          <p:cNvPr id="10" name="Text 5"/>
          <p:cNvSpPr txBox="1"/>
          <p:nvPr/>
        </p:nvSpPr>
        <p:spPr>
          <a:xfrm>
            <a:off x="4251960" y="3794760"/>
            <a:ext cx="7498080" cy="1097280"/>
          </a:xfrm>
          <a:prstGeom prst="rect">
            <a:avLst/>
          </a:prstGeom>
          <a:noFill/>
          <a:ln/>
        </p:spPr>
        <p:txBody>
          <a:bodyPr wrap="square" lIns="76200" tIns="177800" rIns="177800" bIns="76200" rtlCol="0" anchor="ctr"/>
          <a:lstStyle/>
          <a:p>
            <a:pPr rtl="1" algn="ctr" indent="0" marL="0">
              <a:buNone/>
            </a:pPr>
            <a:r>
              <a:rPr lang="ar-SA" sz="1800" dirty="0">
                <a:solidFill>
                  <a:srgbClr val="FFFFFF"/>
                </a:solidFill>
                <a:latin typeface="Times New Roman" pitchFamily="34" charset="0"/>
                <a:ea typeface="Times New Roman" pitchFamily="34" charset="-122"/>
                <a:cs typeface="Times New Roman" pitchFamily="34" charset="-120"/>
              </a:rPr>
              <a:t>« الإسلام ديننا، والعربية لغتنا، والجزائر وطننا »</a:t>
            </a:r>
            <a:endParaRPr lang="ar-SA" sz="1800" dirty="0"/>
          </a:p>
          <a:p>
            <a:pPr rtl="1" algn="ctr" indent="0" marL="0">
              <a:spcBef>
                <a:spcPts val="400"/>
              </a:spcBef>
              <a:buNone/>
            </a:pPr>
            <a:r>
              <a:rPr lang="ar-SA" sz="1150" b="1" dirty="0">
                <a:solidFill>
                  <a:srgbClr val="C8A24A"/>
                </a:solidFill>
                <a:latin typeface="Arial" pitchFamily="34" charset="0"/>
                <a:ea typeface="Arial" pitchFamily="34" charset="-122"/>
                <a:cs typeface="Arial" pitchFamily="34" charset="-120"/>
              </a:rPr>
              <a:t>شعار جمعية العلماء المسلمين الجزائريين</a:t>
            </a:r>
            <a:endParaRPr lang="ar-SA" sz="18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العاشر · النهضة والإصلاح</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أربعة تيارات وسؤال واحد: كيف ننهض؟</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9006611" y="1463040"/>
            <a:ext cx="2636444" cy="1143000"/>
          </a:xfrm>
          <a:prstGeom prst="roundRect">
            <a:avLst>
              <a:gd name="adj" fmla="val 6400"/>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80" b="1" dirty="0">
                <a:solidFill>
                  <a:srgbClr val="134A3D"/>
                </a:solidFill>
                <a:latin typeface="Arial" pitchFamily="34" charset="0"/>
                <a:ea typeface="Arial" pitchFamily="34" charset="-122"/>
                <a:cs typeface="Arial" pitchFamily="34" charset="-120"/>
              </a:rPr>
              <a:t>الإحياء من الداخل</a:t>
            </a:r>
            <a:endParaRPr lang="ar-SA" sz="1780" dirty="0"/>
          </a:p>
          <a:p>
            <a:pPr rtl="1" algn="r" indent="0" marL="0">
              <a:spcBef>
                <a:spcPts val="300"/>
              </a:spcBef>
              <a:buNone/>
            </a:pPr>
            <a:r>
              <a:rPr lang="ar-SA" sz="1380" dirty="0">
                <a:solidFill>
                  <a:srgbClr val="134A3D"/>
                </a:solidFill>
                <a:latin typeface="Arial" pitchFamily="34" charset="0"/>
                <a:ea typeface="Arial" pitchFamily="34" charset="-122"/>
                <a:cs typeface="Arial" pitchFamily="34" charset="-120"/>
              </a:rPr>
              <a:t>العودة إلى الأصول، قبل صدمة أوروبا</a:t>
            </a:r>
            <a:endParaRPr lang="ar-SA" sz="1780" dirty="0"/>
          </a:p>
        </p:txBody>
      </p:sp>
      <p:sp>
        <p:nvSpPr>
          <p:cNvPr id="7" name="Text 4"/>
          <p:cNvSpPr txBox="1"/>
          <p:nvPr/>
        </p:nvSpPr>
        <p:spPr>
          <a:xfrm>
            <a:off x="9006611" y="2743200"/>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محمد بن عبد الوهاب · نجد</a:t>
            </a:r>
            <a:endParaRPr lang="ar-SA" sz="1250" dirty="0"/>
          </a:p>
        </p:txBody>
      </p:sp>
      <p:sp>
        <p:nvSpPr>
          <p:cNvPr id="8" name="Text 5"/>
          <p:cNvSpPr txBox="1"/>
          <p:nvPr/>
        </p:nvSpPr>
        <p:spPr>
          <a:xfrm>
            <a:off x="9006611" y="3310128"/>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شاه ولي الله · الهند</a:t>
            </a:r>
            <a:endParaRPr lang="ar-SA" sz="1250" dirty="0"/>
          </a:p>
        </p:txBody>
      </p:sp>
      <p:sp>
        <p:nvSpPr>
          <p:cNvPr id="9" name="Text 6"/>
          <p:cNvSpPr txBox="1"/>
          <p:nvPr/>
        </p:nvSpPr>
        <p:spPr>
          <a:xfrm>
            <a:off x="9006611" y="3877056"/>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الشوكاني · اليمن</a:t>
            </a:r>
            <a:endParaRPr lang="ar-SA" sz="1250" dirty="0"/>
          </a:p>
        </p:txBody>
      </p:sp>
      <p:sp>
        <p:nvSpPr>
          <p:cNvPr id="10" name="Text 7"/>
          <p:cNvSpPr txBox="1"/>
          <p:nvPr/>
        </p:nvSpPr>
        <p:spPr>
          <a:xfrm>
            <a:off x="9006611" y="4443984"/>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التجاني · عين ماضي</a:t>
            </a:r>
            <a:endParaRPr lang="ar-SA" sz="1250" dirty="0"/>
          </a:p>
        </p:txBody>
      </p:sp>
      <p:sp>
        <p:nvSpPr>
          <p:cNvPr id="11" name="Text 8"/>
          <p:cNvSpPr txBox="1"/>
          <p:nvPr/>
        </p:nvSpPr>
        <p:spPr>
          <a:xfrm>
            <a:off x="9006611" y="5010912"/>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السنوسي · مستغانم</a:t>
            </a:r>
            <a:endParaRPr lang="ar-SA" sz="1250" dirty="0"/>
          </a:p>
        </p:txBody>
      </p:sp>
      <p:sp>
        <p:nvSpPr>
          <p:cNvPr id="12" name="Text 9"/>
          <p:cNvSpPr txBox="1"/>
          <p:nvPr/>
        </p:nvSpPr>
        <p:spPr>
          <a:xfrm>
            <a:off x="6187288" y="1463040"/>
            <a:ext cx="2636444" cy="1143000"/>
          </a:xfrm>
          <a:prstGeom prst="roundRect">
            <a:avLst>
              <a:gd name="adj" fmla="val 6400"/>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80" b="1" dirty="0">
                <a:solidFill>
                  <a:srgbClr val="6B5118"/>
                </a:solidFill>
                <a:latin typeface="Arial" pitchFamily="34" charset="0"/>
                <a:ea typeface="Arial" pitchFamily="34" charset="-122"/>
                <a:cs typeface="Arial" pitchFamily="34" charset="-120"/>
              </a:rPr>
              <a:t>التحديث من الدولة</a:t>
            </a:r>
            <a:endParaRPr lang="ar-SA" sz="1780" dirty="0"/>
          </a:p>
          <a:p>
            <a:pPr rtl="1" algn="r" indent="0" marL="0">
              <a:spcBef>
                <a:spcPts val="300"/>
              </a:spcBef>
              <a:buNone/>
            </a:pPr>
            <a:r>
              <a:rPr lang="ar-SA" sz="1380" dirty="0">
                <a:solidFill>
                  <a:srgbClr val="6B5118"/>
                </a:solidFill>
                <a:latin typeface="Arial" pitchFamily="34" charset="0"/>
                <a:ea typeface="Arial" pitchFamily="34" charset="-122"/>
                <a:cs typeface="Arial" pitchFamily="34" charset="-120"/>
              </a:rPr>
              <a:t>علوم أوروبا ونظمها بقرار الحاكم</a:t>
            </a:r>
            <a:endParaRPr lang="ar-SA" sz="1780" dirty="0"/>
          </a:p>
        </p:txBody>
      </p:sp>
      <p:sp>
        <p:nvSpPr>
          <p:cNvPr id="13" name="Text 10"/>
          <p:cNvSpPr txBox="1"/>
          <p:nvPr/>
        </p:nvSpPr>
        <p:spPr>
          <a:xfrm>
            <a:off x="6187288" y="2743200"/>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محمد علي باشا · مصر</a:t>
            </a:r>
            <a:endParaRPr lang="ar-SA" sz="1250" dirty="0"/>
          </a:p>
        </p:txBody>
      </p:sp>
      <p:sp>
        <p:nvSpPr>
          <p:cNvPr id="14" name="Text 11"/>
          <p:cNvSpPr txBox="1"/>
          <p:nvPr/>
        </p:nvSpPr>
        <p:spPr>
          <a:xfrm>
            <a:off x="6187288" y="3310128"/>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رفاعة الطهطاوي · مصر</a:t>
            </a:r>
            <a:endParaRPr lang="ar-SA" sz="1250" dirty="0"/>
          </a:p>
        </p:txBody>
      </p:sp>
      <p:sp>
        <p:nvSpPr>
          <p:cNvPr id="15" name="Text 12"/>
          <p:cNvSpPr txBox="1"/>
          <p:nvPr/>
        </p:nvSpPr>
        <p:spPr>
          <a:xfrm>
            <a:off x="6187288" y="3877056"/>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علي مبارك · مصر</a:t>
            </a:r>
            <a:endParaRPr lang="ar-SA" sz="1250" dirty="0"/>
          </a:p>
        </p:txBody>
      </p:sp>
      <p:sp>
        <p:nvSpPr>
          <p:cNvPr id="16" name="Text 13"/>
          <p:cNvSpPr txBox="1"/>
          <p:nvPr/>
        </p:nvSpPr>
        <p:spPr>
          <a:xfrm>
            <a:off x="6187288" y="4443984"/>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خير الدين · تونس</a:t>
            </a:r>
            <a:endParaRPr lang="ar-SA" sz="1250" dirty="0"/>
          </a:p>
        </p:txBody>
      </p:sp>
      <p:sp>
        <p:nvSpPr>
          <p:cNvPr id="17" name="Text 14"/>
          <p:cNvSpPr txBox="1"/>
          <p:nvPr/>
        </p:nvSpPr>
        <p:spPr>
          <a:xfrm>
            <a:off x="3367964" y="1463040"/>
            <a:ext cx="2636444" cy="1143000"/>
          </a:xfrm>
          <a:prstGeom prst="roundRect">
            <a:avLst>
              <a:gd name="adj" fmla="val 6400"/>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80" b="1" dirty="0">
                <a:solidFill>
                  <a:srgbClr val="143456"/>
                </a:solidFill>
                <a:latin typeface="Arial" pitchFamily="34" charset="0"/>
                <a:ea typeface="Arial" pitchFamily="34" charset="-122"/>
                <a:cs typeface="Arial" pitchFamily="34" charset="-120"/>
              </a:rPr>
              <a:t>الإصلاح الديني</a:t>
            </a:r>
            <a:endParaRPr lang="ar-SA" sz="1780" dirty="0"/>
          </a:p>
          <a:p>
            <a:pPr rtl="1" algn="r" indent="0" marL="0">
              <a:spcBef>
                <a:spcPts val="300"/>
              </a:spcBef>
              <a:buNone/>
            </a:pPr>
            <a:r>
              <a:rPr lang="ar-SA" sz="1380" dirty="0">
                <a:solidFill>
                  <a:srgbClr val="143456"/>
                </a:solidFill>
                <a:latin typeface="Arial" pitchFamily="34" charset="0"/>
                <a:ea typeface="Arial" pitchFamily="34" charset="-122"/>
                <a:cs typeface="Arial" pitchFamily="34" charset="-120"/>
              </a:rPr>
              <a:t>تجديد الفهم والجمع بين الدين والعلم</a:t>
            </a:r>
            <a:endParaRPr lang="ar-SA" sz="1780" dirty="0"/>
          </a:p>
        </p:txBody>
      </p:sp>
      <p:sp>
        <p:nvSpPr>
          <p:cNvPr id="18" name="Text 15"/>
          <p:cNvSpPr txBox="1"/>
          <p:nvPr/>
        </p:nvSpPr>
        <p:spPr>
          <a:xfrm>
            <a:off x="3367964" y="2743200"/>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الأفغاني</a:t>
            </a:r>
            <a:endParaRPr lang="ar-SA" sz="1250" dirty="0"/>
          </a:p>
        </p:txBody>
      </p:sp>
      <p:sp>
        <p:nvSpPr>
          <p:cNvPr id="19" name="Text 16"/>
          <p:cNvSpPr txBox="1"/>
          <p:nvPr/>
        </p:nvSpPr>
        <p:spPr>
          <a:xfrm>
            <a:off x="3367964" y="3310128"/>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محمد عبده · مصر</a:t>
            </a:r>
            <a:endParaRPr lang="ar-SA" sz="1250" dirty="0"/>
          </a:p>
        </p:txBody>
      </p:sp>
      <p:sp>
        <p:nvSpPr>
          <p:cNvPr id="20" name="Text 17"/>
          <p:cNvSpPr txBox="1"/>
          <p:nvPr/>
        </p:nvSpPr>
        <p:spPr>
          <a:xfrm>
            <a:off x="3367964" y="3877056"/>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الكواكبي · حلب</a:t>
            </a:r>
            <a:endParaRPr lang="ar-SA" sz="1250" dirty="0"/>
          </a:p>
        </p:txBody>
      </p:sp>
      <p:sp>
        <p:nvSpPr>
          <p:cNvPr id="21" name="Text 18"/>
          <p:cNvSpPr txBox="1"/>
          <p:nvPr/>
        </p:nvSpPr>
        <p:spPr>
          <a:xfrm>
            <a:off x="3367964" y="4443984"/>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رشيد رضا</a:t>
            </a:r>
            <a:endParaRPr lang="ar-SA" sz="1250" dirty="0"/>
          </a:p>
        </p:txBody>
      </p:sp>
      <p:sp>
        <p:nvSpPr>
          <p:cNvPr id="22" name="Text 19"/>
          <p:cNvSpPr txBox="1"/>
          <p:nvPr/>
        </p:nvSpPr>
        <p:spPr>
          <a:xfrm>
            <a:off x="3367964" y="5010912"/>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ابن عاشور · تونس</a:t>
            </a:r>
            <a:endParaRPr lang="ar-SA" sz="1250" dirty="0"/>
          </a:p>
        </p:txBody>
      </p:sp>
      <p:sp>
        <p:nvSpPr>
          <p:cNvPr id="23" name="Text 20"/>
          <p:cNvSpPr txBox="1"/>
          <p:nvPr/>
        </p:nvSpPr>
        <p:spPr>
          <a:xfrm>
            <a:off x="3367964" y="5577840"/>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ابن باديس · قسنطينة</a:t>
            </a:r>
            <a:endParaRPr lang="ar-SA" sz="1250" dirty="0"/>
          </a:p>
        </p:txBody>
      </p:sp>
      <p:sp>
        <p:nvSpPr>
          <p:cNvPr id="24" name="Text 21"/>
          <p:cNvSpPr txBox="1"/>
          <p:nvPr/>
        </p:nvSpPr>
        <p:spPr>
          <a:xfrm>
            <a:off x="548640" y="1463040"/>
            <a:ext cx="2636444" cy="1143000"/>
          </a:xfrm>
          <a:prstGeom prst="roundRect">
            <a:avLst>
              <a:gd name="adj" fmla="val 6400"/>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80" b="1" dirty="0">
                <a:solidFill>
                  <a:srgbClr val="6E1C1D"/>
                </a:solidFill>
                <a:latin typeface="Arial" pitchFamily="34" charset="0"/>
                <a:ea typeface="Arial" pitchFamily="34" charset="-122"/>
                <a:cs typeface="Arial" pitchFamily="34" charset="-120"/>
              </a:rPr>
              <a:t>العلماء المقاومون</a:t>
            </a:r>
            <a:endParaRPr lang="ar-SA" sz="1780" dirty="0"/>
          </a:p>
          <a:p>
            <a:pPr rtl="1" algn="r" indent="0" marL="0">
              <a:spcBef>
                <a:spcPts val="300"/>
              </a:spcBef>
              <a:buNone/>
            </a:pPr>
            <a:r>
              <a:rPr lang="ar-SA" sz="1380" dirty="0">
                <a:solidFill>
                  <a:srgbClr val="6E1C1D"/>
                </a:solidFill>
                <a:latin typeface="Arial" pitchFamily="34" charset="0"/>
                <a:ea typeface="Arial" pitchFamily="34" charset="-122"/>
                <a:cs typeface="Arial" pitchFamily="34" charset="-120"/>
              </a:rPr>
              <a:t>مقاومة الاستعمار بالسيف والكلمة</a:t>
            </a:r>
            <a:endParaRPr lang="ar-SA" sz="1780" dirty="0"/>
          </a:p>
        </p:txBody>
      </p:sp>
      <p:sp>
        <p:nvSpPr>
          <p:cNvPr id="25" name="Text 22"/>
          <p:cNvSpPr txBox="1"/>
          <p:nvPr/>
        </p:nvSpPr>
        <p:spPr>
          <a:xfrm>
            <a:off x="548640" y="2743200"/>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الأمير عبد القادر · الجزائر</a:t>
            </a:r>
            <a:endParaRPr lang="ar-SA" sz="1250" dirty="0"/>
          </a:p>
        </p:txBody>
      </p:sp>
      <p:sp>
        <p:nvSpPr>
          <p:cNvPr id="26" name="Text 23"/>
          <p:cNvSpPr txBox="1"/>
          <p:nvPr/>
        </p:nvSpPr>
        <p:spPr>
          <a:xfrm>
            <a:off x="548640" y="3310128"/>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عمر المختار · ليبيا</a:t>
            </a:r>
            <a:endParaRPr lang="ar-SA" sz="1250" dirty="0"/>
          </a:p>
        </p:txBody>
      </p:sp>
      <p:sp>
        <p:nvSpPr>
          <p:cNvPr id="27" name="Text 24"/>
          <p:cNvSpPr txBox="1"/>
          <p:nvPr/>
        </p:nvSpPr>
        <p:spPr>
          <a:xfrm>
            <a:off x="548640" y="3877056"/>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عبد الكريم الخطابي · الريف</a:t>
            </a:r>
            <a:endParaRPr lang="ar-SA" sz="1250" dirty="0"/>
          </a:p>
        </p:txBody>
      </p:sp>
      <p:sp>
        <p:nvSpPr>
          <p:cNvPr id="28" name="Text 25"/>
          <p:cNvSpPr txBox="1"/>
          <p:nvPr/>
        </p:nvSpPr>
        <p:spPr>
          <a:xfrm>
            <a:off x="548640" y="4443984"/>
            <a:ext cx="2636444" cy="475488"/>
          </a:xfrm>
          <a:prstGeom prst="roundRect">
            <a:avLst>
              <a:gd name="adj" fmla="val 11538"/>
            </a:avLst>
          </a:prstGeom>
          <a:solidFill>
            <a:srgbClr val="FAF9F6"/>
          </a:solidFill>
          <a:ln w="7620">
            <a:solidFill>
              <a:srgbClr val="D8D2C4"/>
            </a:solidFill>
          </a:ln>
        </p:spPr>
        <p:txBody>
          <a:bodyPr wrap="square" lIns="0" tIns="101600" rIns="101600" bIns="0" rtlCol="0" anchor="ctr"/>
          <a:lstStyle/>
          <a:p>
            <a:pPr rtl="1" algn="r" indent="0" marL="0">
              <a:buNone/>
            </a:pPr>
            <a:r>
              <a:rPr lang="ar-SA" sz="1250" dirty="0">
                <a:solidFill>
                  <a:srgbClr val="0E1726"/>
                </a:solidFill>
                <a:latin typeface="Arial" pitchFamily="34" charset="0"/>
                <a:ea typeface="Arial" pitchFamily="34" charset="-122"/>
                <a:cs typeface="Arial" pitchFamily="34" charset="-120"/>
              </a:rPr>
              <a:t>جمعية العلماء · 1931م</a:t>
            </a:r>
            <a:endParaRPr lang="ar-SA" sz="125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72</a:t>
            </a:fld>
            <a:endParaRPr lang="ar-SA"/>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العاشر · التحديث</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الطهطاوي في باريس، وخير الدين في تونس</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5973775" y="1463040"/>
            <a:ext cx="5669280" cy="4709160"/>
          </a:xfrm>
          <a:prstGeom prst="roundRect">
            <a:avLst>
              <a:gd name="adj" fmla="val 1553"/>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950" b="1" dirty="0">
                <a:solidFill>
                  <a:srgbClr val="6B5118"/>
                </a:solidFill>
                <a:latin typeface="Arial" pitchFamily="34" charset="0"/>
                <a:ea typeface="Arial" pitchFamily="34" charset="-122"/>
                <a:cs typeface="Arial" pitchFamily="34" charset="-120"/>
              </a:rPr>
              <a:t>رفاعة الطهطاوي (1801–1873م)</a:t>
            </a:r>
            <a:endParaRPr lang="ar-SA" sz="1950" dirty="0"/>
          </a:p>
          <a:p>
            <a:pPr rtl="1" algn="r" marL="177800" indent="-177800">
              <a:spcBef>
                <a:spcPts val="500"/>
              </a:spcBef>
              <a:buSzPct val="100000"/>
              <a:buChar char="◆"/>
            </a:pPr>
            <a:r>
              <a:rPr lang="ar-SA" sz="1620" dirty="0">
                <a:solidFill>
                  <a:srgbClr val="6B5118"/>
                </a:solidFill>
                <a:latin typeface="Arial" pitchFamily="34" charset="0"/>
                <a:ea typeface="Arial" pitchFamily="34" charset="-122"/>
                <a:cs typeface="Arial" pitchFamily="34" charset="-120"/>
              </a:rPr>
              <a:t>ذهب إماماً للبعثة 1826م، فتعلّم الفرنسية بنفسه</a:t>
            </a:r>
            <a:endParaRPr lang="ar-SA" sz="1950" dirty="0"/>
          </a:p>
          <a:p>
            <a:pPr rtl="1" algn="r" marL="177800" indent="-177800">
              <a:spcBef>
                <a:spcPts val="500"/>
              </a:spcBef>
              <a:buSzPct val="100000"/>
              <a:buChar char="◆"/>
            </a:pPr>
            <a:r>
              <a:rPr lang="ar-SA" sz="1620" dirty="0">
                <a:solidFill>
                  <a:srgbClr val="6B5118"/>
                </a:solidFill>
                <a:latin typeface="Arial" pitchFamily="34" charset="0"/>
                <a:ea typeface="Arial" pitchFamily="34" charset="-122"/>
                <a:cs typeface="Arial" pitchFamily="34" charset="-120"/>
              </a:rPr>
              <a:t>شهد ثورة 1830م في باريس</a:t>
            </a:r>
            <a:endParaRPr lang="ar-SA" sz="1950" dirty="0"/>
          </a:p>
          <a:p>
            <a:pPr rtl="1" algn="r" marL="177800" indent="-177800">
              <a:spcBef>
                <a:spcPts val="500"/>
              </a:spcBef>
              <a:buSzPct val="100000"/>
              <a:buChar char="◆"/>
            </a:pPr>
            <a:r>
              <a:rPr lang="ar-SA" sz="1620" dirty="0">
                <a:solidFill>
                  <a:srgbClr val="6B5118"/>
                </a:solidFill>
                <a:latin typeface="Arial" pitchFamily="34" charset="0"/>
                <a:ea typeface="Arial" pitchFamily="34" charset="-122"/>
                <a:cs typeface="Arial" pitchFamily="34" charset="-120"/>
              </a:rPr>
              <a:t>"تخليص الإبريز": أُعجب بالعلم والنظافة والدستور، وتحفّظ على بعض العادات</a:t>
            </a:r>
            <a:endParaRPr lang="ar-SA" sz="1950" dirty="0"/>
          </a:p>
          <a:p>
            <a:pPr rtl="1" algn="r" marL="177800" indent="-177800">
              <a:spcBef>
                <a:spcPts val="500"/>
              </a:spcBef>
              <a:buSzPct val="100000"/>
              <a:buChar char="◆"/>
            </a:pPr>
            <a:r>
              <a:rPr lang="ar-SA" sz="1620" dirty="0">
                <a:solidFill>
                  <a:srgbClr val="6B5118"/>
                </a:solidFill>
                <a:latin typeface="Arial" pitchFamily="34" charset="0"/>
                <a:ea typeface="Arial" pitchFamily="34" charset="-122"/>
                <a:cs typeface="Arial" pitchFamily="34" charset="-120"/>
              </a:rPr>
              <a:t>مدرسة الألسن ومئات الترجمات</a:t>
            </a:r>
            <a:endParaRPr lang="ar-SA" sz="1950" dirty="0"/>
          </a:p>
          <a:p>
            <a:pPr rtl="1" algn="r" marL="177800" indent="-177800">
              <a:spcBef>
                <a:spcPts val="500"/>
              </a:spcBef>
              <a:buSzPct val="100000"/>
              <a:buChar char="◆"/>
            </a:pPr>
            <a:r>
              <a:rPr lang="ar-SA" sz="1620" dirty="0">
                <a:solidFill>
                  <a:srgbClr val="6B5118"/>
                </a:solidFill>
                <a:latin typeface="Arial" pitchFamily="34" charset="0"/>
                <a:ea typeface="Arial" pitchFamily="34" charset="-122"/>
                <a:cs typeface="Arial" pitchFamily="34" charset="-120"/>
              </a:rPr>
              <a:t>دعا إلى تعليم البنات في "المرشد الأمين"</a:t>
            </a:r>
            <a:endParaRPr lang="ar-SA" sz="1950" dirty="0"/>
          </a:p>
        </p:txBody>
      </p:sp>
      <p:sp>
        <p:nvSpPr>
          <p:cNvPr id="7" name="Text 4"/>
          <p:cNvSpPr txBox="1"/>
          <p:nvPr/>
        </p:nvSpPr>
        <p:spPr>
          <a:xfrm>
            <a:off x="548640" y="1463040"/>
            <a:ext cx="5440680" cy="2194560"/>
          </a:xfrm>
          <a:prstGeom prst="roundRect">
            <a:avLst>
              <a:gd name="adj" fmla="val 3333"/>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80" b="1" dirty="0">
                <a:solidFill>
                  <a:srgbClr val="6B5118"/>
                </a:solidFill>
                <a:latin typeface="Arial" pitchFamily="34" charset="0"/>
                <a:ea typeface="Arial" pitchFamily="34" charset="-122"/>
                <a:cs typeface="Arial" pitchFamily="34" charset="-120"/>
              </a:rPr>
              <a:t>محمد علي وحسن العطار</a:t>
            </a:r>
            <a:endParaRPr lang="ar-SA" sz="178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بعثات، ومطبعة بولاق 1820م، ومدرسة الطب 1827م</a:t>
            </a:r>
            <a:endParaRPr lang="ar-SA" sz="178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العطار: "إن أحوال بلادنا لا بد أن تتغير"</a:t>
            </a:r>
            <a:endParaRPr lang="ar-SA" sz="1780" dirty="0"/>
          </a:p>
        </p:txBody>
      </p:sp>
      <p:sp>
        <p:nvSpPr>
          <p:cNvPr id="8" name="Text 5"/>
          <p:cNvSpPr txBox="1"/>
          <p:nvPr/>
        </p:nvSpPr>
        <p:spPr>
          <a:xfrm>
            <a:off x="548640" y="3794760"/>
            <a:ext cx="5440680" cy="2377440"/>
          </a:xfrm>
          <a:prstGeom prst="roundRect">
            <a:avLst>
              <a:gd name="adj" fmla="val 3077"/>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80" b="1" dirty="0">
                <a:solidFill>
                  <a:srgbClr val="6B5118"/>
                </a:solidFill>
                <a:latin typeface="Arial" pitchFamily="34" charset="0"/>
                <a:ea typeface="Arial" pitchFamily="34" charset="-122"/>
                <a:cs typeface="Arial" pitchFamily="34" charset="-120"/>
              </a:rPr>
              <a:t>خير الدين التونسي (1820–1890م)</a:t>
            </a:r>
            <a:endParaRPr lang="ar-SA" sz="178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مملوك شركسي صار صدراً أعظم</a:t>
            </a:r>
            <a:endParaRPr lang="ar-SA" sz="178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"أقوم المسالك": أوروبا تقدمت بالعدل والمؤسسات، لا بالمسيحية</a:t>
            </a:r>
            <a:endParaRPr lang="ar-SA" sz="1780" dirty="0"/>
          </a:p>
          <a:p>
            <a:pPr rtl="1" algn="r" marL="177800" indent="-177800">
              <a:spcBef>
                <a:spcPts val="500"/>
              </a:spcBef>
              <a:buSzPct val="100000"/>
              <a:buChar char="◆"/>
            </a:pPr>
            <a:r>
              <a:rPr lang="ar-SA" sz="1500" dirty="0">
                <a:solidFill>
                  <a:srgbClr val="6B5118"/>
                </a:solidFill>
                <a:latin typeface="Arial" pitchFamily="34" charset="0"/>
                <a:ea typeface="Arial" pitchFamily="34" charset="-122"/>
                <a:cs typeface="Arial" pitchFamily="34" charset="-120"/>
              </a:rPr>
              <a:t>المدرسة الصادقية 1875م، ودستور تونس 1861م</a:t>
            </a:r>
            <a:endParaRPr lang="ar-SA" sz="178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73</a:t>
            </a:fld>
            <a:endParaRPr lang="ar-SA"/>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العاشر · الأمير عبد القادر (1808–1883م)</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العالم المجاهد الصوفي</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Shape 3"/>
          <p:cNvSpPr/>
          <p:nvPr/>
        </p:nvSpPr>
        <p:spPr>
          <a:xfrm>
            <a:off x="10037826" y="1737360"/>
            <a:ext cx="1605229" cy="2194560"/>
          </a:xfrm>
          <a:prstGeom prst="roundRect">
            <a:avLst>
              <a:gd name="adj" fmla="val 4557"/>
            </a:avLst>
          </a:prstGeom>
          <a:solidFill>
            <a:srgbClr val="F8E6E3"/>
          </a:solidFill>
          <a:ln w="9525">
            <a:solidFill>
              <a:srgbClr val="9E2A2B"/>
            </a:solidFill>
            <a:prstDash val="solid"/>
          </a:ln>
        </p:spPr>
      </p:sp>
      <p:sp>
        <p:nvSpPr>
          <p:cNvPr id="7" name="Shape 4"/>
          <p:cNvSpPr/>
          <p:nvPr/>
        </p:nvSpPr>
        <p:spPr>
          <a:xfrm>
            <a:off x="10566121" y="1463040"/>
            <a:ext cx="548640" cy="548640"/>
          </a:xfrm>
          <a:prstGeom prst="ellipse">
            <a:avLst/>
          </a:prstGeom>
          <a:solidFill>
            <a:srgbClr val="9E2A2B"/>
          </a:solidFill>
          <a:ln w="19050">
            <a:solidFill>
              <a:srgbClr val="FFFFFF"/>
            </a:solidFill>
            <a:prstDash val="solid"/>
          </a:ln>
        </p:spPr>
      </p:sp>
      <p:sp>
        <p:nvSpPr>
          <p:cNvPr id="8" name="Text 5"/>
          <p:cNvSpPr txBox="1"/>
          <p:nvPr/>
        </p:nvSpPr>
        <p:spPr>
          <a:xfrm>
            <a:off x="10566121"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١</a:t>
            </a:r>
            <a:endParaRPr lang="ar-SA" sz="1600" dirty="0"/>
          </a:p>
        </p:txBody>
      </p:sp>
      <p:sp>
        <p:nvSpPr>
          <p:cNvPr id="9" name="Text 6"/>
          <p:cNvSpPr txBox="1"/>
          <p:nvPr/>
        </p:nvSpPr>
        <p:spPr>
          <a:xfrm>
            <a:off x="10147554" y="2121408"/>
            <a:ext cx="1385773" cy="1691640"/>
          </a:xfrm>
          <a:prstGeom prst="rect">
            <a:avLst/>
          </a:prstGeom>
          <a:noFill/>
          <a:ln/>
        </p:spPr>
        <p:txBody>
          <a:bodyPr wrap="square" lIns="0" tIns="0" rIns="0" bIns="0" rtlCol="0" anchor="t"/>
          <a:lstStyle/>
          <a:p>
            <a:pPr rtl="1" algn="ctr" indent="0" marL="0">
              <a:buNone/>
            </a:pPr>
            <a:r>
              <a:rPr lang="ar-SA" sz="1600" b="1" dirty="0">
                <a:solidFill>
                  <a:srgbClr val="6E1C1D"/>
                </a:solidFill>
                <a:latin typeface="Arial" pitchFamily="34" charset="0"/>
                <a:ea typeface="Arial" pitchFamily="34" charset="-122"/>
                <a:cs typeface="Arial" pitchFamily="34" charset="-120"/>
              </a:rPr>
              <a:t>1832</a:t>
            </a:r>
            <a:endParaRPr lang="ar-SA" sz="1400" dirty="0"/>
          </a:p>
          <a:p>
            <a:pPr rtl="1" algn="ctr" indent="0" marL="0">
              <a:spcBef>
                <a:spcPts val="400"/>
              </a:spcBef>
              <a:buNone/>
            </a:pPr>
            <a:r>
              <a:rPr lang="ar-SA" sz="1400" dirty="0">
                <a:solidFill>
                  <a:srgbClr val="6E1C1D"/>
                </a:solidFill>
                <a:latin typeface="Arial" pitchFamily="34" charset="0"/>
                <a:ea typeface="Arial" pitchFamily="34" charset="-122"/>
                <a:cs typeface="Arial" pitchFamily="34" charset="-120"/>
              </a:rPr>
              <a:t>البيعة تحت شجرة الدردارة</a:t>
            </a:r>
            <a:endParaRPr lang="ar-SA" sz="1400" dirty="0"/>
          </a:p>
        </p:txBody>
      </p:sp>
      <p:sp>
        <p:nvSpPr>
          <p:cNvPr id="10" name="Shape 7"/>
          <p:cNvSpPr/>
          <p:nvPr/>
        </p:nvSpPr>
        <p:spPr>
          <a:xfrm>
            <a:off x="9790938" y="2697480"/>
            <a:ext cx="201168" cy="201168"/>
          </a:xfrm>
          <a:prstGeom prst="leftArrow">
            <a:avLst/>
          </a:prstGeom>
          <a:solidFill>
            <a:srgbClr val="C8A24A"/>
          </a:solidFill>
          <a:ln w="12700">
            <a:solidFill>
              <a:srgbClr val="C8A24A"/>
            </a:solidFill>
            <a:prstDash val="solid"/>
          </a:ln>
        </p:spPr>
      </p:sp>
      <p:sp>
        <p:nvSpPr>
          <p:cNvPr id="11" name="Shape 8"/>
          <p:cNvSpPr/>
          <p:nvPr/>
        </p:nvSpPr>
        <p:spPr>
          <a:xfrm>
            <a:off x="8139989" y="1737360"/>
            <a:ext cx="1605229" cy="2194560"/>
          </a:xfrm>
          <a:prstGeom prst="roundRect">
            <a:avLst>
              <a:gd name="adj" fmla="val 4557"/>
            </a:avLst>
          </a:prstGeom>
          <a:solidFill>
            <a:srgbClr val="F8E6E3"/>
          </a:solidFill>
          <a:ln w="9525">
            <a:solidFill>
              <a:srgbClr val="9E2A2B"/>
            </a:solidFill>
            <a:prstDash val="solid"/>
          </a:ln>
        </p:spPr>
      </p:sp>
      <p:sp>
        <p:nvSpPr>
          <p:cNvPr id="12" name="Shape 9"/>
          <p:cNvSpPr/>
          <p:nvPr/>
        </p:nvSpPr>
        <p:spPr>
          <a:xfrm>
            <a:off x="8668283" y="1463040"/>
            <a:ext cx="548640" cy="548640"/>
          </a:xfrm>
          <a:prstGeom prst="ellipse">
            <a:avLst/>
          </a:prstGeom>
          <a:solidFill>
            <a:srgbClr val="9E2A2B"/>
          </a:solidFill>
          <a:ln w="19050">
            <a:solidFill>
              <a:srgbClr val="FFFFFF"/>
            </a:solidFill>
            <a:prstDash val="solid"/>
          </a:ln>
        </p:spPr>
      </p:sp>
      <p:sp>
        <p:nvSpPr>
          <p:cNvPr id="13" name="Text 10"/>
          <p:cNvSpPr txBox="1"/>
          <p:nvPr/>
        </p:nvSpPr>
        <p:spPr>
          <a:xfrm>
            <a:off x="8668283"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٢</a:t>
            </a:r>
            <a:endParaRPr lang="ar-SA" sz="1600" dirty="0"/>
          </a:p>
        </p:txBody>
      </p:sp>
      <p:sp>
        <p:nvSpPr>
          <p:cNvPr id="14" name="Text 11"/>
          <p:cNvSpPr txBox="1"/>
          <p:nvPr/>
        </p:nvSpPr>
        <p:spPr>
          <a:xfrm>
            <a:off x="8249717" y="2121408"/>
            <a:ext cx="1385773" cy="1691640"/>
          </a:xfrm>
          <a:prstGeom prst="rect">
            <a:avLst/>
          </a:prstGeom>
          <a:noFill/>
          <a:ln/>
        </p:spPr>
        <p:txBody>
          <a:bodyPr wrap="square" lIns="0" tIns="0" rIns="0" bIns="0" rtlCol="0" anchor="t"/>
          <a:lstStyle/>
          <a:p>
            <a:pPr rtl="1" algn="ctr" indent="0" marL="0">
              <a:buNone/>
            </a:pPr>
            <a:r>
              <a:rPr lang="ar-SA" sz="1600" b="1" dirty="0">
                <a:solidFill>
                  <a:srgbClr val="6E1C1D"/>
                </a:solidFill>
                <a:latin typeface="Arial" pitchFamily="34" charset="0"/>
                <a:ea typeface="Arial" pitchFamily="34" charset="-122"/>
                <a:cs typeface="Arial" pitchFamily="34" charset="-120"/>
              </a:rPr>
              <a:t>1832–1847</a:t>
            </a:r>
            <a:endParaRPr lang="ar-SA" sz="1400" dirty="0"/>
          </a:p>
          <a:p>
            <a:pPr rtl="1" algn="ctr" indent="0" marL="0">
              <a:spcBef>
                <a:spcPts val="400"/>
              </a:spcBef>
              <a:buNone/>
            </a:pPr>
            <a:r>
              <a:rPr lang="ar-SA" sz="1400" dirty="0">
                <a:solidFill>
                  <a:srgbClr val="6E1C1D"/>
                </a:solidFill>
                <a:latin typeface="Arial" pitchFamily="34" charset="0"/>
                <a:ea typeface="Arial" pitchFamily="34" charset="-122"/>
                <a:cs typeface="Arial" pitchFamily="34" charset="-120"/>
              </a:rPr>
              <a:t>دولة: وزارات، جيش، عملة، تاقدمت والزمالة</a:t>
            </a:r>
            <a:endParaRPr lang="ar-SA" sz="1400" dirty="0"/>
          </a:p>
        </p:txBody>
      </p:sp>
      <p:sp>
        <p:nvSpPr>
          <p:cNvPr id="15" name="Shape 12"/>
          <p:cNvSpPr/>
          <p:nvPr/>
        </p:nvSpPr>
        <p:spPr>
          <a:xfrm>
            <a:off x="7893101" y="2697480"/>
            <a:ext cx="201168" cy="201168"/>
          </a:xfrm>
          <a:prstGeom prst="leftArrow">
            <a:avLst/>
          </a:prstGeom>
          <a:solidFill>
            <a:srgbClr val="C8A24A"/>
          </a:solidFill>
          <a:ln w="12700">
            <a:solidFill>
              <a:srgbClr val="C8A24A"/>
            </a:solidFill>
            <a:prstDash val="solid"/>
          </a:ln>
        </p:spPr>
      </p:sp>
      <p:sp>
        <p:nvSpPr>
          <p:cNvPr id="16" name="Shape 13"/>
          <p:cNvSpPr/>
          <p:nvPr/>
        </p:nvSpPr>
        <p:spPr>
          <a:xfrm>
            <a:off x="6242152" y="1737360"/>
            <a:ext cx="1605229" cy="2194560"/>
          </a:xfrm>
          <a:prstGeom prst="roundRect">
            <a:avLst>
              <a:gd name="adj" fmla="val 4557"/>
            </a:avLst>
          </a:prstGeom>
          <a:solidFill>
            <a:srgbClr val="F8E6E3"/>
          </a:solidFill>
          <a:ln w="9525">
            <a:solidFill>
              <a:srgbClr val="9E2A2B"/>
            </a:solidFill>
            <a:prstDash val="solid"/>
          </a:ln>
        </p:spPr>
      </p:sp>
      <p:sp>
        <p:nvSpPr>
          <p:cNvPr id="17" name="Shape 14"/>
          <p:cNvSpPr/>
          <p:nvPr/>
        </p:nvSpPr>
        <p:spPr>
          <a:xfrm>
            <a:off x="6770446" y="1463040"/>
            <a:ext cx="548640" cy="548640"/>
          </a:xfrm>
          <a:prstGeom prst="ellipse">
            <a:avLst/>
          </a:prstGeom>
          <a:solidFill>
            <a:srgbClr val="9E2A2B"/>
          </a:solidFill>
          <a:ln w="19050">
            <a:solidFill>
              <a:srgbClr val="FFFFFF"/>
            </a:solidFill>
            <a:prstDash val="solid"/>
          </a:ln>
        </p:spPr>
      </p:sp>
      <p:sp>
        <p:nvSpPr>
          <p:cNvPr id="18" name="Text 15"/>
          <p:cNvSpPr txBox="1"/>
          <p:nvPr/>
        </p:nvSpPr>
        <p:spPr>
          <a:xfrm>
            <a:off x="6770446"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٣</a:t>
            </a:r>
            <a:endParaRPr lang="ar-SA" sz="1600" dirty="0"/>
          </a:p>
        </p:txBody>
      </p:sp>
      <p:sp>
        <p:nvSpPr>
          <p:cNvPr id="19" name="Text 16"/>
          <p:cNvSpPr txBox="1"/>
          <p:nvPr/>
        </p:nvSpPr>
        <p:spPr>
          <a:xfrm>
            <a:off x="6351880" y="2121408"/>
            <a:ext cx="1385773" cy="1691640"/>
          </a:xfrm>
          <a:prstGeom prst="rect">
            <a:avLst/>
          </a:prstGeom>
          <a:noFill/>
          <a:ln/>
        </p:spPr>
        <p:txBody>
          <a:bodyPr wrap="square" lIns="0" tIns="0" rIns="0" bIns="0" rtlCol="0" anchor="t"/>
          <a:lstStyle/>
          <a:p>
            <a:pPr rtl="1" algn="ctr" indent="0" marL="0">
              <a:buNone/>
            </a:pPr>
            <a:r>
              <a:rPr lang="ar-SA" sz="1600" b="1" dirty="0">
                <a:solidFill>
                  <a:srgbClr val="6E1C1D"/>
                </a:solidFill>
                <a:latin typeface="Arial" pitchFamily="34" charset="0"/>
                <a:ea typeface="Arial" pitchFamily="34" charset="-122"/>
                <a:cs typeface="Arial" pitchFamily="34" charset="-120"/>
              </a:rPr>
              <a:t>1847–1852</a:t>
            </a:r>
            <a:endParaRPr lang="ar-SA" sz="1400" dirty="0"/>
          </a:p>
          <a:p>
            <a:pPr rtl="1" algn="ctr" indent="0" marL="0">
              <a:spcBef>
                <a:spcPts val="400"/>
              </a:spcBef>
              <a:buNone/>
            </a:pPr>
            <a:r>
              <a:rPr lang="ar-SA" sz="1400" dirty="0">
                <a:solidFill>
                  <a:srgbClr val="6E1C1D"/>
                </a:solidFill>
                <a:latin typeface="Arial" pitchFamily="34" charset="0"/>
                <a:ea typeface="Arial" pitchFamily="34" charset="-122"/>
                <a:cs typeface="Arial" pitchFamily="34" charset="-120"/>
              </a:rPr>
              <a:t>الاستسلام ونقض الوعد وسجن أمبواز</a:t>
            </a:r>
            <a:endParaRPr lang="ar-SA" sz="1400" dirty="0"/>
          </a:p>
        </p:txBody>
      </p:sp>
      <p:sp>
        <p:nvSpPr>
          <p:cNvPr id="20" name="Shape 17"/>
          <p:cNvSpPr/>
          <p:nvPr/>
        </p:nvSpPr>
        <p:spPr>
          <a:xfrm>
            <a:off x="5995264" y="2697480"/>
            <a:ext cx="201168" cy="201168"/>
          </a:xfrm>
          <a:prstGeom prst="leftArrow">
            <a:avLst/>
          </a:prstGeom>
          <a:solidFill>
            <a:srgbClr val="C8A24A"/>
          </a:solidFill>
          <a:ln w="12700">
            <a:solidFill>
              <a:srgbClr val="C8A24A"/>
            </a:solidFill>
            <a:prstDash val="solid"/>
          </a:ln>
        </p:spPr>
      </p:sp>
      <p:sp>
        <p:nvSpPr>
          <p:cNvPr id="21" name="Shape 18"/>
          <p:cNvSpPr/>
          <p:nvPr/>
        </p:nvSpPr>
        <p:spPr>
          <a:xfrm>
            <a:off x="4344314" y="1737360"/>
            <a:ext cx="1605229" cy="2194560"/>
          </a:xfrm>
          <a:prstGeom prst="roundRect">
            <a:avLst>
              <a:gd name="adj" fmla="val 4557"/>
            </a:avLst>
          </a:prstGeom>
          <a:solidFill>
            <a:srgbClr val="F8E6E3"/>
          </a:solidFill>
          <a:ln w="9525">
            <a:solidFill>
              <a:srgbClr val="9E2A2B"/>
            </a:solidFill>
            <a:prstDash val="solid"/>
          </a:ln>
        </p:spPr>
      </p:sp>
      <p:sp>
        <p:nvSpPr>
          <p:cNvPr id="22" name="Shape 19"/>
          <p:cNvSpPr/>
          <p:nvPr/>
        </p:nvSpPr>
        <p:spPr>
          <a:xfrm>
            <a:off x="4872609" y="1463040"/>
            <a:ext cx="548640" cy="548640"/>
          </a:xfrm>
          <a:prstGeom prst="ellipse">
            <a:avLst/>
          </a:prstGeom>
          <a:solidFill>
            <a:srgbClr val="9E2A2B"/>
          </a:solidFill>
          <a:ln w="19050">
            <a:solidFill>
              <a:srgbClr val="FFFFFF"/>
            </a:solidFill>
            <a:prstDash val="solid"/>
          </a:ln>
        </p:spPr>
      </p:sp>
      <p:sp>
        <p:nvSpPr>
          <p:cNvPr id="23" name="Text 20"/>
          <p:cNvSpPr txBox="1"/>
          <p:nvPr/>
        </p:nvSpPr>
        <p:spPr>
          <a:xfrm>
            <a:off x="4872609"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٤</a:t>
            </a:r>
            <a:endParaRPr lang="ar-SA" sz="1600" dirty="0"/>
          </a:p>
        </p:txBody>
      </p:sp>
      <p:sp>
        <p:nvSpPr>
          <p:cNvPr id="24" name="Text 21"/>
          <p:cNvSpPr txBox="1"/>
          <p:nvPr/>
        </p:nvSpPr>
        <p:spPr>
          <a:xfrm>
            <a:off x="4454042" y="2121408"/>
            <a:ext cx="1385773" cy="1691640"/>
          </a:xfrm>
          <a:prstGeom prst="rect">
            <a:avLst/>
          </a:prstGeom>
          <a:noFill/>
          <a:ln/>
        </p:spPr>
        <p:txBody>
          <a:bodyPr wrap="square" lIns="0" tIns="0" rIns="0" bIns="0" rtlCol="0" anchor="t"/>
          <a:lstStyle/>
          <a:p>
            <a:pPr rtl="1" algn="ctr" indent="0" marL="0">
              <a:buNone/>
            </a:pPr>
            <a:r>
              <a:rPr lang="ar-SA" sz="1600" b="1" dirty="0">
                <a:solidFill>
                  <a:srgbClr val="6E1C1D"/>
                </a:solidFill>
                <a:latin typeface="Arial" pitchFamily="34" charset="0"/>
                <a:ea typeface="Arial" pitchFamily="34" charset="-122"/>
                <a:cs typeface="Arial" pitchFamily="34" charset="-120"/>
              </a:rPr>
              <a:t>1860</a:t>
            </a:r>
            <a:endParaRPr lang="ar-SA" sz="1400" dirty="0"/>
          </a:p>
          <a:p>
            <a:pPr rtl="1" algn="ctr" indent="0" marL="0">
              <a:spcBef>
                <a:spcPts val="400"/>
              </a:spcBef>
              <a:buNone/>
            </a:pPr>
            <a:r>
              <a:rPr lang="ar-SA" sz="1400" dirty="0">
                <a:solidFill>
                  <a:srgbClr val="6E1C1D"/>
                </a:solidFill>
                <a:latin typeface="Arial" pitchFamily="34" charset="0"/>
                <a:ea typeface="Arial" pitchFamily="34" charset="-122"/>
                <a:cs typeface="Arial" pitchFamily="34" charset="-120"/>
              </a:rPr>
              <a:t>إنقاذ آلاف المسيحيين في دمشق</a:t>
            </a:r>
            <a:endParaRPr lang="ar-SA" sz="1400" dirty="0"/>
          </a:p>
        </p:txBody>
      </p:sp>
      <p:sp>
        <p:nvSpPr>
          <p:cNvPr id="25" name="Shape 22"/>
          <p:cNvSpPr/>
          <p:nvPr/>
        </p:nvSpPr>
        <p:spPr>
          <a:xfrm>
            <a:off x="4097426" y="2697480"/>
            <a:ext cx="201168" cy="201168"/>
          </a:xfrm>
          <a:prstGeom prst="leftArrow">
            <a:avLst/>
          </a:prstGeom>
          <a:solidFill>
            <a:srgbClr val="C8A24A"/>
          </a:solidFill>
          <a:ln w="12700">
            <a:solidFill>
              <a:srgbClr val="C8A24A"/>
            </a:solidFill>
            <a:prstDash val="solid"/>
          </a:ln>
        </p:spPr>
      </p:sp>
      <p:sp>
        <p:nvSpPr>
          <p:cNvPr id="26" name="Shape 23"/>
          <p:cNvSpPr/>
          <p:nvPr/>
        </p:nvSpPr>
        <p:spPr>
          <a:xfrm>
            <a:off x="2446477" y="1737360"/>
            <a:ext cx="1605229" cy="2194560"/>
          </a:xfrm>
          <a:prstGeom prst="roundRect">
            <a:avLst>
              <a:gd name="adj" fmla="val 4557"/>
            </a:avLst>
          </a:prstGeom>
          <a:solidFill>
            <a:srgbClr val="F8E6E3"/>
          </a:solidFill>
          <a:ln w="9525">
            <a:solidFill>
              <a:srgbClr val="9E2A2B"/>
            </a:solidFill>
            <a:prstDash val="solid"/>
          </a:ln>
        </p:spPr>
      </p:sp>
      <p:sp>
        <p:nvSpPr>
          <p:cNvPr id="27" name="Shape 24"/>
          <p:cNvSpPr/>
          <p:nvPr/>
        </p:nvSpPr>
        <p:spPr>
          <a:xfrm>
            <a:off x="2974772" y="1463040"/>
            <a:ext cx="548640" cy="548640"/>
          </a:xfrm>
          <a:prstGeom prst="ellipse">
            <a:avLst/>
          </a:prstGeom>
          <a:solidFill>
            <a:srgbClr val="9E2A2B"/>
          </a:solidFill>
          <a:ln w="19050">
            <a:solidFill>
              <a:srgbClr val="FFFFFF"/>
            </a:solidFill>
            <a:prstDash val="solid"/>
          </a:ln>
        </p:spPr>
      </p:sp>
      <p:sp>
        <p:nvSpPr>
          <p:cNvPr id="28" name="Text 25"/>
          <p:cNvSpPr txBox="1"/>
          <p:nvPr/>
        </p:nvSpPr>
        <p:spPr>
          <a:xfrm>
            <a:off x="2974772"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٥</a:t>
            </a:r>
            <a:endParaRPr lang="ar-SA" sz="1600" dirty="0"/>
          </a:p>
        </p:txBody>
      </p:sp>
      <p:sp>
        <p:nvSpPr>
          <p:cNvPr id="29" name="Text 26"/>
          <p:cNvSpPr txBox="1"/>
          <p:nvPr/>
        </p:nvSpPr>
        <p:spPr>
          <a:xfrm>
            <a:off x="2556205" y="2121408"/>
            <a:ext cx="1385773" cy="1691640"/>
          </a:xfrm>
          <a:prstGeom prst="rect">
            <a:avLst/>
          </a:prstGeom>
          <a:noFill/>
          <a:ln/>
        </p:spPr>
        <p:txBody>
          <a:bodyPr wrap="square" lIns="0" tIns="0" rIns="0" bIns="0" rtlCol="0" anchor="t"/>
          <a:lstStyle/>
          <a:p>
            <a:pPr rtl="1" algn="ctr" indent="0" marL="0">
              <a:buNone/>
            </a:pPr>
            <a:r>
              <a:rPr lang="ar-SA" sz="1600" b="1" dirty="0">
                <a:solidFill>
                  <a:srgbClr val="6E1C1D"/>
                </a:solidFill>
                <a:latin typeface="Arial" pitchFamily="34" charset="0"/>
                <a:ea typeface="Arial" pitchFamily="34" charset="-122"/>
                <a:cs typeface="Arial" pitchFamily="34" charset="-120"/>
              </a:rPr>
              <a:t>1883</a:t>
            </a:r>
            <a:endParaRPr lang="ar-SA" sz="1400" dirty="0"/>
          </a:p>
          <a:p>
            <a:pPr rtl="1" algn="ctr" indent="0" marL="0">
              <a:spcBef>
                <a:spcPts val="400"/>
              </a:spcBef>
              <a:buNone/>
            </a:pPr>
            <a:r>
              <a:rPr lang="ar-SA" sz="1400" dirty="0">
                <a:solidFill>
                  <a:srgbClr val="6E1C1D"/>
                </a:solidFill>
                <a:latin typeface="Arial" pitchFamily="34" charset="0"/>
                <a:ea typeface="Arial" pitchFamily="34" charset="-122"/>
                <a:cs typeface="Arial" pitchFamily="34" charset="-120"/>
              </a:rPr>
              <a:t>الدفن بجانب ابن عربي</a:t>
            </a:r>
            <a:endParaRPr lang="ar-SA" sz="1400" dirty="0"/>
          </a:p>
        </p:txBody>
      </p:sp>
      <p:sp>
        <p:nvSpPr>
          <p:cNvPr id="30" name="Shape 27"/>
          <p:cNvSpPr/>
          <p:nvPr/>
        </p:nvSpPr>
        <p:spPr>
          <a:xfrm>
            <a:off x="2199589" y="2697480"/>
            <a:ext cx="201168" cy="201168"/>
          </a:xfrm>
          <a:prstGeom prst="leftArrow">
            <a:avLst/>
          </a:prstGeom>
          <a:solidFill>
            <a:srgbClr val="C8A24A"/>
          </a:solidFill>
          <a:ln w="12700">
            <a:solidFill>
              <a:srgbClr val="C8A24A"/>
            </a:solidFill>
            <a:prstDash val="solid"/>
          </a:ln>
        </p:spPr>
      </p:sp>
      <p:sp>
        <p:nvSpPr>
          <p:cNvPr id="31" name="Shape 28"/>
          <p:cNvSpPr/>
          <p:nvPr/>
        </p:nvSpPr>
        <p:spPr>
          <a:xfrm>
            <a:off x="548640" y="1737360"/>
            <a:ext cx="1605229" cy="2194560"/>
          </a:xfrm>
          <a:prstGeom prst="roundRect">
            <a:avLst>
              <a:gd name="adj" fmla="val 4557"/>
            </a:avLst>
          </a:prstGeom>
          <a:solidFill>
            <a:srgbClr val="F8E6E3"/>
          </a:solidFill>
          <a:ln w="9525">
            <a:solidFill>
              <a:srgbClr val="9E2A2B"/>
            </a:solidFill>
            <a:prstDash val="solid"/>
          </a:ln>
        </p:spPr>
      </p:sp>
      <p:sp>
        <p:nvSpPr>
          <p:cNvPr id="32" name="Shape 29"/>
          <p:cNvSpPr/>
          <p:nvPr/>
        </p:nvSpPr>
        <p:spPr>
          <a:xfrm>
            <a:off x="1076935" y="1463040"/>
            <a:ext cx="548640" cy="548640"/>
          </a:xfrm>
          <a:prstGeom prst="ellipse">
            <a:avLst/>
          </a:prstGeom>
          <a:solidFill>
            <a:srgbClr val="9E2A2B"/>
          </a:solidFill>
          <a:ln w="19050">
            <a:solidFill>
              <a:srgbClr val="FFFFFF"/>
            </a:solidFill>
            <a:prstDash val="solid"/>
          </a:ln>
        </p:spPr>
      </p:sp>
      <p:sp>
        <p:nvSpPr>
          <p:cNvPr id="33" name="Text 30"/>
          <p:cNvSpPr txBox="1"/>
          <p:nvPr/>
        </p:nvSpPr>
        <p:spPr>
          <a:xfrm>
            <a:off x="1076935" y="1463040"/>
            <a:ext cx="548640" cy="548640"/>
          </a:xfrm>
          <a:prstGeom prst="rect">
            <a:avLst/>
          </a:prstGeom>
          <a:noFill/>
          <a:ln/>
        </p:spPr>
        <p:txBody>
          <a:bodyPr wrap="square" lIns="0" tIns="0" rIns="0" bIns="0" rtlCol="0" anchor="ctr"/>
          <a:lstStyle/>
          <a:p>
            <a:pPr rtl="1" algn="ctr" indent="0" marL="0">
              <a:buNone/>
            </a:pPr>
            <a:r>
              <a:rPr lang="ar-SA" sz="1600" b="1" dirty="0">
                <a:solidFill>
                  <a:srgbClr val="FFFFFF"/>
                </a:solidFill>
                <a:latin typeface="Arial" pitchFamily="34" charset="0"/>
                <a:ea typeface="Arial" pitchFamily="34" charset="-122"/>
                <a:cs typeface="Arial" pitchFamily="34" charset="-120"/>
              </a:rPr>
              <a:t>٦</a:t>
            </a:r>
            <a:endParaRPr lang="ar-SA" sz="1600" dirty="0"/>
          </a:p>
        </p:txBody>
      </p:sp>
      <p:sp>
        <p:nvSpPr>
          <p:cNvPr id="34" name="Text 31"/>
          <p:cNvSpPr txBox="1"/>
          <p:nvPr/>
        </p:nvSpPr>
        <p:spPr>
          <a:xfrm>
            <a:off x="658368" y="2121408"/>
            <a:ext cx="1385773" cy="1691640"/>
          </a:xfrm>
          <a:prstGeom prst="rect">
            <a:avLst/>
          </a:prstGeom>
          <a:noFill/>
          <a:ln/>
        </p:spPr>
        <p:txBody>
          <a:bodyPr wrap="square" lIns="0" tIns="0" rIns="0" bIns="0" rtlCol="0" anchor="t"/>
          <a:lstStyle/>
          <a:p>
            <a:pPr rtl="1" algn="ctr" indent="0" marL="0">
              <a:buNone/>
            </a:pPr>
            <a:r>
              <a:rPr lang="ar-SA" sz="1600" b="1" dirty="0">
                <a:solidFill>
                  <a:srgbClr val="6E1C1D"/>
                </a:solidFill>
                <a:latin typeface="Arial" pitchFamily="34" charset="0"/>
                <a:ea typeface="Arial" pitchFamily="34" charset="-122"/>
                <a:cs typeface="Arial" pitchFamily="34" charset="-120"/>
              </a:rPr>
              <a:t>1966</a:t>
            </a:r>
            <a:endParaRPr lang="ar-SA" sz="1400" dirty="0"/>
          </a:p>
          <a:p>
            <a:pPr rtl="1" algn="ctr" indent="0" marL="0">
              <a:spcBef>
                <a:spcPts val="400"/>
              </a:spcBef>
              <a:buNone/>
            </a:pPr>
            <a:r>
              <a:rPr lang="ar-SA" sz="1400" dirty="0">
                <a:solidFill>
                  <a:srgbClr val="6E1C1D"/>
                </a:solidFill>
                <a:latin typeface="Arial" pitchFamily="34" charset="0"/>
                <a:ea typeface="Arial" pitchFamily="34" charset="-122"/>
                <a:cs typeface="Arial" pitchFamily="34" charset="-120"/>
              </a:rPr>
              <a:t>عودة رفاته إلى الجزائر</a:t>
            </a:r>
            <a:endParaRPr lang="ar-SA" sz="1400" dirty="0"/>
          </a:p>
        </p:txBody>
      </p:sp>
      <p:sp>
        <p:nvSpPr>
          <p:cNvPr id="35" name="Text 32"/>
          <p:cNvSpPr txBox="1"/>
          <p:nvPr/>
        </p:nvSpPr>
        <p:spPr>
          <a:xfrm>
            <a:off x="8054645" y="4206240"/>
            <a:ext cx="3588410" cy="1965960"/>
          </a:xfrm>
          <a:prstGeom prst="roundRect">
            <a:avLst>
              <a:gd name="adj" fmla="val 3721"/>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العالم الصوفي</a:t>
            </a:r>
            <a:endParaRPr lang="ar-SA" sz="1730" dirty="0"/>
          </a:p>
          <a:p>
            <a:pPr rtl="1" algn="r" indent="0" marL="0">
              <a:spcBef>
                <a:spcPts val="300"/>
              </a:spcBef>
              <a:buNone/>
            </a:pPr>
            <a:r>
              <a:rPr lang="ar-SA" sz="1500" dirty="0">
                <a:solidFill>
                  <a:srgbClr val="6B5118"/>
                </a:solidFill>
                <a:latin typeface="Arial" pitchFamily="34" charset="0"/>
                <a:ea typeface="Arial" pitchFamily="34" charset="-122"/>
                <a:cs typeface="Arial" pitchFamily="34" charset="-120"/>
              </a:rPr>
              <a:t>"المواقف"، و"ذكرى العاقل": العقل والعلم والدين لا تتعارض. وموّل نشر "الفتوحات المكية"</a:t>
            </a:r>
            <a:endParaRPr lang="ar-SA" sz="1730" dirty="0"/>
          </a:p>
        </p:txBody>
      </p:sp>
      <p:sp>
        <p:nvSpPr>
          <p:cNvPr id="36" name="Text 33"/>
          <p:cNvSpPr txBox="1"/>
          <p:nvPr/>
        </p:nvSpPr>
        <p:spPr>
          <a:xfrm>
            <a:off x="4301642" y="4206240"/>
            <a:ext cx="3588410" cy="1965960"/>
          </a:xfrm>
          <a:prstGeom prst="roundRect">
            <a:avLst>
              <a:gd name="adj" fmla="val 3721"/>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730" b="1" dirty="0">
                <a:solidFill>
                  <a:srgbClr val="143456"/>
                </a:solidFill>
                <a:latin typeface="Arial" pitchFamily="34" charset="0"/>
                <a:ea typeface="Arial" pitchFamily="34" charset="-122"/>
                <a:cs typeface="Arial" pitchFamily="34" charset="-120"/>
              </a:rPr>
              <a:t>صدى عالمي</a:t>
            </a:r>
            <a:endParaRPr lang="ar-SA" sz="1730" dirty="0"/>
          </a:p>
          <a:p>
            <a:pPr rtl="1" algn="r" indent="0" marL="0">
              <a:spcBef>
                <a:spcPts val="300"/>
              </a:spcBef>
              <a:buNone/>
            </a:pPr>
            <a:r>
              <a:rPr lang="ar-SA" sz="1500" dirty="0">
                <a:solidFill>
                  <a:srgbClr val="143456"/>
                </a:solidFill>
                <a:latin typeface="Arial" pitchFamily="34" charset="0"/>
                <a:ea typeface="Arial" pitchFamily="34" charset="-122"/>
                <a:cs typeface="Arial" pitchFamily="34" charset="-120"/>
              </a:rPr>
              <a:t>أوسمة من فرنسا وروسيا وبريطانيا والبابا، ومسدسات من لنكولن، وبلدة "إلكادر" في آيوا</a:t>
            </a:r>
            <a:endParaRPr lang="ar-SA" sz="1730" dirty="0"/>
          </a:p>
        </p:txBody>
      </p:sp>
      <p:sp>
        <p:nvSpPr>
          <p:cNvPr id="37" name="Text 34"/>
          <p:cNvSpPr txBox="1"/>
          <p:nvPr/>
        </p:nvSpPr>
        <p:spPr>
          <a:xfrm>
            <a:off x="548640" y="4206240"/>
            <a:ext cx="3588410" cy="1965960"/>
          </a:xfrm>
          <a:prstGeom prst="roundRect">
            <a:avLst>
              <a:gd name="adj" fmla="val 3721"/>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730" b="1" dirty="0">
                <a:solidFill>
                  <a:srgbClr val="134A3D"/>
                </a:solidFill>
                <a:latin typeface="Arial" pitchFamily="34" charset="0"/>
                <a:ea typeface="Arial" pitchFamily="34" charset="-122"/>
                <a:cs typeface="Arial" pitchFamily="34" charset="-120"/>
              </a:rPr>
              <a:t>القصة تلتقي بنفسها</a:t>
            </a:r>
            <a:endParaRPr lang="ar-SA" sz="1730" dirty="0"/>
          </a:p>
          <a:p>
            <a:pPr rtl="1" algn="r" indent="0" marL="0">
              <a:spcBef>
                <a:spcPts val="300"/>
              </a:spcBef>
              <a:buNone/>
            </a:pPr>
            <a:r>
              <a:rPr lang="ar-SA" sz="1500" dirty="0">
                <a:solidFill>
                  <a:srgbClr val="134A3D"/>
                </a:solidFill>
                <a:latin typeface="Arial" pitchFamily="34" charset="0"/>
                <a:ea typeface="Arial" pitchFamily="34" charset="-122"/>
                <a:cs typeface="Arial" pitchFamily="34" charset="-120"/>
              </a:rPr>
              <a:t>الشيخ الأكبر من الفصل السابع، والأمير يرقد بجانبه بعد ستة قرون ونصف</a:t>
            </a:r>
            <a:endParaRPr lang="ar-SA" sz="173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74</a:t>
            </a:fld>
            <a:endParaRPr lang="ar-SA"/>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العاشر · الإصلاح الديني</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الأفغاني ومحمد عبده وتلاميذهما</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7985455" y="1463040"/>
            <a:ext cx="3657600" cy="2377440"/>
          </a:xfrm>
          <a:prstGeom prst="roundRect">
            <a:avLst>
              <a:gd name="adj" fmla="val 3077"/>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840" b="1" dirty="0">
                <a:solidFill>
                  <a:srgbClr val="143456"/>
                </a:solidFill>
                <a:latin typeface="Arial" pitchFamily="34" charset="0"/>
                <a:ea typeface="Arial" pitchFamily="34" charset="-122"/>
                <a:cs typeface="Arial" pitchFamily="34" charset="-120"/>
              </a:rPr>
              <a:t>جمال الدين الأفغاني</a:t>
            </a:r>
            <a:endParaRPr lang="ar-SA" sz="184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الشرارة: ضد الاستعمار والجمود، ومع الوحدة</a:t>
            </a:r>
            <a:endParaRPr lang="ar-SA" sz="184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"العروة الوثقى" 1884م، ومناظرة رينان</a:t>
            </a:r>
            <a:endParaRPr lang="ar-SA" sz="1840" dirty="0"/>
          </a:p>
        </p:txBody>
      </p:sp>
      <p:sp>
        <p:nvSpPr>
          <p:cNvPr id="7" name="Text 4"/>
          <p:cNvSpPr txBox="1"/>
          <p:nvPr/>
        </p:nvSpPr>
        <p:spPr>
          <a:xfrm>
            <a:off x="7985455" y="3977640"/>
            <a:ext cx="3657600" cy="2194560"/>
          </a:xfrm>
          <a:prstGeom prst="roundRect">
            <a:avLst>
              <a:gd name="adj" fmla="val 3333"/>
            </a:avLst>
          </a:prstGeom>
          <a:solidFill>
            <a:srgbClr val="E5EDF6"/>
          </a:solidFill>
          <a:ln w="9525">
            <a:solidFill>
              <a:srgbClr val="1E4D7B"/>
            </a:solidFill>
          </a:ln>
        </p:spPr>
        <p:txBody>
          <a:bodyPr wrap="square" lIns="76200" tIns="114300" rIns="114300" bIns="76200" rtlCol="0" anchor="t"/>
          <a:lstStyle/>
          <a:p>
            <a:pPr rtl="1" algn="r" indent="0" marL="0">
              <a:spcAft>
                <a:spcPts val="400"/>
              </a:spcAft>
              <a:buNone/>
            </a:pPr>
            <a:r>
              <a:rPr lang="ar-SA" sz="1840" b="1" dirty="0">
                <a:solidFill>
                  <a:srgbClr val="143456"/>
                </a:solidFill>
                <a:latin typeface="Arial" pitchFamily="34" charset="0"/>
                <a:ea typeface="Arial" pitchFamily="34" charset="-122"/>
                <a:cs typeface="Arial" pitchFamily="34" charset="-120"/>
              </a:rPr>
              <a:t>محمد عبده</a:t>
            </a:r>
            <a:endParaRPr lang="ar-SA" sz="184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مفتي مصر 1899م، وإصلاح الأزهر</a:t>
            </a:r>
            <a:endParaRPr lang="ar-SA" sz="1840" dirty="0"/>
          </a:p>
          <a:p>
            <a:pPr rtl="1" algn="r" marL="177800" indent="-177800">
              <a:spcBef>
                <a:spcPts val="500"/>
              </a:spcBef>
              <a:buSzPct val="100000"/>
              <a:buChar char="◆"/>
            </a:pPr>
            <a:r>
              <a:rPr lang="ar-SA" sz="1500" dirty="0">
                <a:solidFill>
                  <a:srgbClr val="143456"/>
                </a:solidFill>
                <a:latin typeface="Arial" pitchFamily="34" charset="0"/>
                <a:ea typeface="Arial" pitchFamily="34" charset="-122"/>
                <a:cs typeface="Arial" pitchFamily="34" charset="-120"/>
              </a:rPr>
              <a:t>زار الجزائر وتونس 1903م</a:t>
            </a:r>
            <a:endParaRPr lang="ar-SA" sz="1840" dirty="0"/>
          </a:p>
        </p:txBody>
      </p:sp>
      <p:sp>
        <p:nvSpPr>
          <p:cNvPr id="8" name="Text 5"/>
          <p:cNvSpPr txBox="1"/>
          <p:nvPr/>
        </p:nvSpPr>
        <p:spPr>
          <a:xfrm>
            <a:off x="548640" y="1463040"/>
            <a:ext cx="7208215" cy="1691640"/>
          </a:xfrm>
          <a:prstGeom prst="roundRect">
            <a:avLst>
              <a:gd name="adj" fmla="val 4324"/>
            </a:avLst>
          </a:prstGeom>
          <a:solidFill>
            <a:srgbClr val="FBF7EE"/>
          </a:solidFill>
          <a:ln w="9525">
            <a:solidFill>
              <a:srgbClr val="E4DCC8"/>
            </a:solidFill>
          </a:ln>
        </p:spPr>
        <p:txBody>
          <a:bodyPr wrap="square" lIns="76200" tIns="177800" rIns="177800" bIns="76200" rtlCol="0" anchor="ctr"/>
          <a:lstStyle/>
          <a:p>
            <a:pPr rtl="1" algn="ctr" indent="0" marL="0">
              <a:buNone/>
            </a:pPr>
            <a:r>
              <a:rPr lang="ar-SA" sz="1700" dirty="0">
                <a:solidFill>
                  <a:srgbClr val="0E1726"/>
                </a:solidFill>
                <a:latin typeface="Times New Roman" pitchFamily="34" charset="0"/>
                <a:ea typeface="Times New Roman" pitchFamily="34" charset="-122"/>
                <a:cs typeface="Times New Roman" pitchFamily="34" charset="-120"/>
              </a:rPr>
              <a:t>« ذهبت إلى الغرب فوجدت إسلاماً ولم أجد مسلمين، وعدت إلى الشرق فوجدت مسلمين ولم أجد إسلاماً »</a:t>
            </a:r>
            <a:endParaRPr lang="ar-SA" sz="1700" dirty="0"/>
          </a:p>
          <a:p>
            <a:pPr rtl="1" algn="ctr" indent="0" marL="0">
              <a:spcBef>
                <a:spcPts val="400"/>
              </a:spcBef>
              <a:buNone/>
            </a:pPr>
            <a:r>
              <a:rPr lang="ar-SA" sz="1150" b="1" dirty="0">
                <a:solidFill>
                  <a:srgbClr val="A8822F"/>
                </a:solidFill>
                <a:latin typeface="Arial" pitchFamily="34" charset="0"/>
                <a:ea typeface="Arial" pitchFamily="34" charset="-122"/>
                <a:cs typeface="Arial" pitchFamily="34" charset="-120"/>
              </a:rPr>
              <a:t>تُنسب إلى محمد عبده</a:t>
            </a:r>
            <a:endParaRPr lang="ar-SA" sz="1700" dirty="0"/>
          </a:p>
        </p:txBody>
      </p:sp>
      <p:graphicFrame>
        <p:nvGraphicFramePr>
          <p:cNvPr id="76" name="Table 0"/>
          <p:cNvGraphicFramePr>
            <a:graphicFrameLocks noGrp="1"/>
          </p:cNvGraphicFramePr>
          <p:nvPr>
            <p:extLst>
              <p:ext uri="{D42A27DB-BD31-4B8C-83A1-F6EECF244321}">
                <p14:modId xmlns:p14="http://schemas.microsoft.com/office/powerpoint/2010/main" val="1579011935"/>
              </p:ext>
            </p:extLst>
          </p:nvPr>
        </p:nvGraphicFramePr>
        <p:xfrm>
          <a:off x="548640" y="3291840"/>
          <a:ext cx="7208215" cy="914400"/>
        </p:xfrm>
        <a:graphic>
          <a:graphicData uri="http://schemas.openxmlformats.org/drawingml/2006/table">
            <a:tbl>
              <a:tblPr/>
              <a:tblGrid>
                <a:gridCol w="5013655"/>
                <a:gridCol w="2194560"/>
              </a:tblGrid>
              <a:tr h="418011">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ما فعله</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20" b="1" dirty="0">
                          <a:solidFill>
                            <a:srgbClr val="E6CF8B"/>
                          </a:solidFill>
                          <a:latin typeface="Arial" pitchFamily="34" charset="0"/>
                          <a:ea typeface="Arial" pitchFamily="34" charset="-122"/>
                          <a:cs typeface="Arial" pitchFamily="34" charset="-120"/>
                        </a:rPr>
                        <a:t>المصلح</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418011">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"المنار" 37 سنة، و"تفسير المنار"</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رشيد رضا</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418011">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"طبائع الاستبداد" و"أم القرى"</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الكواكبي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418011">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"تحرير المرأة"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قاسم أمين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418011">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كلية عليكرة 1875م</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سيد أحمد خان</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418011">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"تجديد الفكر الديني"</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محمد إقبال</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418011">
                <a:tc>
                  <a:txBody>
                    <a:bodyPr/>
                    <a:lstStyle/>
                    <a:p>
                      <a:pPr rtl="1" algn="r" indent="0" marL="0">
                        <a:buNone/>
                      </a:pPr>
                      <a:r>
                        <a:rPr lang="ar-SA" sz="1420" dirty="0">
                          <a:solidFill>
                            <a:srgbClr val="1B1D22"/>
                          </a:solidFill>
                          <a:latin typeface="Arial" pitchFamily="34" charset="0"/>
                          <a:ea typeface="Arial" pitchFamily="34" charset="-122"/>
                          <a:cs typeface="Arial" pitchFamily="34" charset="-120"/>
                        </a:rPr>
                        <a:t>"التحرير والتنوير" ومقاصد الشريعة</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20" b="1" dirty="0">
                          <a:solidFill>
                            <a:srgbClr val="0E1726"/>
                          </a:solidFill>
                          <a:latin typeface="Arial" pitchFamily="34" charset="0"/>
                          <a:ea typeface="Arial" pitchFamily="34" charset="-122"/>
                          <a:cs typeface="Arial" pitchFamily="34" charset="-120"/>
                        </a:rPr>
                        <a:t>الطاهر بن عاشور</a:t>
                      </a:r>
                      <a:endParaRPr lang="ar-SA" sz="142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bl>
          </a:graphicData>
        </a:graphic>
      </p:graphicFrame>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75</a:t>
            </a:fld>
            <a:endParaRPr lang="ar-SA"/>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العاشر · الجزائر</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ابن باديس وجمعية العلماء المسلمين</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6522415" y="1463040"/>
            <a:ext cx="5120640" cy="4709160"/>
          </a:xfrm>
          <a:prstGeom prst="roundRect">
            <a:avLst>
              <a:gd name="adj" fmla="val 1553"/>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950" b="1" dirty="0">
                <a:solidFill>
                  <a:srgbClr val="134A3D"/>
                </a:solidFill>
                <a:latin typeface="Arial" pitchFamily="34" charset="0"/>
                <a:ea typeface="Arial" pitchFamily="34" charset="-122"/>
                <a:cs typeface="Arial" pitchFamily="34" charset="-120"/>
              </a:rPr>
              <a:t>عبد الحميد بن باديس (1889–1940م)</a:t>
            </a:r>
            <a:endParaRPr lang="ar-SA" sz="1950" dirty="0"/>
          </a:p>
          <a:p>
            <a:pPr rtl="1" algn="r" marL="177800" indent="-177800">
              <a:spcBef>
                <a:spcPts val="500"/>
              </a:spcBef>
              <a:buSzPct val="100000"/>
              <a:buChar char="◆"/>
            </a:pPr>
            <a:r>
              <a:rPr lang="ar-SA" sz="1620" dirty="0">
                <a:solidFill>
                  <a:srgbClr val="134A3D"/>
                </a:solidFill>
                <a:latin typeface="Arial" pitchFamily="34" charset="0"/>
                <a:ea typeface="Arial" pitchFamily="34" charset="-122"/>
                <a:cs typeface="Arial" pitchFamily="34" charset="-120"/>
              </a:rPr>
              <a:t>من قسنطينة، ونسب يرجع إلى الزيريين</a:t>
            </a:r>
            <a:endParaRPr lang="ar-SA" sz="1950" dirty="0"/>
          </a:p>
          <a:p>
            <a:pPr rtl="1" algn="r" marL="177800" indent="-177800">
              <a:spcBef>
                <a:spcPts val="500"/>
              </a:spcBef>
              <a:buSzPct val="100000"/>
              <a:buChar char="◆"/>
            </a:pPr>
            <a:r>
              <a:rPr lang="ar-SA" sz="1620" dirty="0">
                <a:solidFill>
                  <a:srgbClr val="134A3D"/>
                </a:solidFill>
                <a:latin typeface="Arial" pitchFamily="34" charset="0"/>
                <a:ea typeface="Arial" pitchFamily="34" charset="-122"/>
                <a:cs typeface="Arial" pitchFamily="34" charset="-120"/>
              </a:rPr>
              <a:t>لقاء الإبراهيمي في المدينة 1913م</a:t>
            </a:r>
            <a:endParaRPr lang="ar-SA" sz="1950" dirty="0"/>
          </a:p>
          <a:p>
            <a:pPr rtl="1" algn="r" marL="177800" indent="-177800">
              <a:spcBef>
                <a:spcPts val="500"/>
              </a:spcBef>
              <a:buSzPct val="100000"/>
              <a:buChar char="◆"/>
            </a:pPr>
            <a:r>
              <a:rPr lang="ar-SA" sz="1620" dirty="0">
                <a:solidFill>
                  <a:srgbClr val="134A3D"/>
                </a:solidFill>
                <a:latin typeface="Arial" pitchFamily="34" charset="0"/>
                <a:ea typeface="Arial" pitchFamily="34" charset="-122"/>
                <a:cs typeface="Arial" pitchFamily="34" charset="-120"/>
              </a:rPr>
              <a:t>تفسير القرآن في الجامع الأخضر 25 سنة، وختمه 1938م</a:t>
            </a:r>
            <a:endParaRPr lang="ar-SA" sz="1950" dirty="0"/>
          </a:p>
          <a:p>
            <a:pPr rtl="1" algn="r" marL="177800" indent="-177800">
              <a:spcBef>
                <a:spcPts val="500"/>
              </a:spcBef>
              <a:buSzPct val="100000"/>
              <a:buChar char="◆"/>
            </a:pPr>
            <a:r>
              <a:rPr lang="ar-SA" sz="1620" dirty="0">
                <a:solidFill>
                  <a:srgbClr val="134A3D"/>
                </a:solidFill>
                <a:latin typeface="Arial" pitchFamily="34" charset="0"/>
                <a:ea typeface="Arial" pitchFamily="34" charset="-122"/>
                <a:cs typeface="Arial" pitchFamily="34" charset="-120"/>
              </a:rPr>
              <a:t>"المنتقد" ثم "الشهاب"</a:t>
            </a:r>
            <a:endParaRPr lang="ar-SA" sz="1950" dirty="0"/>
          </a:p>
          <a:p>
            <a:pPr rtl="1" algn="r" marL="177800" indent="-177800">
              <a:spcBef>
                <a:spcPts val="500"/>
              </a:spcBef>
              <a:buSzPct val="100000"/>
              <a:buChar char="◆"/>
            </a:pPr>
            <a:r>
              <a:rPr lang="ar-SA" sz="1620" dirty="0">
                <a:solidFill>
                  <a:srgbClr val="134A3D"/>
                </a:solidFill>
                <a:latin typeface="Arial" pitchFamily="34" charset="0"/>
                <a:ea typeface="Arial" pitchFamily="34" charset="-122"/>
                <a:cs typeface="Arial" pitchFamily="34" charset="-120"/>
              </a:rPr>
              <a:t>16 أبريل: "يوم العلم" في الجزائر</a:t>
            </a:r>
            <a:endParaRPr lang="ar-SA" sz="1950" dirty="0"/>
          </a:p>
        </p:txBody>
      </p:sp>
      <p:sp>
        <p:nvSpPr>
          <p:cNvPr id="7" name="Text 4"/>
          <p:cNvSpPr txBox="1"/>
          <p:nvPr/>
        </p:nvSpPr>
        <p:spPr>
          <a:xfrm>
            <a:off x="548640" y="1463040"/>
            <a:ext cx="5745175" cy="1554480"/>
          </a:xfrm>
          <a:prstGeom prst="roundRect">
            <a:avLst>
              <a:gd name="adj" fmla="val 4706"/>
            </a:avLst>
          </a:prstGeom>
          <a:solidFill>
            <a:srgbClr val="FBF7EE"/>
          </a:solidFill>
          <a:ln w="9525">
            <a:solidFill>
              <a:srgbClr val="E4DCC8"/>
            </a:solidFill>
          </a:ln>
        </p:spPr>
        <p:txBody>
          <a:bodyPr wrap="square" lIns="76200" tIns="177800" rIns="177800" bIns="76200" rtlCol="0" anchor="ctr"/>
          <a:lstStyle/>
          <a:p>
            <a:pPr rtl="1" algn="ctr" indent="0" marL="0">
              <a:buNone/>
            </a:pPr>
            <a:r>
              <a:rPr lang="ar-SA" sz="2000" dirty="0">
                <a:solidFill>
                  <a:srgbClr val="0E1726"/>
                </a:solidFill>
                <a:latin typeface="Times New Roman" pitchFamily="34" charset="0"/>
                <a:ea typeface="Times New Roman" pitchFamily="34" charset="-122"/>
                <a:cs typeface="Times New Roman" pitchFamily="34" charset="-120"/>
              </a:rPr>
              <a:t>« الإسلام ديننا، والعربية لغتنا، والجزائر وطننا »</a:t>
            </a:r>
            <a:endParaRPr lang="ar-SA" sz="2000" dirty="0"/>
          </a:p>
          <a:p>
            <a:pPr rtl="1" algn="ctr" indent="0" marL="0">
              <a:spcBef>
                <a:spcPts val="400"/>
              </a:spcBef>
              <a:buNone/>
            </a:pPr>
            <a:r>
              <a:rPr lang="ar-SA" sz="1150" b="1" dirty="0">
                <a:solidFill>
                  <a:srgbClr val="A8822F"/>
                </a:solidFill>
                <a:latin typeface="Arial" pitchFamily="34" charset="0"/>
                <a:ea typeface="Arial" pitchFamily="34" charset="-122"/>
                <a:cs typeface="Arial" pitchFamily="34" charset="-120"/>
              </a:rPr>
              <a:t>جمعية العلماء المسلمين الجزائريين · 5 مايو 1931م</a:t>
            </a:r>
            <a:endParaRPr lang="ar-SA" sz="2000" dirty="0"/>
          </a:p>
        </p:txBody>
      </p:sp>
      <p:sp>
        <p:nvSpPr>
          <p:cNvPr id="8" name="Text 5"/>
          <p:cNvSpPr txBox="1"/>
          <p:nvPr/>
        </p:nvSpPr>
        <p:spPr>
          <a:xfrm>
            <a:off x="4488485" y="3200400"/>
            <a:ext cx="1805330" cy="1463040"/>
          </a:xfrm>
          <a:prstGeom prst="roundRect">
            <a:avLst>
              <a:gd name="adj" fmla="val 5000"/>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الإبراهيمي</a:t>
            </a:r>
            <a:endParaRPr lang="ar-SA" sz="1730" dirty="0"/>
          </a:p>
          <a:p>
            <a:pPr rtl="1" algn="r" indent="0" marL="0">
              <a:spcBef>
                <a:spcPts val="300"/>
              </a:spcBef>
              <a:buNone/>
            </a:pPr>
            <a:r>
              <a:rPr lang="ar-SA" sz="1500" dirty="0">
                <a:solidFill>
                  <a:srgbClr val="6B5118"/>
                </a:solidFill>
                <a:latin typeface="Arial" pitchFamily="34" charset="0"/>
                <a:ea typeface="Arial" pitchFamily="34" charset="-122"/>
                <a:cs typeface="Arial" pitchFamily="34" charset="-120"/>
              </a:rPr>
              <a:t>رئيس الجمعية من منفاه في آفلو</a:t>
            </a:r>
            <a:endParaRPr lang="ar-SA" sz="1730" dirty="0"/>
          </a:p>
        </p:txBody>
      </p:sp>
      <p:sp>
        <p:nvSpPr>
          <p:cNvPr id="9" name="Text 6"/>
          <p:cNvSpPr txBox="1"/>
          <p:nvPr/>
        </p:nvSpPr>
        <p:spPr>
          <a:xfrm>
            <a:off x="2518562" y="3200400"/>
            <a:ext cx="1805330" cy="1463040"/>
          </a:xfrm>
          <a:prstGeom prst="roundRect">
            <a:avLst>
              <a:gd name="adj" fmla="val 5000"/>
            </a:avLst>
          </a:prstGeom>
          <a:solidFill>
            <a:srgbClr val="F8F0DC"/>
          </a:solidFill>
          <a:ln w="9525">
            <a:solidFill>
              <a:srgbClr val="A8822F"/>
            </a:solidFill>
          </a:ln>
        </p:spPr>
        <p:txBody>
          <a:bodyPr wrap="square" lIns="76200" tIns="114300" rIns="114300" bIns="76200" rtlCol="0" anchor="t"/>
          <a:lstStyle/>
          <a:p>
            <a:pPr rtl="1" algn="r" indent="0" marL="0">
              <a:spcAft>
                <a:spcPts val="400"/>
              </a:spcAft>
              <a:buNone/>
            </a:pPr>
            <a:r>
              <a:rPr lang="ar-SA" sz="1730" b="1" dirty="0">
                <a:solidFill>
                  <a:srgbClr val="6B5118"/>
                </a:solidFill>
                <a:latin typeface="Arial" pitchFamily="34" charset="0"/>
                <a:ea typeface="Arial" pitchFamily="34" charset="-122"/>
                <a:cs typeface="Arial" pitchFamily="34" charset="-120"/>
              </a:rPr>
              <a:t>مبارك الميلي</a:t>
            </a:r>
            <a:endParaRPr lang="ar-SA" sz="1730" dirty="0"/>
          </a:p>
          <a:p>
            <a:pPr rtl="1" algn="r" indent="0" marL="0">
              <a:spcBef>
                <a:spcPts val="300"/>
              </a:spcBef>
              <a:buNone/>
            </a:pPr>
            <a:r>
              <a:rPr lang="ar-SA" sz="1500" dirty="0">
                <a:solidFill>
                  <a:srgbClr val="6B5118"/>
                </a:solidFill>
                <a:latin typeface="Arial" pitchFamily="34" charset="0"/>
                <a:ea typeface="Arial" pitchFamily="34" charset="-122"/>
                <a:cs typeface="Arial" pitchFamily="34" charset="-120"/>
              </a:rPr>
              <a:t>"تاريخ الجزائر في القديم والحديث"</a:t>
            </a:r>
            <a:endParaRPr lang="ar-SA" sz="1730" dirty="0"/>
          </a:p>
        </p:txBody>
      </p:sp>
      <p:sp>
        <p:nvSpPr>
          <p:cNvPr id="10" name="Text 7"/>
          <p:cNvSpPr txBox="1"/>
          <p:nvPr/>
        </p:nvSpPr>
        <p:spPr>
          <a:xfrm>
            <a:off x="548640" y="3200400"/>
            <a:ext cx="1805330" cy="1463040"/>
          </a:xfrm>
          <a:prstGeom prst="roundRect">
            <a:avLst>
              <a:gd name="adj" fmla="val 5000"/>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العربي التبسي</a:t>
            </a:r>
            <a:endParaRPr lang="ar-SA" sz="1730" dirty="0"/>
          </a:p>
          <a:p>
            <a:pPr rtl="1" algn="r" indent="0" marL="0">
              <a:spcBef>
                <a:spcPts val="300"/>
              </a:spcBef>
              <a:buNone/>
            </a:pPr>
            <a:r>
              <a:rPr lang="ar-SA" sz="1500" dirty="0">
                <a:solidFill>
                  <a:srgbClr val="6E1C1D"/>
                </a:solidFill>
                <a:latin typeface="Arial" pitchFamily="34" charset="0"/>
                <a:ea typeface="Arial" pitchFamily="34" charset="-122"/>
                <a:cs typeface="Arial" pitchFamily="34" charset="-120"/>
              </a:rPr>
              <a:t>اختُطف 1957م ولم يُعثر على جثمانه</a:t>
            </a:r>
            <a:endParaRPr lang="ar-SA" sz="1730" dirty="0"/>
          </a:p>
        </p:txBody>
      </p:sp>
      <p:sp>
        <p:nvSpPr>
          <p:cNvPr id="11" name="Text 8"/>
          <p:cNvSpPr txBox="1"/>
          <p:nvPr/>
        </p:nvSpPr>
        <p:spPr>
          <a:xfrm>
            <a:off x="548640" y="4846320"/>
            <a:ext cx="5745175" cy="1325880"/>
          </a:xfrm>
          <a:prstGeom prst="rect">
            <a:avLst/>
          </a:prstGeom>
          <a:noFill/>
          <a:ln/>
        </p:spPr>
        <p:txBody>
          <a:bodyPr wrap="square" lIns="0" tIns="0" rIns="0" bIns="0" rtlCol="0" anchor="ctr"/>
          <a:lstStyle/>
          <a:p>
            <a:pPr rtl="1" algn="r" indent="0" marL="0">
              <a:buNone/>
            </a:pPr>
            <a:r>
              <a:rPr lang="ar-SA" sz="1400" dirty="0">
                <a:solidFill>
                  <a:srgbClr val="1B1D22"/>
                </a:solidFill>
                <a:latin typeface="Arial" pitchFamily="34" charset="0"/>
                <a:ea typeface="Arial" pitchFamily="34" charset="-122"/>
                <a:cs typeface="Arial" pitchFamily="34" charset="-120"/>
              </a:rPr>
              <a:t>مئات المدارس الحرة تحفظ الهوية أمام سياسة الإدماج، بعد احتفالات فرنسا بمئوية الاحتلال 1930م. وجيلها كان من الذين أشعلوا ثورة 1954م.</a:t>
            </a:r>
            <a:endParaRPr lang="ar-SA" sz="14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76</a:t>
            </a:fld>
            <a:endParaRPr lang="ar-SA"/>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الفصل العاشر · 1924م</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نهاية الخلافة، ومالك بن نبي</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Text 3"/>
          <p:cNvSpPr txBox="1"/>
          <p:nvPr/>
        </p:nvSpPr>
        <p:spPr>
          <a:xfrm>
            <a:off x="8054645" y="1463040"/>
            <a:ext cx="3588410" cy="1737360"/>
          </a:xfrm>
          <a:prstGeom prst="roundRect">
            <a:avLst>
              <a:gd name="adj" fmla="val 4211"/>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730" b="1" dirty="0">
                <a:solidFill>
                  <a:srgbClr val="44423D"/>
                </a:solidFill>
                <a:latin typeface="Arial" pitchFamily="34" charset="0"/>
                <a:ea typeface="Arial" pitchFamily="34" charset="-122"/>
                <a:cs typeface="Arial" pitchFamily="34" charset="-120"/>
              </a:rPr>
              <a:t>رشيد رضا</a:t>
            </a:r>
            <a:endParaRPr lang="ar-SA" sz="1730" dirty="0"/>
          </a:p>
          <a:p>
            <a:pPr rtl="1" algn="r" indent="0" marL="0">
              <a:spcBef>
                <a:spcPts val="300"/>
              </a:spcBef>
              <a:buNone/>
            </a:pPr>
            <a:r>
              <a:rPr lang="ar-SA" sz="1500" dirty="0">
                <a:solidFill>
                  <a:srgbClr val="44423D"/>
                </a:solidFill>
                <a:latin typeface="Arial" pitchFamily="34" charset="0"/>
                <a:ea typeface="Arial" pitchFamily="34" charset="-122"/>
                <a:cs typeface="Arial" pitchFamily="34" charset="-120"/>
              </a:rPr>
              <a:t>دافع عن الخلافة واقترح إصلاحها</a:t>
            </a:r>
            <a:endParaRPr lang="ar-SA" sz="1730" dirty="0"/>
          </a:p>
        </p:txBody>
      </p:sp>
      <p:sp>
        <p:nvSpPr>
          <p:cNvPr id="7" name="Text 4"/>
          <p:cNvSpPr txBox="1"/>
          <p:nvPr/>
        </p:nvSpPr>
        <p:spPr>
          <a:xfrm>
            <a:off x="4301642" y="1463040"/>
            <a:ext cx="3588410" cy="1737360"/>
          </a:xfrm>
          <a:prstGeom prst="roundRect">
            <a:avLst>
              <a:gd name="adj" fmla="val 4211"/>
            </a:avLst>
          </a:prstGeom>
          <a:solidFill>
            <a:srgbClr val="F0EEE9"/>
          </a:solidFill>
          <a:ln w="9525">
            <a:solidFill>
              <a:srgbClr val="6B6860"/>
            </a:solidFill>
          </a:ln>
        </p:spPr>
        <p:txBody>
          <a:bodyPr wrap="square" lIns="76200" tIns="114300" rIns="114300" bIns="76200" rtlCol="0" anchor="t"/>
          <a:lstStyle/>
          <a:p>
            <a:pPr rtl="1" algn="r" indent="0" marL="0">
              <a:spcAft>
                <a:spcPts val="400"/>
              </a:spcAft>
              <a:buNone/>
            </a:pPr>
            <a:r>
              <a:rPr lang="ar-SA" sz="1730" b="1" dirty="0">
                <a:solidFill>
                  <a:srgbClr val="44423D"/>
                </a:solidFill>
                <a:latin typeface="Arial" pitchFamily="34" charset="0"/>
                <a:ea typeface="Arial" pitchFamily="34" charset="-122"/>
                <a:cs typeface="Arial" pitchFamily="34" charset="-120"/>
              </a:rPr>
              <a:t>مؤتمر القاهرة 1926م</a:t>
            </a:r>
            <a:endParaRPr lang="ar-SA" sz="1730" dirty="0"/>
          </a:p>
          <a:p>
            <a:pPr rtl="1" algn="r" indent="0" marL="0">
              <a:spcBef>
                <a:spcPts val="300"/>
              </a:spcBef>
              <a:buNone/>
            </a:pPr>
            <a:r>
              <a:rPr lang="ar-SA" sz="1500" dirty="0">
                <a:solidFill>
                  <a:srgbClr val="44423D"/>
                </a:solidFill>
                <a:latin typeface="Arial" pitchFamily="34" charset="0"/>
                <a:ea typeface="Arial" pitchFamily="34" charset="-122"/>
                <a:cs typeface="Arial" pitchFamily="34" charset="-120"/>
              </a:rPr>
              <a:t>محاولة لاختيار خليفة جديد، فشلت</a:t>
            </a:r>
            <a:endParaRPr lang="ar-SA" sz="1730" dirty="0"/>
          </a:p>
        </p:txBody>
      </p:sp>
      <p:sp>
        <p:nvSpPr>
          <p:cNvPr id="8" name="Text 5"/>
          <p:cNvSpPr txBox="1"/>
          <p:nvPr/>
        </p:nvSpPr>
        <p:spPr>
          <a:xfrm>
            <a:off x="548640" y="1463040"/>
            <a:ext cx="3588410" cy="1737360"/>
          </a:xfrm>
          <a:prstGeom prst="roundRect">
            <a:avLst>
              <a:gd name="adj" fmla="val 4211"/>
            </a:avLst>
          </a:prstGeom>
          <a:solidFill>
            <a:srgbClr val="F8E6E3"/>
          </a:solidFill>
          <a:ln w="9525">
            <a:solidFill>
              <a:srgbClr val="9E2A2B"/>
            </a:solidFill>
          </a:ln>
        </p:spPr>
        <p:txBody>
          <a:bodyPr wrap="square" lIns="76200" tIns="114300" rIns="114300" bIns="76200" rtlCol="0" anchor="t"/>
          <a:lstStyle/>
          <a:p>
            <a:pPr rtl="1" algn="r" indent="0" marL="0">
              <a:spcAft>
                <a:spcPts val="400"/>
              </a:spcAft>
              <a:buNone/>
            </a:pPr>
            <a:r>
              <a:rPr lang="ar-SA" sz="1730" b="1" dirty="0">
                <a:solidFill>
                  <a:srgbClr val="6E1C1D"/>
                </a:solidFill>
                <a:latin typeface="Arial" pitchFamily="34" charset="0"/>
                <a:ea typeface="Arial" pitchFamily="34" charset="-122"/>
                <a:cs typeface="Arial" pitchFamily="34" charset="-120"/>
              </a:rPr>
              <a:t>علي عبد الرازق 1925م</a:t>
            </a:r>
            <a:endParaRPr lang="ar-SA" sz="1730" dirty="0"/>
          </a:p>
          <a:p>
            <a:pPr rtl="1" algn="r" indent="0" marL="0">
              <a:spcBef>
                <a:spcPts val="300"/>
              </a:spcBef>
              <a:buNone/>
            </a:pPr>
            <a:r>
              <a:rPr lang="ar-SA" sz="1500" dirty="0">
                <a:solidFill>
                  <a:srgbClr val="6E1C1D"/>
                </a:solidFill>
                <a:latin typeface="Arial" pitchFamily="34" charset="0"/>
                <a:ea typeface="Arial" pitchFamily="34" charset="-122"/>
                <a:cs typeface="Arial" pitchFamily="34" charset="-120"/>
              </a:rPr>
              <a:t>"الإسلام وأصول الحكم": الخلافة ليست فريضة، فطُرد من هيئة العلماء</a:t>
            </a:r>
            <a:endParaRPr lang="ar-SA" sz="1730" dirty="0"/>
          </a:p>
        </p:txBody>
      </p:sp>
      <p:sp>
        <p:nvSpPr>
          <p:cNvPr id="9" name="Text 6"/>
          <p:cNvSpPr txBox="1"/>
          <p:nvPr/>
        </p:nvSpPr>
        <p:spPr>
          <a:xfrm>
            <a:off x="5608015" y="3429000"/>
            <a:ext cx="6035040" cy="2743200"/>
          </a:xfrm>
          <a:prstGeom prst="roundRect">
            <a:avLst>
              <a:gd name="adj" fmla="val 2667"/>
            </a:avLst>
          </a:prstGeom>
          <a:solidFill>
            <a:srgbClr val="E3F1EC"/>
          </a:solidFill>
          <a:ln w="9525">
            <a:solidFill>
              <a:srgbClr val="1F6F5C"/>
            </a:solidFill>
          </a:ln>
        </p:spPr>
        <p:txBody>
          <a:bodyPr wrap="square" lIns="76200" tIns="114300" rIns="114300" bIns="76200" rtlCol="0" anchor="t"/>
          <a:lstStyle/>
          <a:p>
            <a:pPr rtl="1" algn="r" indent="0" marL="0">
              <a:spcAft>
                <a:spcPts val="400"/>
              </a:spcAft>
              <a:buNone/>
            </a:pPr>
            <a:r>
              <a:rPr lang="ar-SA" sz="1950" b="1" dirty="0">
                <a:solidFill>
                  <a:srgbClr val="134A3D"/>
                </a:solidFill>
                <a:latin typeface="Arial" pitchFamily="34" charset="0"/>
                <a:ea typeface="Arial" pitchFamily="34" charset="-122"/>
                <a:cs typeface="Arial" pitchFamily="34" charset="-120"/>
              </a:rPr>
              <a:t>مالك بن نبي (1905–1973م)</a:t>
            </a:r>
            <a:endParaRPr lang="ar-SA" sz="1950" dirty="0"/>
          </a:p>
          <a:p>
            <a:pPr rtl="1" algn="r" marL="177800" indent="-177800">
              <a:spcBef>
                <a:spcPts val="500"/>
              </a:spcBef>
              <a:buSzPct val="100000"/>
              <a:buChar char="◆"/>
            </a:pPr>
            <a:r>
              <a:rPr lang="ar-SA" sz="1620" dirty="0">
                <a:solidFill>
                  <a:srgbClr val="134A3D"/>
                </a:solidFill>
                <a:latin typeface="Arial" pitchFamily="34" charset="0"/>
                <a:ea typeface="Arial" pitchFamily="34" charset="-122"/>
                <a:cs typeface="Arial" pitchFamily="34" charset="-120"/>
              </a:rPr>
              <a:t>مهندس من قسنطينة، كتب "مشكلات الحضارة" و"شروط النهضة"</a:t>
            </a:r>
            <a:endParaRPr lang="ar-SA" sz="1950" dirty="0"/>
          </a:p>
          <a:p>
            <a:pPr rtl="1" algn="r" marL="177800" indent="-177800">
              <a:spcBef>
                <a:spcPts val="500"/>
              </a:spcBef>
              <a:buSzPct val="100000"/>
              <a:buChar char="◆"/>
            </a:pPr>
            <a:r>
              <a:rPr lang="ar-SA" sz="1620" dirty="0">
                <a:solidFill>
                  <a:srgbClr val="134A3D"/>
                </a:solidFill>
                <a:latin typeface="Arial" pitchFamily="34" charset="0"/>
                <a:ea typeface="Arial" pitchFamily="34" charset="-122"/>
                <a:cs typeface="Arial" pitchFamily="34" charset="-120"/>
              </a:rPr>
              <a:t>"القابلية للاستعمار": المجتمعات ضعفت من الداخل قبل وصول المستعمر</a:t>
            </a:r>
            <a:endParaRPr lang="ar-SA" sz="1950" dirty="0"/>
          </a:p>
          <a:p>
            <a:pPr rtl="1" algn="r" marL="177800" indent="-177800">
              <a:spcBef>
                <a:spcPts val="500"/>
              </a:spcBef>
              <a:buSzPct val="100000"/>
              <a:buChar char="◆"/>
            </a:pPr>
            <a:r>
              <a:rPr lang="ar-SA" sz="1620" dirty="0">
                <a:solidFill>
                  <a:srgbClr val="134A3D"/>
                </a:solidFill>
                <a:latin typeface="Arial" pitchFamily="34" charset="0"/>
                <a:ea typeface="Arial" pitchFamily="34" charset="-122"/>
                <a:cs typeface="Arial" pitchFamily="34" charset="-120"/>
              </a:rPr>
              <a:t>الحل: إعادة بناء الإنسان والفكرة والعمل</a:t>
            </a:r>
            <a:endParaRPr lang="ar-SA" sz="1950" dirty="0"/>
          </a:p>
        </p:txBody>
      </p:sp>
      <p:sp>
        <p:nvSpPr>
          <p:cNvPr id="10" name="Text 7"/>
          <p:cNvSpPr txBox="1"/>
          <p:nvPr/>
        </p:nvSpPr>
        <p:spPr>
          <a:xfrm>
            <a:off x="548640" y="3429000"/>
            <a:ext cx="4830775" cy="2743200"/>
          </a:xfrm>
          <a:prstGeom prst="roundRect">
            <a:avLst>
              <a:gd name="adj" fmla="val 2667"/>
            </a:avLst>
          </a:prstGeom>
          <a:solidFill>
            <a:srgbClr val="FBF7EE"/>
          </a:solidFill>
          <a:ln w="9525">
            <a:solidFill>
              <a:srgbClr val="E4DCC8"/>
            </a:solidFill>
          </a:ln>
        </p:spPr>
        <p:txBody>
          <a:bodyPr wrap="square" lIns="76200" tIns="177800" rIns="177800" bIns="76200" rtlCol="0" anchor="ctr"/>
          <a:lstStyle/>
          <a:p>
            <a:pPr rtl="1" algn="ctr" indent="0" marL="0">
              <a:buNone/>
            </a:pPr>
            <a:r>
              <a:rPr lang="ar-SA" sz="1900" dirty="0">
                <a:solidFill>
                  <a:srgbClr val="0E1726"/>
                </a:solidFill>
                <a:latin typeface="Times New Roman" pitchFamily="34" charset="0"/>
                <a:ea typeface="Times New Roman" pitchFamily="34" charset="-122"/>
                <a:cs typeface="Times New Roman" pitchFamily="34" charset="-120"/>
              </a:rPr>
              <a:t>« لماذا تقوم الحضارات، ولماذا تسقط؟ »</a:t>
            </a:r>
            <a:endParaRPr lang="ar-SA" sz="1900" dirty="0"/>
          </a:p>
          <a:p>
            <a:pPr rtl="1" algn="ctr" indent="0" marL="0">
              <a:spcBef>
                <a:spcPts val="400"/>
              </a:spcBef>
              <a:buNone/>
            </a:pPr>
            <a:r>
              <a:rPr lang="ar-SA" sz="1150" b="1" dirty="0">
                <a:solidFill>
                  <a:srgbClr val="A8822F"/>
                </a:solidFill>
                <a:latin typeface="Arial" pitchFamily="34" charset="0"/>
                <a:ea typeface="Arial" pitchFamily="34" charset="-122"/>
                <a:cs typeface="Arial" pitchFamily="34" charset="-120"/>
              </a:rPr>
              <a:t>السؤال الذي يصل ابن خلدون بمالك بن نبي، بعد ستة قرون</a:t>
            </a:r>
            <a:endParaRPr lang="ar-SA" sz="19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77</a:t>
            </a:fld>
            <a:endParaRPr lang="ar-SA"/>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spTree>
      <p:nvGrpSpPr>
        <p:cNvPr id="1" name=""/>
        <p:cNvGrpSpPr/>
        <p:nvPr/>
      </p:nvGrpSpPr>
      <p:grpSpPr>
        <a:xfrm>
          <a:off x="0" y="0"/>
          <a:ext cx="0" cy="0"/>
          <a:chOff x="0" y="0"/>
          <a:chExt cx="0" cy="0"/>
        </a:xfrm>
      </p:grpSpPr>
      <p:sp>
        <p:nvSpPr>
          <p:cNvPr id="3" name="Text 0"/>
          <p:cNvSpPr txBox="1"/>
          <p:nvPr/>
        </p:nvSpPr>
        <p:spPr>
          <a:xfrm>
            <a:off x="7985455" y="411480"/>
            <a:ext cx="3657600" cy="365760"/>
          </a:xfrm>
          <a:prstGeom prst="rect">
            <a:avLst/>
          </a:prstGeom>
          <a:noFill/>
          <a:ln/>
        </p:spPr>
        <p:txBody>
          <a:bodyPr wrap="square" lIns="0" tIns="0" rIns="0" bIns="0" rtlCol="0" anchor="t"/>
          <a:lstStyle/>
          <a:p>
            <a:pPr rtl="1" algn="r" indent="0" marL="0">
              <a:buNone/>
            </a:pPr>
            <a:r>
              <a:rPr lang="ar-SA" sz="1600" b="1" dirty="0">
                <a:solidFill>
                  <a:srgbClr val="C8A24A"/>
                </a:solidFill>
                <a:latin typeface="Arial" pitchFamily="34" charset="0"/>
                <a:ea typeface="Arial" pitchFamily="34" charset="-122"/>
                <a:cs typeface="Arial" pitchFamily="34" charset="-120"/>
              </a:rPr>
              <a:t>الخاتمة</a:t>
            </a:r>
            <a:endParaRPr lang="ar-SA" sz="1600" dirty="0"/>
          </a:p>
        </p:txBody>
      </p:sp>
      <p:sp>
        <p:nvSpPr>
          <p:cNvPr id="4" name="Text 1"/>
          <p:cNvSpPr txBox="1"/>
          <p:nvPr/>
        </p:nvSpPr>
        <p:spPr>
          <a:xfrm>
            <a:off x="548640" y="429768"/>
            <a:ext cx="5486400" cy="365760"/>
          </a:xfrm>
          <a:prstGeom prst="rect">
            <a:avLst/>
          </a:prstGeom>
          <a:noFill/>
          <a:ln/>
        </p:spPr>
        <p:txBody>
          <a:bodyPr wrap="square" lIns="0" tIns="0" rIns="0" bIns="0" rtlCol="0" anchor="t"/>
          <a:lstStyle/>
          <a:p>
            <a:pPr rtl="1" algn="l" indent="0" marL="0">
              <a:buNone/>
            </a:pPr>
            <a:r>
              <a:rPr lang="ar-SA" sz="1150" dirty="0">
                <a:solidFill>
                  <a:srgbClr val="AEB5C3"/>
                </a:solidFill>
                <a:latin typeface="Arial" pitchFamily="34" charset="0"/>
                <a:ea typeface="Arial" pitchFamily="34" charset="-122"/>
                <a:cs typeface="Arial" pitchFamily="34" charset="-120"/>
              </a:rPr>
              <a:t>ختام الرحلة</a:t>
            </a:r>
            <a:endParaRPr lang="ar-SA" sz="1150" dirty="0"/>
          </a:p>
        </p:txBody>
      </p:sp>
      <p:sp>
        <p:nvSpPr>
          <p:cNvPr id="5" name="Shape 2"/>
          <p:cNvSpPr/>
          <p:nvPr/>
        </p:nvSpPr>
        <p:spPr>
          <a:xfrm>
            <a:off x="3474720" y="612648"/>
            <a:ext cx="5973775" cy="0"/>
          </a:xfrm>
          <a:prstGeom prst="line">
            <a:avLst/>
          </a:prstGeom>
          <a:noFill/>
          <a:ln w="9525">
            <a:solidFill>
              <a:srgbClr val="A8822F"/>
            </a:solidFill>
            <a:prstDash val="solid"/>
          </a:ln>
        </p:spPr>
      </p:sp>
      <p:pic>
        <p:nvPicPr>
          <p:cNvPr id="6" name="Image 0" descr="زخرفة هندسية">    </p:cNvPr>
          <p:cNvPicPr>
            <a:picLocks noChangeAspect="1"/>
          </p:cNvPicPr>
          <p:nvPr/>
        </p:nvPicPr>
        <p:blipFill>
          <a:blip r:embed="rId1"/>
          <a:stretch>
            <a:fillRect/>
          </a:stretch>
        </p:blipFill>
        <p:spPr>
          <a:xfrm>
            <a:off x="822960" y="1234440"/>
            <a:ext cx="3291840" cy="3291840"/>
          </a:xfrm>
          <a:prstGeom prst="rect">
            <a:avLst/>
          </a:prstGeom>
        </p:spPr>
      </p:pic>
      <p:pic>
        <p:nvPicPr>
          <p:cNvPr id="7" name="Image 1" descr="ch11">    </p:cNvPr>
          <p:cNvPicPr>
            <a:picLocks noChangeAspect="1"/>
          </p:cNvPicPr>
          <p:nvPr/>
        </p:nvPicPr>
        <p:blipFill>
          <a:blip r:embed="rId2"/>
          <a:stretch>
            <a:fillRect/>
          </a:stretch>
        </p:blipFill>
        <p:spPr>
          <a:xfrm>
            <a:off x="6562690" y="1325880"/>
            <a:ext cx="2876619" cy="1234440"/>
          </a:xfrm>
          <a:prstGeom prst="rect">
            <a:avLst/>
          </a:prstGeom>
        </p:spPr>
      </p:pic>
      <p:sp>
        <p:nvSpPr>
          <p:cNvPr id="8" name="Text 3"/>
          <p:cNvSpPr txBox="1"/>
          <p:nvPr/>
        </p:nvSpPr>
        <p:spPr>
          <a:xfrm>
            <a:off x="4251960" y="2697480"/>
            <a:ext cx="7498080" cy="457200"/>
          </a:xfrm>
          <a:prstGeom prst="rect">
            <a:avLst/>
          </a:prstGeom>
          <a:noFill/>
          <a:ln/>
        </p:spPr>
        <p:txBody>
          <a:bodyPr wrap="square" lIns="0" tIns="0" rIns="0" bIns="0" rtlCol="0" anchor="t"/>
          <a:lstStyle/>
          <a:p>
            <a:pPr rtl="1" algn="ctr" indent="0" marL="0">
              <a:buNone/>
            </a:pPr>
            <a:r>
              <a:rPr lang="ar-SA" sz="2000" dirty="0">
                <a:solidFill>
                  <a:srgbClr val="F3EBD6"/>
                </a:solidFill>
                <a:latin typeface="Arial" pitchFamily="34" charset="0"/>
                <a:ea typeface="Arial" pitchFamily="34" charset="-122"/>
                <a:cs typeface="Arial" pitchFamily="34" charset="-120"/>
              </a:rPr>
              <a:t>الخريطة الكبرى، والدروس، ومكتبة الرحلة</a:t>
            </a:r>
            <a:endParaRPr lang="ar-SA" sz="2000" dirty="0"/>
          </a:p>
        </p:txBody>
      </p:sp>
      <p:sp>
        <p:nvSpPr>
          <p:cNvPr id="9" name="Text 4"/>
          <p:cNvSpPr txBox="1"/>
          <p:nvPr/>
        </p:nvSpPr>
        <p:spPr>
          <a:xfrm>
            <a:off x="5349240" y="3246120"/>
            <a:ext cx="5303520" cy="384048"/>
          </a:xfrm>
          <a:prstGeom prst="roundRect">
            <a:avLst>
              <a:gd name="adj" fmla="val 50000"/>
            </a:avLst>
          </a:prstGeom>
          <a:solidFill>
            <a:srgbClr val="C8A24A"/>
          </a:solidFill>
          <a:ln>
            <a:solidFill>
              <a:srgbClr val="C8A24A"/>
            </a:solidFill>
          </a:ln>
        </p:spPr>
        <p:txBody>
          <a:bodyPr wrap="square" lIns="0" tIns="0" rIns="0" bIns="0" rtlCol="0" anchor="ctr"/>
          <a:lstStyle/>
          <a:p>
            <a:pPr rtl="1" algn="ctr" indent="0" marL="0">
              <a:buNone/>
            </a:pPr>
            <a:r>
              <a:rPr lang="ar-SA" sz="1300" b="1" dirty="0">
                <a:solidFill>
                  <a:srgbClr val="0E1726"/>
                </a:solidFill>
                <a:latin typeface="Arial" pitchFamily="34" charset="0"/>
                <a:ea typeface="Arial" pitchFamily="34" charset="-122"/>
                <a:cs typeface="Arial" pitchFamily="34" charset="-120"/>
              </a:rPr>
              <a:t>من مكة إلى قسنطينة</a:t>
            </a:r>
            <a:endParaRPr lang="ar-SA" sz="1300" dirty="0"/>
          </a:p>
        </p:txBody>
      </p:sp>
      <p:sp>
        <p:nvSpPr>
          <p:cNvPr id="10" name="Text 5"/>
          <p:cNvSpPr txBox="1"/>
          <p:nvPr/>
        </p:nvSpPr>
        <p:spPr>
          <a:xfrm>
            <a:off x="4251960" y="3794760"/>
            <a:ext cx="7498080" cy="1097280"/>
          </a:xfrm>
          <a:prstGeom prst="rect">
            <a:avLst/>
          </a:prstGeom>
          <a:noFill/>
          <a:ln/>
        </p:spPr>
        <p:txBody>
          <a:bodyPr wrap="square" lIns="76200" tIns="177800" rIns="177800" bIns="76200" rtlCol="0" anchor="ctr"/>
          <a:lstStyle/>
          <a:p>
            <a:pPr rtl="1" algn="ctr" indent="0" marL="0">
              <a:buNone/>
            </a:pPr>
            <a:r>
              <a:rPr lang="ar-SA" sz="1800" dirty="0">
                <a:solidFill>
                  <a:srgbClr val="FFFFFF"/>
                </a:solidFill>
                <a:latin typeface="Times New Roman" pitchFamily="34" charset="0"/>
                <a:ea typeface="Times New Roman" pitchFamily="34" charset="-122"/>
                <a:cs typeface="Times New Roman" pitchFamily="34" charset="-120"/>
              </a:rPr>
              <a:t>« الحضارة غاية العمران، ونهاية لعمره »</a:t>
            </a:r>
            <a:endParaRPr lang="ar-SA" sz="1800" dirty="0"/>
          </a:p>
          <a:p>
            <a:pPr rtl="1" algn="ctr" indent="0" marL="0">
              <a:spcBef>
                <a:spcPts val="400"/>
              </a:spcBef>
              <a:buNone/>
            </a:pPr>
            <a:r>
              <a:rPr lang="ar-SA" sz="1150" b="1" dirty="0">
                <a:solidFill>
                  <a:srgbClr val="C8A24A"/>
                </a:solidFill>
                <a:latin typeface="Arial" pitchFamily="34" charset="0"/>
                <a:ea typeface="Arial" pitchFamily="34" charset="-122"/>
                <a:cs typeface="Arial" pitchFamily="34" charset="-120"/>
              </a:rPr>
              <a:t>ابن خلدون، المقدمة</a:t>
            </a:r>
            <a:endParaRPr lang="ar-SA" sz="18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الخاتمة · الخريطة الكبرى</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الدول والعلماء من القرن السابع إلى القرن العشرين</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Shape 3"/>
          <p:cNvSpPr/>
          <p:nvPr/>
        </p:nvSpPr>
        <p:spPr>
          <a:xfrm>
            <a:off x="5197727" y="1691640"/>
            <a:ext cx="0" cy="3950208"/>
          </a:xfrm>
          <a:prstGeom prst="line">
            <a:avLst/>
          </a:prstGeom>
          <a:noFill/>
          <a:ln w="9525">
            <a:solidFill>
              <a:srgbClr val="D3CBB7"/>
            </a:solidFill>
            <a:prstDash val="dash"/>
          </a:ln>
        </p:spPr>
      </p:sp>
      <p:sp>
        <p:nvSpPr>
          <p:cNvPr id="7" name="Shape 4"/>
          <p:cNvSpPr/>
          <p:nvPr/>
        </p:nvSpPr>
        <p:spPr>
          <a:xfrm>
            <a:off x="5060567" y="1371600"/>
            <a:ext cx="274320" cy="274320"/>
          </a:xfrm>
          <a:prstGeom prst="ellipse">
            <a:avLst/>
          </a:prstGeom>
          <a:solidFill>
            <a:srgbClr val="9E2A2B"/>
          </a:solidFill>
          <a:ln w="9525">
            <a:solidFill>
              <a:srgbClr val="FFFFFF"/>
            </a:solidFill>
            <a:prstDash val="solid"/>
          </a:ln>
        </p:spPr>
      </p:sp>
      <p:sp>
        <p:nvSpPr>
          <p:cNvPr id="8" name="Text 5"/>
          <p:cNvSpPr txBox="1"/>
          <p:nvPr/>
        </p:nvSpPr>
        <p:spPr>
          <a:xfrm>
            <a:off x="5060567" y="1371600"/>
            <a:ext cx="274320" cy="274320"/>
          </a:xfrm>
          <a:prstGeom prst="rect">
            <a:avLst/>
          </a:prstGeom>
          <a:noFill/>
          <a:ln/>
        </p:spPr>
        <p:txBody>
          <a:bodyPr wrap="square" lIns="0" tIns="0" rIns="0" bIns="0" rtlCol="0" anchor="ctr"/>
          <a:lstStyle/>
          <a:p>
            <a:pPr rtl="1" algn="ctr" indent="0" marL="0">
              <a:buNone/>
            </a:pPr>
            <a:r>
              <a:rPr lang="ar-SA" sz="1000" b="1" dirty="0">
                <a:solidFill>
                  <a:srgbClr val="FFFFFF"/>
                </a:solidFill>
                <a:latin typeface="Arial" pitchFamily="34" charset="0"/>
                <a:ea typeface="Arial" pitchFamily="34" charset="-122"/>
                <a:cs typeface="Arial" pitchFamily="34" charset="-120"/>
              </a:rPr>
              <a:t>١</a:t>
            </a:r>
            <a:endParaRPr lang="ar-SA" sz="1000" dirty="0"/>
          </a:p>
        </p:txBody>
      </p:sp>
      <p:sp>
        <p:nvSpPr>
          <p:cNvPr id="9" name="Shape 6"/>
          <p:cNvSpPr/>
          <p:nvPr/>
        </p:nvSpPr>
        <p:spPr>
          <a:xfrm>
            <a:off x="3924452" y="1691640"/>
            <a:ext cx="0" cy="3950208"/>
          </a:xfrm>
          <a:prstGeom prst="line">
            <a:avLst/>
          </a:prstGeom>
          <a:noFill/>
          <a:ln w="9525">
            <a:solidFill>
              <a:srgbClr val="D3CBB7"/>
            </a:solidFill>
            <a:prstDash val="dash"/>
          </a:ln>
        </p:spPr>
      </p:sp>
      <p:sp>
        <p:nvSpPr>
          <p:cNvPr id="10" name="Shape 7"/>
          <p:cNvSpPr/>
          <p:nvPr/>
        </p:nvSpPr>
        <p:spPr>
          <a:xfrm>
            <a:off x="3787292" y="1371600"/>
            <a:ext cx="274320" cy="274320"/>
          </a:xfrm>
          <a:prstGeom prst="ellipse">
            <a:avLst/>
          </a:prstGeom>
          <a:solidFill>
            <a:srgbClr val="9E2A2B"/>
          </a:solidFill>
          <a:ln w="9525">
            <a:solidFill>
              <a:srgbClr val="FFFFFF"/>
            </a:solidFill>
            <a:prstDash val="solid"/>
          </a:ln>
        </p:spPr>
      </p:sp>
      <p:sp>
        <p:nvSpPr>
          <p:cNvPr id="11" name="Text 8"/>
          <p:cNvSpPr txBox="1"/>
          <p:nvPr/>
        </p:nvSpPr>
        <p:spPr>
          <a:xfrm>
            <a:off x="3787292" y="1371600"/>
            <a:ext cx="274320" cy="274320"/>
          </a:xfrm>
          <a:prstGeom prst="rect">
            <a:avLst/>
          </a:prstGeom>
          <a:noFill/>
          <a:ln/>
        </p:spPr>
        <p:txBody>
          <a:bodyPr wrap="square" lIns="0" tIns="0" rIns="0" bIns="0" rtlCol="0" anchor="ctr"/>
          <a:lstStyle/>
          <a:p>
            <a:pPr rtl="1" algn="ctr" indent="0" marL="0">
              <a:buNone/>
            </a:pPr>
            <a:r>
              <a:rPr lang="ar-SA" sz="1000" b="1" dirty="0">
                <a:solidFill>
                  <a:srgbClr val="FFFFFF"/>
                </a:solidFill>
                <a:latin typeface="Arial" pitchFamily="34" charset="0"/>
                <a:ea typeface="Arial" pitchFamily="34" charset="-122"/>
                <a:cs typeface="Arial" pitchFamily="34" charset="-120"/>
              </a:rPr>
              <a:t>٢</a:t>
            </a:r>
            <a:endParaRPr lang="ar-SA" sz="1000" dirty="0"/>
          </a:p>
        </p:txBody>
      </p:sp>
      <p:sp>
        <p:nvSpPr>
          <p:cNvPr id="12" name="Shape 9"/>
          <p:cNvSpPr/>
          <p:nvPr/>
        </p:nvSpPr>
        <p:spPr>
          <a:xfrm>
            <a:off x="3669797" y="1691640"/>
            <a:ext cx="0" cy="3950208"/>
          </a:xfrm>
          <a:prstGeom prst="line">
            <a:avLst/>
          </a:prstGeom>
          <a:noFill/>
          <a:ln w="9525">
            <a:solidFill>
              <a:srgbClr val="D3CBB7"/>
            </a:solidFill>
            <a:prstDash val="dash"/>
          </a:ln>
        </p:spPr>
      </p:sp>
      <p:sp>
        <p:nvSpPr>
          <p:cNvPr id="13" name="Shape 10"/>
          <p:cNvSpPr/>
          <p:nvPr/>
        </p:nvSpPr>
        <p:spPr>
          <a:xfrm>
            <a:off x="3532637" y="1371600"/>
            <a:ext cx="274320" cy="274320"/>
          </a:xfrm>
          <a:prstGeom prst="ellipse">
            <a:avLst/>
          </a:prstGeom>
          <a:solidFill>
            <a:srgbClr val="9E2A2B"/>
          </a:solidFill>
          <a:ln w="9525">
            <a:solidFill>
              <a:srgbClr val="FFFFFF"/>
            </a:solidFill>
            <a:prstDash val="solid"/>
          </a:ln>
        </p:spPr>
      </p:sp>
      <p:sp>
        <p:nvSpPr>
          <p:cNvPr id="14" name="Text 11"/>
          <p:cNvSpPr txBox="1"/>
          <p:nvPr/>
        </p:nvSpPr>
        <p:spPr>
          <a:xfrm>
            <a:off x="3532637" y="1371600"/>
            <a:ext cx="274320" cy="274320"/>
          </a:xfrm>
          <a:prstGeom prst="rect">
            <a:avLst/>
          </a:prstGeom>
          <a:noFill/>
          <a:ln/>
        </p:spPr>
        <p:txBody>
          <a:bodyPr wrap="square" lIns="0" tIns="0" rIns="0" bIns="0" rtlCol="0" anchor="ctr"/>
          <a:lstStyle/>
          <a:p>
            <a:pPr rtl="1" algn="ctr" indent="0" marL="0">
              <a:buNone/>
            </a:pPr>
            <a:r>
              <a:rPr lang="ar-SA" sz="1000" b="1" dirty="0">
                <a:solidFill>
                  <a:srgbClr val="FFFFFF"/>
                </a:solidFill>
                <a:latin typeface="Arial" pitchFamily="34" charset="0"/>
                <a:ea typeface="Arial" pitchFamily="34" charset="-122"/>
                <a:cs typeface="Arial" pitchFamily="34" charset="-120"/>
              </a:rPr>
              <a:t>٣</a:t>
            </a:r>
            <a:endParaRPr lang="ar-SA" sz="1000" dirty="0"/>
          </a:p>
        </p:txBody>
      </p:sp>
      <p:sp>
        <p:nvSpPr>
          <p:cNvPr id="15" name="Shape 12"/>
          <p:cNvSpPr/>
          <p:nvPr/>
        </p:nvSpPr>
        <p:spPr>
          <a:xfrm>
            <a:off x="1671734" y="1691640"/>
            <a:ext cx="0" cy="3950208"/>
          </a:xfrm>
          <a:prstGeom prst="line">
            <a:avLst/>
          </a:prstGeom>
          <a:noFill/>
          <a:ln w="9525">
            <a:solidFill>
              <a:srgbClr val="D3CBB7"/>
            </a:solidFill>
            <a:prstDash val="dash"/>
          </a:ln>
        </p:spPr>
      </p:sp>
      <p:sp>
        <p:nvSpPr>
          <p:cNvPr id="16" name="Shape 13"/>
          <p:cNvSpPr/>
          <p:nvPr/>
        </p:nvSpPr>
        <p:spPr>
          <a:xfrm>
            <a:off x="1534574" y="1371600"/>
            <a:ext cx="274320" cy="274320"/>
          </a:xfrm>
          <a:prstGeom prst="ellipse">
            <a:avLst/>
          </a:prstGeom>
          <a:solidFill>
            <a:srgbClr val="9E2A2B"/>
          </a:solidFill>
          <a:ln w="9525">
            <a:solidFill>
              <a:srgbClr val="FFFFFF"/>
            </a:solidFill>
            <a:prstDash val="solid"/>
          </a:ln>
        </p:spPr>
      </p:sp>
      <p:sp>
        <p:nvSpPr>
          <p:cNvPr id="17" name="Text 14"/>
          <p:cNvSpPr txBox="1"/>
          <p:nvPr/>
        </p:nvSpPr>
        <p:spPr>
          <a:xfrm>
            <a:off x="1534574" y="1371600"/>
            <a:ext cx="274320" cy="274320"/>
          </a:xfrm>
          <a:prstGeom prst="rect">
            <a:avLst/>
          </a:prstGeom>
          <a:noFill/>
          <a:ln/>
        </p:spPr>
        <p:txBody>
          <a:bodyPr wrap="square" lIns="0" tIns="0" rIns="0" bIns="0" rtlCol="0" anchor="ctr"/>
          <a:lstStyle/>
          <a:p>
            <a:pPr rtl="1" algn="ctr" indent="0" marL="0">
              <a:buNone/>
            </a:pPr>
            <a:r>
              <a:rPr lang="ar-SA" sz="1000" b="1" dirty="0">
                <a:solidFill>
                  <a:srgbClr val="FFFFFF"/>
                </a:solidFill>
                <a:latin typeface="Arial" pitchFamily="34" charset="0"/>
                <a:ea typeface="Arial" pitchFamily="34" charset="-122"/>
                <a:cs typeface="Arial" pitchFamily="34" charset="-120"/>
              </a:rPr>
              <a:t>٤</a:t>
            </a:r>
            <a:endParaRPr lang="ar-SA" sz="1000" dirty="0"/>
          </a:p>
        </p:txBody>
      </p:sp>
      <p:sp>
        <p:nvSpPr>
          <p:cNvPr id="18" name="Shape 15"/>
          <p:cNvSpPr/>
          <p:nvPr/>
        </p:nvSpPr>
        <p:spPr>
          <a:xfrm>
            <a:off x="849002" y="1691640"/>
            <a:ext cx="0" cy="3950208"/>
          </a:xfrm>
          <a:prstGeom prst="line">
            <a:avLst/>
          </a:prstGeom>
          <a:noFill/>
          <a:ln w="9525">
            <a:solidFill>
              <a:srgbClr val="D3CBB7"/>
            </a:solidFill>
            <a:prstDash val="dash"/>
          </a:ln>
        </p:spPr>
      </p:sp>
      <p:sp>
        <p:nvSpPr>
          <p:cNvPr id="19" name="Shape 16"/>
          <p:cNvSpPr/>
          <p:nvPr/>
        </p:nvSpPr>
        <p:spPr>
          <a:xfrm>
            <a:off x="711842" y="1371600"/>
            <a:ext cx="274320" cy="274320"/>
          </a:xfrm>
          <a:prstGeom prst="ellipse">
            <a:avLst/>
          </a:prstGeom>
          <a:solidFill>
            <a:srgbClr val="9E2A2B"/>
          </a:solidFill>
          <a:ln w="9525">
            <a:solidFill>
              <a:srgbClr val="FFFFFF"/>
            </a:solidFill>
            <a:prstDash val="solid"/>
          </a:ln>
        </p:spPr>
      </p:sp>
      <p:sp>
        <p:nvSpPr>
          <p:cNvPr id="20" name="Text 17"/>
          <p:cNvSpPr txBox="1"/>
          <p:nvPr/>
        </p:nvSpPr>
        <p:spPr>
          <a:xfrm>
            <a:off x="711842" y="1371600"/>
            <a:ext cx="274320" cy="274320"/>
          </a:xfrm>
          <a:prstGeom prst="rect">
            <a:avLst/>
          </a:prstGeom>
          <a:noFill/>
          <a:ln/>
        </p:spPr>
        <p:txBody>
          <a:bodyPr wrap="square" lIns="0" tIns="0" rIns="0" bIns="0" rtlCol="0" anchor="ctr"/>
          <a:lstStyle/>
          <a:p>
            <a:pPr rtl="1" algn="ctr" indent="0" marL="0">
              <a:buNone/>
            </a:pPr>
            <a:r>
              <a:rPr lang="ar-SA" sz="1000" b="1" dirty="0">
                <a:solidFill>
                  <a:srgbClr val="FFFFFF"/>
                </a:solidFill>
                <a:latin typeface="Arial" pitchFamily="34" charset="0"/>
                <a:ea typeface="Arial" pitchFamily="34" charset="-122"/>
                <a:cs typeface="Arial" pitchFamily="34" charset="-120"/>
              </a:rPr>
              <a:t>٥</a:t>
            </a:r>
            <a:endParaRPr lang="ar-SA" sz="1000" dirty="0"/>
          </a:p>
        </p:txBody>
      </p:sp>
      <p:sp>
        <p:nvSpPr>
          <p:cNvPr id="21" name="Text 18"/>
          <p:cNvSpPr txBox="1"/>
          <p:nvPr/>
        </p:nvSpPr>
        <p:spPr>
          <a:xfrm>
            <a:off x="9631375" y="1783080"/>
            <a:ext cx="2011680" cy="347472"/>
          </a:xfrm>
          <a:prstGeom prst="rect">
            <a:avLst/>
          </a:prstGeom>
          <a:noFill/>
          <a:ln/>
        </p:spPr>
        <p:txBody>
          <a:bodyPr wrap="square" lIns="0" tIns="0" rIns="0" bIns="0" rtlCol="0" anchor="ctr"/>
          <a:lstStyle/>
          <a:p>
            <a:pPr rtl="1" algn="r" indent="0" marL="0">
              <a:buNone/>
            </a:pPr>
            <a:r>
              <a:rPr lang="ar-SA" sz="1200" b="1" dirty="0">
                <a:solidFill>
                  <a:srgbClr val="0E1726"/>
                </a:solidFill>
                <a:latin typeface="Arial" pitchFamily="34" charset="0"/>
                <a:ea typeface="Arial" pitchFamily="34" charset="-122"/>
                <a:cs typeface="Arial" pitchFamily="34" charset="-120"/>
              </a:rPr>
              <a:t>الخلفاء الراشدون</a:t>
            </a:r>
            <a:endParaRPr lang="ar-SA" sz="1200" dirty="0"/>
          </a:p>
        </p:txBody>
      </p:sp>
      <p:sp>
        <p:nvSpPr>
          <p:cNvPr id="22" name="Shape 19"/>
          <p:cNvSpPr/>
          <p:nvPr/>
        </p:nvSpPr>
        <p:spPr>
          <a:xfrm>
            <a:off x="9095909" y="1847088"/>
            <a:ext cx="189359" cy="219456"/>
          </a:xfrm>
          <a:prstGeom prst="roundRect">
            <a:avLst>
              <a:gd name="adj" fmla="val 24145"/>
            </a:avLst>
          </a:prstGeom>
          <a:solidFill>
            <a:srgbClr val="C8A24A"/>
          </a:solidFill>
          <a:ln w="12700">
            <a:solidFill>
              <a:srgbClr val="C8A24A"/>
            </a:solidFill>
            <a:prstDash val="solid"/>
          </a:ln>
        </p:spPr>
      </p:sp>
      <p:sp>
        <p:nvSpPr>
          <p:cNvPr id="23" name="Text 20"/>
          <p:cNvSpPr txBox="1"/>
          <p:nvPr/>
        </p:nvSpPr>
        <p:spPr>
          <a:xfrm>
            <a:off x="8044349" y="1783080"/>
            <a:ext cx="1005840" cy="347472"/>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632–661</a:t>
            </a:r>
            <a:endParaRPr lang="ar-SA" sz="950" dirty="0"/>
          </a:p>
        </p:txBody>
      </p:sp>
      <p:sp>
        <p:nvSpPr>
          <p:cNvPr id="24" name="Text 21"/>
          <p:cNvSpPr txBox="1"/>
          <p:nvPr/>
        </p:nvSpPr>
        <p:spPr>
          <a:xfrm>
            <a:off x="9631375" y="2130552"/>
            <a:ext cx="2011680" cy="347472"/>
          </a:xfrm>
          <a:prstGeom prst="rect">
            <a:avLst/>
          </a:prstGeom>
          <a:noFill/>
          <a:ln/>
        </p:spPr>
        <p:txBody>
          <a:bodyPr wrap="square" lIns="0" tIns="0" rIns="0" bIns="0" rtlCol="0" anchor="ctr"/>
          <a:lstStyle/>
          <a:p>
            <a:pPr rtl="1" algn="r" indent="0" marL="0">
              <a:buNone/>
            </a:pPr>
            <a:r>
              <a:rPr lang="ar-SA" sz="1200" b="1" dirty="0">
                <a:solidFill>
                  <a:srgbClr val="0E1726"/>
                </a:solidFill>
                <a:latin typeface="Arial" pitchFamily="34" charset="0"/>
                <a:ea typeface="Arial" pitchFamily="34" charset="-122"/>
                <a:cs typeface="Arial" pitchFamily="34" charset="-120"/>
              </a:rPr>
              <a:t>الأمويون (دمشق)</a:t>
            </a:r>
            <a:endParaRPr lang="ar-SA" sz="1200" dirty="0"/>
          </a:p>
        </p:txBody>
      </p:sp>
      <p:sp>
        <p:nvSpPr>
          <p:cNvPr id="25" name="Shape 22"/>
          <p:cNvSpPr/>
          <p:nvPr/>
        </p:nvSpPr>
        <p:spPr>
          <a:xfrm>
            <a:off x="8514773" y="2194560"/>
            <a:ext cx="581136" cy="219456"/>
          </a:xfrm>
          <a:prstGeom prst="roundRect">
            <a:avLst>
              <a:gd name="adj" fmla="val 20833"/>
            </a:avLst>
          </a:prstGeom>
          <a:solidFill>
            <a:srgbClr val="1F6F5C"/>
          </a:solidFill>
          <a:ln w="12700">
            <a:solidFill>
              <a:srgbClr val="1F6F5C"/>
            </a:solidFill>
            <a:prstDash val="solid"/>
          </a:ln>
        </p:spPr>
      </p:sp>
      <p:sp>
        <p:nvSpPr>
          <p:cNvPr id="26" name="Text 23"/>
          <p:cNvSpPr txBox="1"/>
          <p:nvPr/>
        </p:nvSpPr>
        <p:spPr>
          <a:xfrm>
            <a:off x="7463213" y="2130552"/>
            <a:ext cx="1005840" cy="347472"/>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661–750</a:t>
            </a:r>
            <a:endParaRPr lang="ar-SA" sz="950" dirty="0"/>
          </a:p>
        </p:txBody>
      </p:sp>
      <p:sp>
        <p:nvSpPr>
          <p:cNvPr id="27" name="Text 24"/>
          <p:cNvSpPr txBox="1"/>
          <p:nvPr/>
        </p:nvSpPr>
        <p:spPr>
          <a:xfrm>
            <a:off x="9631375" y="2478024"/>
            <a:ext cx="2011680" cy="347472"/>
          </a:xfrm>
          <a:prstGeom prst="rect">
            <a:avLst/>
          </a:prstGeom>
          <a:noFill/>
          <a:ln/>
        </p:spPr>
        <p:txBody>
          <a:bodyPr wrap="square" lIns="0" tIns="0" rIns="0" bIns="0" rtlCol="0" anchor="ctr"/>
          <a:lstStyle/>
          <a:p>
            <a:pPr rtl="1" algn="r" indent="0" marL="0">
              <a:buNone/>
            </a:pPr>
            <a:r>
              <a:rPr lang="ar-SA" sz="1200" b="1" dirty="0">
                <a:solidFill>
                  <a:srgbClr val="0E1726"/>
                </a:solidFill>
                <a:latin typeface="Arial" pitchFamily="34" charset="0"/>
                <a:ea typeface="Arial" pitchFamily="34" charset="-122"/>
                <a:cs typeface="Arial" pitchFamily="34" charset="-120"/>
              </a:rPr>
              <a:t>أمويو الأندلس</a:t>
            </a:r>
            <a:endParaRPr lang="ar-SA" sz="1200" dirty="0"/>
          </a:p>
        </p:txBody>
      </p:sp>
      <p:sp>
        <p:nvSpPr>
          <p:cNvPr id="28" name="Shape 25"/>
          <p:cNvSpPr/>
          <p:nvPr/>
        </p:nvSpPr>
        <p:spPr>
          <a:xfrm>
            <a:off x="6679950" y="2542032"/>
            <a:ext cx="1795645" cy="219456"/>
          </a:xfrm>
          <a:prstGeom prst="roundRect">
            <a:avLst>
              <a:gd name="adj" fmla="val 20833"/>
            </a:avLst>
          </a:prstGeom>
          <a:solidFill>
            <a:srgbClr val="1F6F5C"/>
          </a:solidFill>
          <a:ln w="12700">
            <a:solidFill>
              <a:srgbClr val="1F6F5C"/>
            </a:solidFill>
            <a:prstDash val="solid"/>
          </a:ln>
        </p:spPr>
      </p:sp>
      <p:sp>
        <p:nvSpPr>
          <p:cNvPr id="29" name="Text 26"/>
          <p:cNvSpPr txBox="1"/>
          <p:nvPr/>
        </p:nvSpPr>
        <p:spPr>
          <a:xfrm>
            <a:off x="5628390" y="2478024"/>
            <a:ext cx="1005840" cy="347472"/>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756–1031</a:t>
            </a:r>
            <a:endParaRPr lang="ar-SA" sz="950" dirty="0"/>
          </a:p>
        </p:txBody>
      </p:sp>
      <p:sp>
        <p:nvSpPr>
          <p:cNvPr id="30" name="Text 27"/>
          <p:cNvSpPr txBox="1"/>
          <p:nvPr/>
        </p:nvSpPr>
        <p:spPr>
          <a:xfrm>
            <a:off x="9631375" y="2825496"/>
            <a:ext cx="2011680" cy="347472"/>
          </a:xfrm>
          <a:prstGeom prst="rect">
            <a:avLst/>
          </a:prstGeom>
          <a:noFill/>
          <a:ln/>
        </p:spPr>
        <p:txBody>
          <a:bodyPr wrap="square" lIns="0" tIns="0" rIns="0" bIns="0" rtlCol="0" anchor="ctr"/>
          <a:lstStyle/>
          <a:p>
            <a:pPr rtl="1" algn="r" indent="0" marL="0">
              <a:buNone/>
            </a:pPr>
            <a:r>
              <a:rPr lang="ar-SA" sz="1200" b="1" dirty="0">
                <a:solidFill>
                  <a:srgbClr val="0E1726"/>
                </a:solidFill>
                <a:latin typeface="Arial" pitchFamily="34" charset="0"/>
                <a:ea typeface="Arial" pitchFamily="34" charset="-122"/>
                <a:cs typeface="Arial" pitchFamily="34" charset="-120"/>
              </a:rPr>
              <a:t>العباسيون (بغداد)</a:t>
            </a:r>
            <a:endParaRPr lang="ar-SA" sz="1200" dirty="0"/>
          </a:p>
        </p:txBody>
      </p:sp>
      <p:sp>
        <p:nvSpPr>
          <p:cNvPr id="31" name="Shape 28"/>
          <p:cNvSpPr/>
          <p:nvPr/>
        </p:nvSpPr>
        <p:spPr>
          <a:xfrm>
            <a:off x="5197727" y="2889504"/>
            <a:ext cx="3317045" cy="219456"/>
          </a:xfrm>
          <a:prstGeom prst="roundRect">
            <a:avLst>
              <a:gd name="adj" fmla="val 20833"/>
            </a:avLst>
          </a:prstGeom>
          <a:solidFill>
            <a:srgbClr val="2E64A0"/>
          </a:solidFill>
          <a:ln w="12700">
            <a:solidFill>
              <a:srgbClr val="2E64A0"/>
            </a:solidFill>
            <a:prstDash val="solid"/>
          </a:ln>
        </p:spPr>
      </p:sp>
      <p:sp>
        <p:nvSpPr>
          <p:cNvPr id="32" name="Text 29"/>
          <p:cNvSpPr txBox="1"/>
          <p:nvPr/>
        </p:nvSpPr>
        <p:spPr>
          <a:xfrm>
            <a:off x="4146167" y="2825496"/>
            <a:ext cx="1005840" cy="347472"/>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750–1258</a:t>
            </a:r>
            <a:endParaRPr lang="ar-SA" sz="950" dirty="0"/>
          </a:p>
        </p:txBody>
      </p:sp>
      <p:sp>
        <p:nvSpPr>
          <p:cNvPr id="33" name="Text 30"/>
          <p:cNvSpPr txBox="1"/>
          <p:nvPr/>
        </p:nvSpPr>
        <p:spPr>
          <a:xfrm>
            <a:off x="9631375" y="3172968"/>
            <a:ext cx="2011680" cy="347472"/>
          </a:xfrm>
          <a:prstGeom prst="rect">
            <a:avLst/>
          </a:prstGeom>
          <a:noFill/>
          <a:ln/>
        </p:spPr>
        <p:txBody>
          <a:bodyPr wrap="square" lIns="0" tIns="0" rIns="0" bIns="0" rtlCol="0" anchor="ctr"/>
          <a:lstStyle/>
          <a:p>
            <a:pPr rtl="1" algn="r" indent="0" marL="0">
              <a:buNone/>
            </a:pPr>
            <a:r>
              <a:rPr lang="ar-SA" sz="1200" b="1" dirty="0">
                <a:solidFill>
                  <a:srgbClr val="0E1726"/>
                </a:solidFill>
                <a:latin typeface="Arial" pitchFamily="34" charset="0"/>
                <a:ea typeface="Arial" pitchFamily="34" charset="-122"/>
                <a:cs typeface="Arial" pitchFamily="34" charset="-120"/>
              </a:rPr>
              <a:t>الفاطميون</a:t>
            </a:r>
            <a:endParaRPr lang="ar-SA" sz="1200" dirty="0"/>
          </a:p>
        </p:txBody>
      </p:sp>
      <p:sp>
        <p:nvSpPr>
          <p:cNvPr id="34" name="Shape 31"/>
          <p:cNvSpPr/>
          <p:nvPr/>
        </p:nvSpPr>
        <p:spPr>
          <a:xfrm>
            <a:off x="5765804" y="3236976"/>
            <a:ext cx="1710760" cy="219456"/>
          </a:xfrm>
          <a:prstGeom prst="roundRect">
            <a:avLst>
              <a:gd name="adj" fmla="val 20833"/>
            </a:avLst>
          </a:prstGeom>
          <a:solidFill>
            <a:srgbClr val="8C887E"/>
          </a:solidFill>
          <a:ln w="12700">
            <a:solidFill>
              <a:srgbClr val="8C887E"/>
            </a:solidFill>
            <a:prstDash val="solid"/>
          </a:ln>
        </p:spPr>
      </p:sp>
      <p:sp>
        <p:nvSpPr>
          <p:cNvPr id="35" name="Text 32"/>
          <p:cNvSpPr txBox="1"/>
          <p:nvPr/>
        </p:nvSpPr>
        <p:spPr>
          <a:xfrm>
            <a:off x="4714244" y="3172968"/>
            <a:ext cx="1005840" cy="347472"/>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909–1171</a:t>
            </a:r>
            <a:endParaRPr lang="ar-SA" sz="950" dirty="0"/>
          </a:p>
        </p:txBody>
      </p:sp>
      <p:sp>
        <p:nvSpPr>
          <p:cNvPr id="36" name="Text 33"/>
          <p:cNvSpPr txBox="1"/>
          <p:nvPr/>
        </p:nvSpPr>
        <p:spPr>
          <a:xfrm>
            <a:off x="9631375" y="3520440"/>
            <a:ext cx="2011680" cy="347472"/>
          </a:xfrm>
          <a:prstGeom prst="rect">
            <a:avLst/>
          </a:prstGeom>
          <a:noFill/>
          <a:ln/>
        </p:spPr>
        <p:txBody>
          <a:bodyPr wrap="square" lIns="0" tIns="0" rIns="0" bIns="0" rtlCol="0" anchor="ctr"/>
          <a:lstStyle/>
          <a:p>
            <a:pPr rtl="1" algn="r" indent="0" marL="0">
              <a:buNone/>
            </a:pPr>
            <a:r>
              <a:rPr lang="ar-SA" sz="1200" b="1" dirty="0">
                <a:solidFill>
                  <a:srgbClr val="0E1726"/>
                </a:solidFill>
                <a:latin typeface="Arial" pitchFamily="34" charset="0"/>
                <a:ea typeface="Arial" pitchFamily="34" charset="-122"/>
                <a:cs typeface="Arial" pitchFamily="34" charset="-120"/>
              </a:rPr>
              <a:t>السلاجقة</a:t>
            </a:r>
            <a:endParaRPr lang="ar-SA" sz="1200" dirty="0"/>
          </a:p>
        </p:txBody>
      </p:sp>
      <p:sp>
        <p:nvSpPr>
          <p:cNvPr id="37" name="Shape 34"/>
          <p:cNvSpPr/>
          <p:nvPr/>
        </p:nvSpPr>
        <p:spPr>
          <a:xfrm>
            <a:off x="5615623" y="3584448"/>
            <a:ext cx="1025150" cy="219456"/>
          </a:xfrm>
          <a:prstGeom prst="roundRect">
            <a:avLst>
              <a:gd name="adj" fmla="val 20833"/>
            </a:avLst>
          </a:prstGeom>
          <a:solidFill>
            <a:srgbClr val="8C887E"/>
          </a:solidFill>
          <a:ln w="12700">
            <a:solidFill>
              <a:srgbClr val="8C887E"/>
            </a:solidFill>
            <a:prstDash val="solid"/>
          </a:ln>
        </p:spPr>
      </p:sp>
      <p:sp>
        <p:nvSpPr>
          <p:cNvPr id="38" name="Text 35"/>
          <p:cNvSpPr txBox="1"/>
          <p:nvPr/>
        </p:nvSpPr>
        <p:spPr>
          <a:xfrm>
            <a:off x="4564063" y="3520440"/>
            <a:ext cx="1005840" cy="347472"/>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1037–1194</a:t>
            </a:r>
            <a:endParaRPr lang="ar-SA" sz="950" dirty="0"/>
          </a:p>
        </p:txBody>
      </p:sp>
      <p:sp>
        <p:nvSpPr>
          <p:cNvPr id="39" name="Text 36"/>
          <p:cNvSpPr txBox="1"/>
          <p:nvPr/>
        </p:nvSpPr>
        <p:spPr>
          <a:xfrm>
            <a:off x="9631375" y="3867912"/>
            <a:ext cx="2011680" cy="347472"/>
          </a:xfrm>
          <a:prstGeom prst="rect">
            <a:avLst/>
          </a:prstGeom>
          <a:noFill/>
          <a:ln/>
        </p:spPr>
        <p:txBody>
          <a:bodyPr wrap="square" lIns="0" tIns="0" rIns="0" bIns="0" rtlCol="0" anchor="ctr"/>
          <a:lstStyle/>
          <a:p>
            <a:pPr rtl="1" algn="r" indent="0" marL="0">
              <a:buNone/>
            </a:pPr>
            <a:r>
              <a:rPr lang="ar-SA" sz="1200" b="1" dirty="0">
                <a:solidFill>
                  <a:srgbClr val="0E1726"/>
                </a:solidFill>
                <a:latin typeface="Arial" pitchFamily="34" charset="0"/>
                <a:ea typeface="Arial" pitchFamily="34" charset="-122"/>
                <a:cs typeface="Arial" pitchFamily="34" charset="-120"/>
              </a:rPr>
              <a:t>المماليك</a:t>
            </a:r>
            <a:endParaRPr lang="ar-SA" sz="1200" dirty="0"/>
          </a:p>
        </p:txBody>
      </p:sp>
      <p:sp>
        <p:nvSpPr>
          <p:cNvPr id="40" name="Shape 37"/>
          <p:cNvSpPr/>
          <p:nvPr/>
        </p:nvSpPr>
        <p:spPr>
          <a:xfrm>
            <a:off x="3506556" y="3931920"/>
            <a:ext cx="1743408" cy="219456"/>
          </a:xfrm>
          <a:prstGeom prst="roundRect">
            <a:avLst>
              <a:gd name="adj" fmla="val 20833"/>
            </a:avLst>
          </a:prstGeom>
          <a:solidFill>
            <a:srgbClr val="8C887E"/>
          </a:solidFill>
          <a:ln w="12700">
            <a:solidFill>
              <a:srgbClr val="8C887E"/>
            </a:solidFill>
            <a:prstDash val="solid"/>
          </a:ln>
        </p:spPr>
      </p:sp>
      <p:sp>
        <p:nvSpPr>
          <p:cNvPr id="41" name="Text 38"/>
          <p:cNvSpPr txBox="1"/>
          <p:nvPr/>
        </p:nvSpPr>
        <p:spPr>
          <a:xfrm>
            <a:off x="2454996" y="3867912"/>
            <a:ext cx="1005840" cy="347472"/>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1250–1517</a:t>
            </a:r>
            <a:endParaRPr lang="ar-SA" sz="950" dirty="0"/>
          </a:p>
        </p:txBody>
      </p:sp>
      <p:sp>
        <p:nvSpPr>
          <p:cNvPr id="42" name="Text 39"/>
          <p:cNvSpPr txBox="1"/>
          <p:nvPr/>
        </p:nvSpPr>
        <p:spPr>
          <a:xfrm>
            <a:off x="9631375" y="4215384"/>
            <a:ext cx="2011680" cy="347472"/>
          </a:xfrm>
          <a:prstGeom prst="rect">
            <a:avLst/>
          </a:prstGeom>
          <a:noFill/>
          <a:ln/>
        </p:spPr>
        <p:txBody>
          <a:bodyPr wrap="square" lIns="0" tIns="0" rIns="0" bIns="0" rtlCol="0" anchor="ctr"/>
          <a:lstStyle/>
          <a:p>
            <a:pPr rtl="1" algn="r" indent="0" marL="0">
              <a:buNone/>
            </a:pPr>
            <a:r>
              <a:rPr lang="ar-SA" sz="1200" b="1" dirty="0">
                <a:solidFill>
                  <a:srgbClr val="0E1726"/>
                </a:solidFill>
                <a:latin typeface="Arial" pitchFamily="34" charset="0"/>
                <a:ea typeface="Arial" pitchFamily="34" charset="-122"/>
                <a:cs typeface="Arial" pitchFamily="34" charset="-120"/>
              </a:rPr>
              <a:t>العباسيون (القاهرة)</a:t>
            </a:r>
            <a:endParaRPr lang="ar-SA" sz="1200" dirty="0"/>
          </a:p>
        </p:txBody>
      </p:sp>
      <p:sp>
        <p:nvSpPr>
          <p:cNvPr id="43" name="Shape 40"/>
          <p:cNvSpPr/>
          <p:nvPr/>
        </p:nvSpPr>
        <p:spPr>
          <a:xfrm>
            <a:off x="3506556" y="4279392"/>
            <a:ext cx="1671582" cy="219456"/>
          </a:xfrm>
          <a:prstGeom prst="roundRect">
            <a:avLst>
              <a:gd name="adj" fmla="val 20833"/>
            </a:avLst>
          </a:prstGeom>
          <a:solidFill>
            <a:srgbClr val="2E64A0"/>
          </a:solidFill>
          <a:ln w="12700">
            <a:solidFill>
              <a:srgbClr val="2E64A0"/>
            </a:solidFill>
            <a:prstDash val="solid"/>
          </a:ln>
        </p:spPr>
      </p:sp>
      <p:sp>
        <p:nvSpPr>
          <p:cNvPr id="44" name="Text 41"/>
          <p:cNvSpPr txBox="1"/>
          <p:nvPr/>
        </p:nvSpPr>
        <p:spPr>
          <a:xfrm>
            <a:off x="2454996" y="4215384"/>
            <a:ext cx="1005840" cy="347472"/>
          </a:xfrm>
          <a:prstGeom prst="rect">
            <a:avLst/>
          </a:prstGeom>
          <a:noFill/>
          <a:ln/>
        </p:spPr>
        <p:txBody>
          <a:bodyPr wrap="square" lIns="0" tIns="0" rIns="0" bIns="0" rtlCol="0" anchor="ctr"/>
          <a:lstStyle/>
          <a:p>
            <a:pPr rtl="1" algn="r" indent="0" marL="0">
              <a:buNone/>
            </a:pPr>
            <a:r>
              <a:rPr lang="ar-SA" sz="950" dirty="0">
                <a:solidFill>
                  <a:srgbClr val="5A5D66"/>
                </a:solidFill>
                <a:latin typeface="Arial" pitchFamily="34" charset="0"/>
                <a:ea typeface="Arial" pitchFamily="34" charset="-122"/>
                <a:cs typeface="Arial" pitchFamily="34" charset="-120"/>
              </a:rPr>
              <a:t>1261–1517</a:t>
            </a:r>
            <a:endParaRPr lang="ar-SA" sz="950" dirty="0"/>
          </a:p>
        </p:txBody>
      </p:sp>
      <p:sp>
        <p:nvSpPr>
          <p:cNvPr id="45" name="Text 42"/>
          <p:cNvSpPr txBox="1"/>
          <p:nvPr/>
        </p:nvSpPr>
        <p:spPr>
          <a:xfrm>
            <a:off x="9631375" y="4562856"/>
            <a:ext cx="2011680" cy="347472"/>
          </a:xfrm>
          <a:prstGeom prst="rect">
            <a:avLst/>
          </a:prstGeom>
          <a:noFill/>
          <a:ln/>
        </p:spPr>
        <p:txBody>
          <a:bodyPr wrap="square" lIns="0" tIns="0" rIns="0" bIns="0" rtlCol="0" anchor="ctr"/>
          <a:lstStyle/>
          <a:p>
            <a:pPr rtl="1" algn="r" indent="0" marL="0">
              <a:buNone/>
            </a:pPr>
            <a:r>
              <a:rPr lang="ar-SA" sz="1200" b="1" dirty="0">
                <a:solidFill>
                  <a:srgbClr val="0E1726"/>
                </a:solidFill>
                <a:latin typeface="Arial" pitchFamily="34" charset="0"/>
                <a:ea typeface="Arial" pitchFamily="34" charset="-122"/>
                <a:cs typeface="Arial" pitchFamily="34" charset="-120"/>
              </a:rPr>
              <a:t>العثمانيون</a:t>
            </a:r>
            <a:endParaRPr lang="ar-SA" sz="1200" dirty="0"/>
          </a:p>
        </p:txBody>
      </p:sp>
      <p:sp>
        <p:nvSpPr>
          <p:cNvPr id="46" name="Shape 43"/>
          <p:cNvSpPr/>
          <p:nvPr/>
        </p:nvSpPr>
        <p:spPr>
          <a:xfrm>
            <a:off x="862062" y="4626864"/>
            <a:ext cx="4067951" cy="219456"/>
          </a:xfrm>
          <a:prstGeom prst="roundRect">
            <a:avLst>
              <a:gd name="adj" fmla="val 20833"/>
            </a:avLst>
          </a:prstGeom>
          <a:solidFill>
            <a:srgbClr val="B5443F"/>
          </a:solidFill>
          <a:ln w="12700">
            <a:solidFill>
              <a:srgbClr val="B5443F"/>
            </a:solidFill>
            <a:prstDash val="solid"/>
          </a:ln>
        </p:spPr>
      </p:sp>
      <p:sp>
        <p:nvSpPr>
          <p:cNvPr id="47" name="Text 44"/>
          <p:cNvSpPr txBox="1"/>
          <p:nvPr/>
        </p:nvSpPr>
        <p:spPr>
          <a:xfrm>
            <a:off x="4975733" y="4562856"/>
            <a:ext cx="1005840" cy="347472"/>
          </a:xfrm>
          <a:prstGeom prst="rect">
            <a:avLst/>
          </a:prstGeom>
          <a:noFill/>
          <a:ln/>
        </p:spPr>
        <p:txBody>
          <a:bodyPr wrap="square" lIns="0" tIns="0" rIns="0" bIns="0" rtlCol="0" anchor="ctr"/>
          <a:lstStyle/>
          <a:p>
            <a:pPr rtl="1" algn="l" indent="0" marL="0">
              <a:buNone/>
            </a:pPr>
            <a:r>
              <a:rPr lang="ar-SA" sz="950" dirty="0">
                <a:solidFill>
                  <a:srgbClr val="5A5D66"/>
                </a:solidFill>
                <a:latin typeface="Arial" pitchFamily="34" charset="0"/>
                <a:ea typeface="Arial" pitchFamily="34" charset="-122"/>
                <a:cs typeface="Arial" pitchFamily="34" charset="-120"/>
              </a:rPr>
              <a:t>1299–1922</a:t>
            </a:r>
            <a:endParaRPr lang="ar-SA" sz="950" dirty="0"/>
          </a:p>
        </p:txBody>
      </p:sp>
      <p:sp>
        <p:nvSpPr>
          <p:cNvPr id="48" name="Text 45"/>
          <p:cNvSpPr txBox="1"/>
          <p:nvPr/>
        </p:nvSpPr>
        <p:spPr>
          <a:xfrm>
            <a:off x="9631375" y="5184648"/>
            <a:ext cx="2011680" cy="365760"/>
          </a:xfrm>
          <a:prstGeom prst="rect">
            <a:avLst/>
          </a:prstGeom>
          <a:noFill/>
          <a:ln/>
        </p:spPr>
        <p:txBody>
          <a:bodyPr wrap="square" lIns="0" tIns="0" rIns="0" bIns="0" rtlCol="0" anchor="ctr"/>
          <a:lstStyle/>
          <a:p>
            <a:pPr rtl="1" algn="r" indent="0" marL="0">
              <a:buNone/>
            </a:pPr>
            <a:r>
              <a:rPr lang="ar-SA" sz="1200" b="1" dirty="0">
                <a:solidFill>
                  <a:srgbClr val="A8822F"/>
                </a:solidFill>
                <a:latin typeface="Arial" pitchFamily="34" charset="0"/>
                <a:ea typeface="Arial" pitchFamily="34" charset="-122"/>
                <a:cs typeface="Arial" pitchFamily="34" charset="-120"/>
              </a:rPr>
              <a:t>علماء على الطريق</a:t>
            </a:r>
            <a:endParaRPr lang="ar-SA" sz="1200" dirty="0"/>
          </a:p>
        </p:txBody>
      </p:sp>
      <p:sp>
        <p:nvSpPr>
          <p:cNvPr id="49" name="Shape 46"/>
          <p:cNvSpPr/>
          <p:nvPr/>
        </p:nvSpPr>
        <p:spPr>
          <a:xfrm>
            <a:off x="8862131" y="5303520"/>
            <a:ext cx="128016" cy="128016"/>
          </a:xfrm>
          <a:prstGeom prst="ellipse">
            <a:avLst/>
          </a:prstGeom>
          <a:solidFill>
            <a:srgbClr val="A8822F"/>
          </a:solidFill>
          <a:ln w="12700">
            <a:solidFill>
              <a:srgbClr val="A8822F"/>
            </a:solidFill>
            <a:prstDash val="solid"/>
          </a:ln>
        </p:spPr>
      </p:sp>
      <p:sp>
        <p:nvSpPr>
          <p:cNvPr id="50" name="Text 47"/>
          <p:cNvSpPr txBox="1"/>
          <p:nvPr/>
        </p:nvSpPr>
        <p:spPr>
          <a:xfrm>
            <a:off x="8240339" y="4983480"/>
            <a:ext cx="1371600" cy="274320"/>
          </a:xfrm>
          <a:prstGeom prst="rect">
            <a:avLst/>
          </a:prstGeom>
          <a:noFill/>
          <a:ln/>
        </p:spPr>
        <p:txBody>
          <a:bodyPr wrap="square" lIns="0" tIns="0" rIns="0" bIns="0" rtlCol="0" anchor="t"/>
          <a:lstStyle/>
          <a:p>
            <a:pPr rtl="1" algn="ctr" indent="0" marL="0">
              <a:buNone/>
            </a:pPr>
            <a:r>
              <a:rPr lang="ar-SA" sz="950" b="1" dirty="0">
                <a:solidFill>
                  <a:srgbClr val="6B5118"/>
                </a:solidFill>
                <a:latin typeface="Arial" pitchFamily="34" charset="0"/>
                <a:ea typeface="Arial" pitchFamily="34" charset="-122"/>
                <a:cs typeface="Arial" pitchFamily="34" charset="-120"/>
              </a:rPr>
              <a:t>ابن عباس 687</a:t>
            </a:r>
            <a:endParaRPr lang="ar-SA" sz="950" dirty="0"/>
          </a:p>
        </p:txBody>
      </p:sp>
      <p:sp>
        <p:nvSpPr>
          <p:cNvPr id="51" name="Shape 48"/>
          <p:cNvSpPr/>
          <p:nvPr/>
        </p:nvSpPr>
        <p:spPr>
          <a:xfrm>
            <a:off x="7667211" y="5303520"/>
            <a:ext cx="128016" cy="128016"/>
          </a:xfrm>
          <a:prstGeom prst="ellipse">
            <a:avLst/>
          </a:prstGeom>
          <a:solidFill>
            <a:srgbClr val="A8822F"/>
          </a:solidFill>
          <a:ln w="12700">
            <a:solidFill>
              <a:srgbClr val="A8822F"/>
            </a:solidFill>
            <a:prstDash val="solid"/>
          </a:ln>
        </p:spPr>
      </p:sp>
      <p:sp>
        <p:nvSpPr>
          <p:cNvPr id="52" name="Text 49"/>
          <p:cNvSpPr txBox="1"/>
          <p:nvPr/>
        </p:nvSpPr>
        <p:spPr>
          <a:xfrm>
            <a:off x="7045419" y="5458968"/>
            <a:ext cx="1371600" cy="274320"/>
          </a:xfrm>
          <a:prstGeom prst="rect">
            <a:avLst/>
          </a:prstGeom>
          <a:noFill/>
          <a:ln/>
        </p:spPr>
        <p:txBody>
          <a:bodyPr wrap="square" lIns="0" tIns="0" rIns="0" bIns="0" rtlCol="0" anchor="t"/>
          <a:lstStyle/>
          <a:p>
            <a:pPr rtl="1" algn="ctr" indent="0" marL="0">
              <a:buNone/>
            </a:pPr>
            <a:r>
              <a:rPr lang="ar-SA" sz="950" b="1" dirty="0">
                <a:solidFill>
                  <a:srgbClr val="6B5118"/>
                </a:solidFill>
                <a:latin typeface="Arial" pitchFamily="34" charset="0"/>
                <a:ea typeface="Arial" pitchFamily="34" charset="-122"/>
                <a:cs typeface="Arial" pitchFamily="34" charset="-120"/>
              </a:rPr>
              <a:t>البخاري 870</a:t>
            </a:r>
            <a:endParaRPr lang="ar-SA" sz="950" dirty="0"/>
          </a:p>
        </p:txBody>
      </p:sp>
      <p:sp>
        <p:nvSpPr>
          <p:cNvPr id="53" name="Shape 50"/>
          <p:cNvSpPr/>
          <p:nvPr/>
        </p:nvSpPr>
        <p:spPr>
          <a:xfrm>
            <a:off x="6576765" y="5303520"/>
            <a:ext cx="128016" cy="128016"/>
          </a:xfrm>
          <a:prstGeom prst="ellipse">
            <a:avLst/>
          </a:prstGeom>
          <a:solidFill>
            <a:srgbClr val="A8822F"/>
          </a:solidFill>
          <a:ln w="12700">
            <a:solidFill>
              <a:srgbClr val="A8822F"/>
            </a:solidFill>
            <a:prstDash val="solid"/>
          </a:ln>
        </p:spPr>
      </p:sp>
      <p:sp>
        <p:nvSpPr>
          <p:cNvPr id="54" name="Text 51"/>
          <p:cNvSpPr txBox="1"/>
          <p:nvPr/>
        </p:nvSpPr>
        <p:spPr>
          <a:xfrm>
            <a:off x="5954973" y="4983480"/>
            <a:ext cx="1371600" cy="274320"/>
          </a:xfrm>
          <a:prstGeom prst="rect">
            <a:avLst/>
          </a:prstGeom>
          <a:noFill/>
          <a:ln/>
        </p:spPr>
        <p:txBody>
          <a:bodyPr wrap="square" lIns="0" tIns="0" rIns="0" bIns="0" rtlCol="0" anchor="t"/>
          <a:lstStyle/>
          <a:p>
            <a:pPr rtl="1" algn="ctr" indent="0" marL="0">
              <a:buNone/>
            </a:pPr>
            <a:r>
              <a:rPr lang="ar-SA" sz="950" b="1" dirty="0">
                <a:solidFill>
                  <a:srgbClr val="6B5118"/>
                </a:solidFill>
                <a:latin typeface="Arial" pitchFamily="34" charset="0"/>
                <a:ea typeface="Arial" pitchFamily="34" charset="-122"/>
                <a:cs typeface="Arial" pitchFamily="34" charset="-120"/>
              </a:rPr>
              <a:t>ابن سينا 1037</a:t>
            </a:r>
            <a:endParaRPr lang="ar-SA" sz="950" dirty="0"/>
          </a:p>
        </p:txBody>
      </p:sp>
      <p:sp>
        <p:nvSpPr>
          <p:cNvPr id="55" name="Shape 52"/>
          <p:cNvSpPr/>
          <p:nvPr/>
        </p:nvSpPr>
        <p:spPr>
          <a:xfrm>
            <a:off x="5525496" y="5303520"/>
            <a:ext cx="128016" cy="128016"/>
          </a:xfrm>
          <a:prstGeom prst="ellipse">
            <a:avLst/>
          </a:prstGeom>
          <a:solidFill>
            <a:srgbClr val="A8822F"/>
          </a:solidFill>
          <a:ln w="12700">
            <a:solidFill>
              <a:srgbClr val="A8822F"/>
            </a:solidFill>
            <a:prstDash val="solid"/>
          </a:ln>
        </p:spPr>
      </p:sp>
      <p:sp>
        <p:nvSpPr>
          <p:cNvPr id="56" name="Text 53"/>
          <p:cNvSpPr txBox="1"/>
          <p:nvPr/>
        </p:nvSpPr>
        <p:spPr>
          <a:xfrm>
            <a:off x="4903704" y="5458968"/>
            <a:ext cx="1371600" cy="274320"/>
          </a:xfrm>
          <a:prstGeom prst="rect">
            <a:avLst/>
          </a:prstGeom>
          <a:noFill/>
          <a:ln/>
        </p:spPr>
        <p:txBody>
          <a:bodyPr wrap="square" lIns="0" tIns="0" rIns="0" bIns="0" rtlCol="0" anchor="t"/>
          <a:lstStyle/>
          <a:p>
            <a:pPr rtl="1" algn="ctr" indent="0" marL="0">
              <a:buNone/>
            </a:pPr>
            <a:r>
              <a:rPr lang="ar-SA" sz="950" b="1" dirty="0">
                <a:solidFill>
                  <a:srgbClr val="6B5118"/>
                </a:solidFill>
                <a:latin typeface="Arial" pitchFamily="34" charset="0"/>
                <a:ea typeface="Arial" pitchFamily="34" charset="-122"/>
                <a:cs typeface="Arial" pitchFamily="34" charset="-120"/>
              </a:rPr>
              <a:t>ابن رشد 1198</a:t>
            </a:r>
            <a:endParaRPr lang="ar-SA" sz="950" dirty="0"/>
          </a:p>
        </p:txBody>
      </p:sp>
      <p:sp>
        <p:nvSpPr>
          <p:cNvPr id="57" name="Shape 54"/>
          <p:cNvSpPr/>
          <p:nvPr/>
        </p:nvSpPr>
        <p:spPr>
          <a:xfrm>
            <a:off x="4167336" y="5303520"/>
            <a:ext cx="128016" cy="128016"/>
          </a:xfrm>
          <a:prstGeom prst="ellipse">
            <a:avLst/>
          </a:prstGeom>
          <a:solidFill>
            <a:srgbClr val="A8822F"/>
          </a:solidFill>
          <a:ln w="12700">
            <a:solidFill>
              <a:srgbClr val="A8822F"/>
            </a:solidFill>
            <a:prstDash val="solid"/>
          </a:ln>
        </p:spPr>
      </p:sp>
      <p:sp>
        <p:nvSpPr>
          <p:cNvPr id="58" name="Text 55"/>
          <p:cNvSpPr txBox="1"/>
          <p:nvPr/>
        </p:nvSpPr>
        <p:spPr>
          <a:xfrm>
            <a:off x="3545544" y="4983480"/>
            <a:ext cx="1371600" cy="274320"/>
          </a:xfrm>
          <a:prstGeom prst="rect">
            <a:avLst/>
          </a:prstGeom>
          <a:noFill/>
          <a:ln/>
        </p:spPr>
        <p:txBody>
          <a:bodyPr wrap="square" lIns="0" tIns="0" rIns="0" bIns="0" rtlCol="0" anchor="t"/>
          <a:lstStyle/>
          <a:p>
            <a:pPr rtl="1" algn="ctr" indent="0" marL="0">
              <a:buNone/>
            </a:pPr>
            <a:r>
              <a:rPr lang="ar-SA" sz="950" b="1" dirty="0">
                <a:solidFill>
                  <a:srgbClr val="6B5118"/>
                </a:solidFill>
                <a:latin typeface="Arial" pitchFamily="34" charset="0"/>
                <a:ea typeface="Arial" pitchFamily="34" charset="-122"/>
                <a:cs typeface="Arial" pitchFamily="34" charset="-120"/>
              </a:rPr>
              <a:t>ابن خلدون 1406</a:t>
            </a:r>
            <a:endParaRPr lang="ar-SA" sz="950" dirty="0"/>
          </a:p>
        </p:txBody>
      </p:sp>
      <p:sp>
        <p:nvSpPr>
          <p:cNvPr id="59" name="Shape 56"/>
          <p:cNvSpPr/>
          <p:nvPr/>
        </p:nvSpPr>
        <p:spPr>
          <a:xfrm>
            <a:off x="2978946" y="5303520"/>
            <a:ext cx="128016" cy="128016"/>
          </a:xfrm>
          <a:prstGeom prst="ellipse">
            <a:avLst/>
          </a:prstGeom>
          <a:solidFill>
            <a:srgbClr val="A8822F"/>
          </a:solidFill>
          <a:ln w="12700">
            <a:solidFill>
              <a:srgbClr val="A8822F"/>
            </a:solidFill>
            <a:prstDash val="solid"/>
          </a:ln>
        </p:spPr>
      </p:sp>
      <p:sp>
        <p:nvSpPr>
          <p:cNvPr id="60" name="Text 57"/>
          <p:cNvSpPr txBox="1"/>
          <p:nvPr/>
        </p:nvSpPr>
        <p:spPr>
          <a:xfrm>
            <a:off x="2357154" y="5458968"/>
            <a:ext cx="1371600" cy="274320"/>
          </a:xfrm>
          <a:prstGeom prst="rect">
            <a:avLst/>
          </a:prstGeom>
          <a:noFill/>
          <a:ln/>
        </p:spPr>
        <p:txBody>
          <a:bodyPr wrap="square" lIns="0" tIns="0" rIns="0" bIns="0" rtlCol="0" anchor="t"/>
          <a:lstStyle/>
          <a:p>
            <a:pPr rtl="1" algn="ctr" indent="0" marL="0">
              <a:buNone/>
            </a:pPr>
            <a:r>
              <a:rPr lang="ar-SA" sz="950" b="1" dirty="0">
                <a:solidFill>
                  <a:srgbClr val="6B5118"/>
                </a:solidFill>
                <a:latin typeface="Arial" pitchFamily="34" charset="0"/>
                <a:ea typeface="Arial" pitchFamily="34" charset="-122"/>
                <a:cs typeface="Arial" pitchFamily="34" charset="-120"/>
              </a:rPr>
              <a:t>سنان 1588</a:t>
            </a:r>
            <a:endParaRPr lang="ar-SA" sz="950" dirty="0"/>
          </a:p>
        </p:txBody>
      </p:sp>
      <p:sp>
        <p:nvSpPr>
          <p:cNvPr id="61" name="Shape 58"/>
          <p:cNvSpPr/>
          <p:nvPr/>
        </p:nvSpPr>
        <p:spPr>
          <a:xfrm>
            <a:off x="1118005" y="5303520"/>
            <a:ext cx="128016" cy="128016"/>
          </a:xfrm>
          <a:prstGeom prst="ellipse">
            <a:avLst/>
          </a:prstGeom>
          <a:solidFill>
            <a:srgbClr val="A8822F"/>
          </a:solidFill>
          <a:ln w="12700">
            <a:solidFill>
              <a:srgbClr val="A8822F"/>
            </a:solidFill>
            <a:prstDash val="solid"/>
          </a:ln>
        </p:spPr>
      </p:sp>
      <p:sp>
        <p:nvSpPr>
          <p:cNvPr id="62" name="Text 59"/>
          <p:cNvSpPr txBox="1"/>
          <p:nvPr/>
        </p:nvSpPr>
        <p:spPr>
          <a:xfrm>
            <a:off x="496213" y="4983480"/>
            <a:ext cx="1371600" cy="274320"/>
          </a:xfrm>
          <a:prstGeom prst="rect">
            <a:avLst/>
          </a:prstGeom>
          <a:noFill/>
          <a:ln/>
        </p:spPr>
        <p:txBody>
          <a:bodyPr wrap="square" lIns="0" tIns="0" rIns="0" bIns="0" rtlCol="0" anchor="t"/>
          <a:lstStyle/>
          <a:p>
            <a:pPr rtl="1" algn="ctr" indent="0" marL="0">
              <a:buNone/>
            </a:pPr>
            <a:r>
              <a:rPr lang="ar-SA" sz="950" b="1" dirty="0">
                <a:solidFill>
                  <a:srgbClr val="6B5118"/>
                </a:solidFill>
                <a:latin typeface="Arial" pitchFamily="34" charset="0"/>
                <a:ea typeface="Arial" pitchFamily="34" charset="-122"/>
                <a:cs typeface="Arial" pitchFamily="34" charset="-120"/>
              </a:rPr>
              <a:t>الطهطاوي 1873</a:t>
            </a:r>
            <a:endParaRPr lang="ar-SA" sz="950" dirty="0"/>
          </a:p>
        </p:txBody>
      </p:sp>
      <p:sp>
        <p:nvSpPr>
          <p:cNvPr id="63" name="Shape 60"/>
          <p:cNvSpPr/>
          <p:nvPr/>
        </p:nvSpPr>
        <p:spPr>
          <a:xfrm>
            <a:off x="680521" y="5303520"/>
            <a:ext cx="128016" cy="128016"/>
          </a:xfrm>
          <a:prstGeom prst="ellipse">
            <a:avLst/>
          </a:prstGeom>
          <a:solidFill>
            <a:srgbClr val="A8822F"/>
          </a:solidFill>
          <a:ln w="12700">
            <a:solidFill>
              <a:srgbClr val="A8822F"/>
            </a:solidFill>
            <a:prstDash val="solid"/>
          </a:ln>
        </p:spPr>
      </p:sp>
      <p:sp>
        <p:nvSpPr>
          <p:cNvPr id="64" name="Text 61"/>
          <p:cNvSpPr txBox="1"/>
          <p:nvPr/>
        </p:nvSpPr>
        <p:spPr>
          <a:xfrm>
            <a:off x="58729" y="5458968"/>
            <a:ext cx="1371600" cy="274320"/>
          </a:xfrm>
          <a:prstGeom prst="rect">
            <a:avLst/>
          </a:prstGeom>
          <a:noFill/>
          <a:ln/>
        </p:spPr>
        <p:txBody>
          <a:bodyPr wrap="square" lIns="0" tIns="0" rIns="0" bIns="0" rtlCol="0" anchor="t"/>
          <a:lstStyle/>
          <a:p>
            <a:pPr rtl="1" algn="ctr" indent="0" marL="0">
              <a:buNone/>
            </a:pPr>
            <a:r>
              <a:rPr lang="ar-SA" sz="950" b="1" dirty="0">
                <a:solidFill>
                  <a:srgbClr val="6B5118"/>
                </a:solidFill>
                <a:latin typeface="Arial" pitchFamily="34" charset="0"/>
                <a:ea typeface="Arial" pitchFamily="34" charset="-122"/>
                <a:cs typeface="Arial" pitchFamily="34" charset="-120"/>
              </a:rPr>
              <a:t>ابن باديس 1940</a:t>
            </a:r>
            <a:endParaRPr lang="ar-SA" sz="950" dirty="0"/>
          </a:p>
        </p:txBody>
      </p:sp>
      <p:sp>
        <p:nvSpPr>
          <p:cNvPr id="65" name="Text 62"/>
          <p:cNvSpPr txBox="1"/>
          <p:nvPr/>
        </p:nvSpPr>
        <p:spPr>
          <a:xfrm>
            <a:off x="8475494" y="5779008"/>
            <a:ext cx="7315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700م</a:t>
            </a:r>
            <a:endParaRPr lang="ar-SA" sz="1000" dirty="0"/>
          </a:p>
        </p:txBody>
      </p:sp>
      <p:sp>
        <p:nvSpPr>
          <p:cNvPr id="66" name="Text 63"/>
          <p:cNvSpPr txBox="1"/>
          <p:nvPr/>
        </p:nvSpPr>
        <p:spPr>
          <a:xfrm>
            <a:off x="7169570" y="5779008"/>
            <a:ext cx="7315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900م</a:t>
            </a:r>
            <a:endParaRPr lang="ar-SA" sz="1000" dirty="0"/>
          </a:p>
        </p:txBody>
      </p:sp>
      <p:sp>
        <p:nvSpPr>
          <p:cNvPr id="67" name="Text 64"/>
          <p:cNvSpPr txBox="1"/>
          <p:nvPr/>
        </p:nvSpPr>
        <p:spPr>
          <a:xfrm>
            <a:off x="5863647" y="5779008"/>
            <a:ext cx="7315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1100م</a:t>
            </a:r>
            <a:endParaRPr lang="ar-SA" sz="1000" dirty="0"/>
          </a:p>
        </p:txBody>
      </p:sp>
      <p:sp>
        <p:nvSpPr>
          <p:cNvPr id="68" name="Text 65"/>
          <p:cNvSpPr txBox="1"/>
          <p:nvPr/>
        </p:nvSpPr>
        <p:spPr>
          <a:xfrm>
            <a:off x="4557723" y="5779008"/>
            <a:ext cx="7315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1300م</a:t>
            </a:r>
            <a:endParaRPr lang="ar-SA" sz="1000" dirty="0"/>
          </a:p>
        </p:txBody>
      </p:sp>
      <p:sp>
        <p:nvSpPr>
          <p:cNvPr id="69" name="Text 66"/>
          <p:cNvSpPr txBox="1"/>
          <p:nvPr/>
        </p:nvSpPr>
        <p:spPr>
          <a:xfrm>
            <a:off x="3251800" y="5779008"/>
            <a:ext cx="7315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1500م</a:t>
            </a:r>
            <a:endParaRPr lang="ar-SA" sz="1000" dirty="0"/>
          </a:p>
        </p:txBody>
      </p:sp>
      <p:sp>
        <p:nvSpPr>
          <p:cNvPr id="70" name="Text 67"/>
          <p:cNvSpPr txBox="1"/>
          <p:nvPr/>
        </p:nvSpPr>
        <p:spPr>
          <a:xfrm>
            <a:off x="1945877" y="5779008"/>
            <a:ext cx="7315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1700م</a:t>
            </a:r>
            <a:endParaRPr lang="ar-SA" sz="1000" dirty="0"/>
          </a:p>
        </p:txBody>
      </p:sp>
      <p:sp>
        <p:nvSpPr>
          <p:cNvPr id="71" name="Text 68"/>
          <p:cNvSpPr txBox="1"/>
          <p:nvPr/>
        </p:nvSpPr>
        <p:spPr>
          <a:xfrm>
            <a:off x="639953" y="5779008"/>
            <a:ext cx="731520" cy="228600"/>
          </a:xfrm>
          <a:prstGeom prst="rect">
            <a:avLst/>
          </a:prstGeom>
          <a:noFill/>
          <a:ln/>
        </p:spPr>
        <p:txBody>
          <a:bodyPr wrap="square" lIns="0" tIns="0" rIns="0" bIns="0" rtlCol="0" anchor="t"/>
          <a:lstStyle/>
          <a:p>
            <a:pPr rtl="1" algn="ctr" indent="0" marL="0">
              <a:buNone/>
            </a:pPr>
            <a:r>
              <a:rPr lang="ar-SA" sz="1000" dirty="0">
                <a:solidFill>
                  <a:srgbClr val="5A5D66"/>
                </a:solidFill>
                <a:latin typeface="Arial" pitchFamily="34" charset="0"/>
                <a:ea typeface="Arial" pitchFamily="34" charset="-122"/>
                <a:cs typeface="Arial" pitchFamily="34" charset="-120"/>
              </a:rPr>
              <a:t>1900م</a:t>
            </a:r>
            <a:endParaRPr lang="ar-SA" sz="1000" dirty="0"/>
          </a:p>
        </p:txBody>
      </p:sp>
      <p:sp>
        <p:nvSpPr>
          <p:cNvPr id="72" name="Text 69"/>
          <p:cNvSpPr txBox="1"/>
          <p:nvPr/>
        </p:nvSpPr>
        <p:spPr>
          <a:xfrm>
            <a:off x="9960559" y="6144768"/>
            <a:ext cx="1682496" cy="274320"/>
          </a:xfrm>
          <a:prstGeom prst="rect">
            <a:avLst/>
          </a:prstGeom>
          <a:noFill/>
          <a:ln/>
        </p:spPr>
        <p:txBody>
          <a:bodyPr wrap="square" lIns="0" tIns="0" rIns="0" bIns="0" rtlCol="0" anchor="t"/>
          <a:lstStyle/>
          <a:p>
            <a:pPr rtl="1" algn="r" indent="0" marL="0">
              <a:buNone/>
            </a:pPr>
            <a:r>
              <a:rPr lang="ar-SA" sz="1100" b="1" dirty="0">
                <a:solidFill>
                  <a:srgbClr val="9E2A2B"/>
                </a:solidFill>
                <a:latin typeface="Arial" pitchFamily="34" charset="0"/>
                <a:ea typeface="Arial" pitchFamily="34" charset="-122"/>
                <a:cs typeface="Arial" pitchFamily="34" charset="-120"/>
              </a:rPr>
              <a:t>١  </a:t>
            </a:r>
            <a:pPr rtl="1" algn="r" indent="0" marL="0">
              <a:buNone/>
            </a:pPr>
            <a:r>
              <a:rPr lang="ar-SA" sz="1100" dirty="0">
                <a:solidFill>
                  <a:srgbClr val="1B1D22"/>
                </a:solidFill>
                <a:latin typeface="Arial" pitchFamily="34" charset="0"/>
                <a:ea typeface="Arial" pitchFamily="34" charset="-122"/>
                <a:cs typeface="Arial" pitchFamily="34" charset="-120"/>
              </a:rPr>
              <a:t>سقوط بغداد 1258م</a:t>
            </a:r>
            <a:endParaRPr lang="ar-SA" sz="1100" dirty="0"/>
          </a:p>
        </p:txBody>
      </p:sp>
      <p:sp>
        <p:nvSpPr>
          <p:cNvPr id="73" name="Text 70"/>
          <p:cNvSpPr txBox="1"/>
          <p:nvPr/>
        </p:nvSpPr>
        <p:spPr>
          <a:xfrm>
            <a:off x="7637983" y="6144768"/>
            <a:ext cx="2093976" cy="274320"/>
          </a:xfrm>
          <a:prstGeom prst="rect">
            <a:avLst/>
          </a:prstGeom>
          <a:noFill/>
          <a:ln/>
        </p:spPr>
        <p:txBody>
          <a:bodyPr wrap="square" lIns="0" tIns="0" rIns="0" bIns="0" rtlCol="0" anchor="t"/>
          <a:lstStyle/>
          <a:p>
            <a:pPr rtl="1" algn="r" indent="0" marL="0">
              <a:buNone/>
            </a:pPr>
            <a:r>
              <a:rPr lang="ar-SA" sz="1100" b="1" dirty="0">
                <a:solidFill>
                  <a:srgbClr val="9E2A2B"/>
                </a:solidFill>
                <a:latin typeface="Arial" pitchFamily="34" charset="0"/>
                <a:ea typeface="Arial" pitchFamily="34" charset="-122"/>
                <a:cs typeface="Arial" pitchFamily="34" charset="-120"/>
              </a:rPr>
              <a:t>٢  </a:t>
            </a:r>
            <a:pPr rtl="1" algn="r" indent="0" marL="0">
              <a:buNone/>
            </a:pPr>
            <a:r>
              <a:rPr lang="ar-SA" sz="1100" dirty="0">
                <a:solidFill>
                  <a:srgbClr val="1B1D22"/>
                </a:solidFill>
                <a:latin typeface="Arial" pitchFamily="34" charset="0"/>
                <a:ea typeface="Arial" pitchFamily="34" charset="-122"/>
                <a:cs typeface="Arial" pitchFamily="34" charset="-120"/>
              </a:rPr>
              <a:t>فتح القسطنطينية 1453م</a:t>
            </a:r>
            <a:endParaRPr lang="ar-SA" sz="1100" dirty="0"/>
          </a:p>
        </p:txBody>
      </p:sp>
      <p:sp>
        <p:nvSpPr>
          <p:cNvPr id="74" name="Text 71"/>
          <p:cNvSpPr txBox="1"/>
          <p:nvPr/>
        </p:nvSpPr>
        <p:spPr>
          <a:xfrm>
            <a:off x="5644591" y="6144768"/>
            <a:ext cx="1764792" cy="274320"/>
          </a:xfrm>
          <a:prstGeom prst="rect">
            <a:avLst/>
          </a:prstGeom>
          <a:noFill/>
          <a:ln/>
        </p:spPr>
        <p:txBody>
          <a:bodyPr wrap="square" lIns="0" tIns="0" rIns="0" bIns="0" rtlCol="0" anchor="t"/>
          <a:lstStyle/>
          <a:p>
            <a:pPr rtl="1" algn="r" indent="0" marL="0">
              <a:buNone/>
            </a:pPr>
            <a:r>
              <a:rPr lang="ar-SA" sz="1100" b="1" dirty="0">
                <a:solidFill>
                  <a:srgbClr val="9E2A2B"/>
                </a:solidFill>
                <a:latin typeface="Arial" pitchFamily="34" charset="0"/>
                <a:ea typeface="Arial" pitchFamily="34" charset="-122"/>
                <a:cs typeface="Arial" pitchFamily="34" charset="-120"/>
              </a:rPr>
              <a:t>٣  </a:t>
            </a:r>
            <a:pPr rtl="1" algn="r" indent="0" marL="0">
              <a:buNone/>
            </a:pPr>
            <a:r>
              <a:rPr lang="ar-SA" sz="1100" dirty="0">
                <a:solidFill>
                  <a:srgbClr val="1B1D22"/>
                </a:solidFill>
                <a:latin typeface="Arial" pitchFamily="34" charset="0"/>
                <a:ea typeface="Arial" pitchFamily="34" charset="-122"/>
                <a:cs typeface="Arial" pitchFamily="34" charset="-120"/>
              </a:rPr>
              <a:t>سقوط غرناطة 1492م</a:t>
            </a:r>
            <a:endParaRPr lang="ar-SA" sz="1100" dirty="0"/>
          </a:p>
        </p:txBody>
      </p:sp>
      <p:sp>
        <p:nvSpPr>
          <p:cNvPr id="75" name="Text 72"/>
          <p:cNvSpPr txBox="1"/>
          <p:nvPr/>
        </p:nvSpPr>
        <p:spPr>
          <a:xfrm>
            <a:off x="3404311" y="6144768"/>
            <a:ext cx="2011680" cy="274320"/>
          </a:xfrm>
          <a:prstGeom prst="rect">
            <a:avLst/>
          </a:prstGeom>
          <a:noFill/>
          <a:ln/>
        </p:spPr>
        <p:txBody>
          <a:bodyPr wrap="square" lIns="0" tIns="0" rIns="0" bIns="0" rtlCol="0" anchor="t"/>
          <a:lstStyle/>
          <a:p>
            <a:pPr rtl="1" algn="r" indent="0" marL="0">
              <a:buNone/>
            </a:pPr>
            <a:r>
              <a:rPr lang="ar-SA" sz="1100" b="1" dirty="0">
                <a:solidFill>
                  <a:srgbClr val="9E2A2B"/>
                </a:solidFill>
                <a:latin typeface="Arial" pitchFamily="34" charset="0"/>
                <a:ea typeface="Arial" pitchFamily="34" charset="-122"/>
                <a:cs typeface="Arial" pitchFamily="34" charset="-120"/>
              </a:rPr>
              <a:t>٤  </a:t>
            </a:r>
            <a:pPr rtl="1" algn="r" indent="0" marL="0">
              <a:buNone/>
            </a:pPr>
            <a:r>
              <a:rPr lang="ar-SA" sz="1100" dirty="0">
                <a:solidFill>
                  <a:srgbClr val="1B1D22"/>
                </a:solidFill>
                <a:latin typeface="Arial" pitchFamily="34" charset="0"/>
                <a:ea typeface="Arial" pitchFamily="34" charset="-122"/>
                <a:cs typeface="Arial" pitchFamily="34" charset="-120"/>
              </a:rPr>
              <a:t>نابليون في مصر 1798م</a:t>
            </a:r>
            <a:endParaRPr lang="ar-SA" sz="1100" dirty="0"/>
          </a:p>
        </p:txBody>
      </p:sp>
      <p:sp>
        <p:nvSpPr>
          <p:cNvPr id="76" name="Text 73"/>
          <p:cNvSpPr txBox="1"/>
          <p:nvPr/>
        </p:nvSpPr>
        <p:spPr>
          <a:xfrm>
            <a:off x="1246327" y="6144768"/>
            <a:ext cx="1929384" cy="274320"/>
          </a:xfrm>
          <a:prstGeom prst="rect">
            <a:avLst/>
          </a:prstGeom>
          <a:noFill/>
          <a:ln/>
        </p:spPr>
        <p:txBody>
          <a:bodyPr wrap="square" lIns="0" tIns="0" rIns="0" bIns="0" rtlCol="0" anchor="t"/>
          <a:lstStyle/>
          <a:p>
            <a:pPr rtl="1" algn="r" indent="0" marL="0">
              <a:buNone/>
            </a:pPr>
            <a:r>
              <a:rPr lang="ar-SA" sz="1100" b="1" dirty="0">
                <a:solidFill>
                  <a:srgbClr val="9E2A2B"/>
                </a:solidFill>
                <a:latin typeface="Arial" pitchFamily="34" charset="0"/>
                <a:ea typeface="Arial" pitchFamily="34" charset="-122"/>
                <a:cs typeface="Arial" pitchFamily="34" charset="-120"/>
              </a:rPr>
              <a:t>٥  </a:t>
            </a:r>
            <a:pPr rtl="1" algn="r" indent="0" marL="0">
              <a:buNone/>
            </a:pPr>
            <a:r>
              <a:rPr lang="ar-SA" sz="1100" dirty="0">
                <a:solidFill>
                  <a:srgbClr val="1B1D22"/>
                </a:solidFill>
                <a:latin typeface="Arial" pitchFamily="34" charset="0"/>
                <a:ea typeface="Arial" pitchFamily="34" charset="-122"/>
                <a:cs typeface="Arial" pitchFamily="34" charset="-120"/>
              </a:rPr>
              <a:t>إلغاء الخلافة 1924م</a:t>
            </a:r>
            <a:endParaRPr lang="ar-SA" sz="11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79</a:t>
            </a:fld>
            <a:endParaRPr lang="ar-SA"/>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الخاتمة · الدروس</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خمسة دروس من ثلاثة عشر قرناً</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sp>
        <p:nvSpPr>
          <p:cNvPr id="6" name="Shape 3"/>
          <p:cNvSpPr/>
          <p:nvPr/>
        </p:nvSpPr>
        <p:spPr>
          <a:xfrm>
            <a:off x="10957255" y="1572768"/>
            <a:ext cx="640080" cy="640080"/>
          </a:xfrm>
          <a:prstGeom prst="ellipse">
            <a:avLst/>
          </a:prstGeom>
          <a:solidFill>
            <a:srgbClr val="0E1726"/>
          </a:solidFill>
          <a:ln w="15875">
            <a:solidFill>
              <a:srgbClr val="C8A24A"/>
            </a:solidFill>
            <a:prstDash val="solid"/>
          </a:ln>
        </p:spPr>
      </p:sp>
      <p:sp>
        <p:nvSpPr>
          <p:cNvPr id="7" name="Text 4"/>
          <p:cNvSpPr txBox="1"/>
          <p:nvPr/>
        </p:nvSpPr>
        <p:spPr>
          <a:xfrm>
            <a:off x="10957255" y="1572768"/>
            <a:ext cx="640080" cy="640080"/>
          </a:xfrm>
          <a:prstGeom prst="rect">
            <a:avLst/>
          </a:prstGeom>
          <a:noFill/>
          <a:ln/>
        </p:spPr>
        <p:txBody>
          <a:bodyPr wrap="square" lIns="0" tIns="0" rIns="0" bIns="0" rtlCol="0" anchor="ctr"/>
          <a:lstStyle/>
          <a:p>
            <a:pPr rtl="1" algn="ctr" indent="0" marL="0">
              <a:buNone/>
            </a:pPr>
            <a:r>
              <a:rPr lang="ar-SA" sz="1800" b="1" dirty="0">
                <a:solidFill>
                  <a:srgbClr val="E6CF8B"/>
                </a:solidFill>
                <a:latin typeface="Arial" pitchFamily="34" charset="0"/>
                <a:ea typeface="Arial" pitchFamily="34" charset="-122"/>
                <a:cs typeface="Arial" pitchFamily="34" charset="-120"/>
              </a:rPr>
              <a:t>١</a:t>
            </a:r>
            <a:endParaRPr lang="ar-SA" sz="1800" dirty="0"/>
          </a:p>
        </p:txBody>
      </p:sp>
      <p:sp>
        <p:nvSpPr>
          <p:cNvPr id="8" name="Text 5"/>
          <p:cNvSpPr txBox="1"/>
          <p:nvPr/>
        </p:nvSpPr>
        <p:spPr>
          <a:xfrm>
            <a:off x="548640" y="1508760"/>
            <a:ext cx="10180015" cy="841248"/>
          </a:xfrm>
          <a:prstGeom prst="rect">
            <a:avLst/>
          </a:prstGeom>
          <a:noFill/>
          <a:ln/>
        </p:spPr>
        <p:txBody>
          <a:bodyPr wrap="square" lIns="0" tIns="0" rIns="0" bIns="0" rtlCol="0" anchor="ctr"/>
          <a:lstStyle/>
          <a:p>
            <a:pPr rtl="1" algn="r" indent="0" marL="0">
              <a:buNone/>
            </a:pPr>
            <a:r>
              <a:rPr lang="ar-SA" sz="1700" b="1" dirty="0">
                <a:solidFill>
                  <a:srgbClr val="0E1726"/>
                </a:solidFill>
                <a:latin typeface="Arial" pitchFamily="34" charset="0"/>
                <a:ea typeface="Arial" pitchFamily="34" charset="-122"/>
                <a:cs typeface="Arial" pitchFamily="34" charset="-120"/>
              </a:rPr>
              <a:t>الدول تموت، والعلم يبقى</a:t>
            </a:r>
            <a:endParaRPr lang="ar-SA" sz="1400" dirty="0"/>
          </a:p>
          <a:p>
            <a:pPr rtl="1" algn="r" indent="0" marL="0">
              <a:spcBef>
                <a:spcPts val="200"/>
              </a:spcBef>
              <a:buNone/>
            </a:pPr>
            <a:r>
              <a:rPr lang="ar-SA" sz="1350" dirty="0">
                <a:solidFill>
                  <a:srgbClr val="5A5D66"/>
                </a:solidFill>
                <a:latin typeface="Arial" pitchFamily="34" charset="0"/>
                <a:ea typeface="Arial" pitchFamily="34" charset="-122"/>
                <a:cs typeface="Arial" pitchFamily="34" charset="-120"/>
              </a:rPr>
              <a:t>سقطت دمشق وبغداد وإسطنبول، و"الموطأ" و"البخاري" و"القانون" و"المقدمة" ما زالت تُقرأ</a:t>
            </a:r>
            <a:endParaRPr lang="ar-SA" sz="1400" dirty="0"/>
          </a:p>
        </p:txBody>
      </p:sp>
      <p:sp>
        <p:nvSpPr>
          <p:cNvPr id="9" name="Shape 6"/>
          <p:cNvSpPr/>
          <p:nvPr/>
        </p:nvSpPr>
        <p:spPr>
          <a:xfrm>
            <a:off x="10957255" y="2514600"/>
            <a:ext cx="640080" cy="640080"/>
          </a:xfrm>
          <a:prstGeom prst="ellipse">
            <a:avLst/>
          </a:prstGeom>
          <a:solidFill>
            <a:srgbClr val="0E1726"/>
          </a:solidFill>
          <a:ln w="15875">
            <a:solidFill>
              <a:srgbClr val="C8A24A"/>
            </a:solidFill>
            <a:prstDash val="solid"/>
          </a:ln>
        </p:spPr>
      </p:sp>
      <p:sp>
        <p:nvSpPr>
          <p:cNvPr id="10" name="Text 7"/>
          <p:cNvSpPr txBox="1"/>
          <p:nvPr/>
        </p:nvSpPr>
        <p:spPr>
          <a:xfrm>
            <a:off x="10957255" y="2514600"/>
            <a:ext cx="640080" cy="640080"/>
          </a:xfrm>
          <a:prstGeom prst="rect">
            <a:avLst/>
          </a:prstGeom>
          <a:noFill/>
          <a:ln/>
        </p:spPr>
        <p:txBody>
          <a:bodyPr wrap="square" lIns="0" tIns="0" rIns="0" bIns="0" rtlCol="0" anchor="ctr"/>
          <a:lstStyle/>
          <a:p>
            <a:pPr rtl="1" algn="ctr" indent="0" marL="0">
              <a:buNone/>
            </a:pPr>
            <a:r>
              <a:rPr lang="ar-SA" sz="1800" b="1" dirty="0">
                <a:solidFill>
                  <a:srgbClr val="E6CF8B"/>
                </a:solidFill>
                <a:latin typeface="Arial" pitchFamily="34" charset="0"/>
                <a:ea typeface="Arial" pitchFamily="34" charset="-122"/>
                <a:cs typeface="Arial" pitchFamily="34" charset="-120"/>
              </a:rPr>
              <a:t>٢</a:t>
            </a:r>
            <a:endParaRPr lang="ar-SA" sz="1800" dirty="0"/>
          </a:p>
        </p:txBody>
      </p:sp>
      <p:sp>
        <p:nvSpPr>
          <p:cNvPr id="11" name="Text 8"/>
          <p:cNvSpPr txBox="1"/>
          <p:nvPr/>
        </p:nvSpPr>
        <p:spPr>
          <a:xfrm>
            <a:off x="548640" y="2450592"/>
            <a:ext cx="10180015" cy="841248"/>
          </a:xfrm>
          <a:prstGeom prst="rect">
            <a:avLst/>
          </a:prstGeom>
          <a:noFill/>
          <a:ln/>
        </p:spPr>
        <p:txBody>
          <a:bodyPr wrap="square" lIns="0" tIns="0" rIns="0" bIns="0" rtlCol="0" anchor="ctr"/>
          <a:lstStyle/>
          <a:p>
            <a:pPr rtl="1" algn="r" indent="0" marL="0">
              <a:buNone/>
            </a:pPr>
            <a:r>
              <a:rPr lang="ar-SA" sz="1700" b="1" dirty="0">
                <a:solidFill>
                  <a:srgbClr val="0E1726"/>
                </a:solidFill>
                <a:latin typeface="Arial" pitchFamily="34" charset="0"/>
                <a:ea typeface="Arial" pitchFamily="34" charset="-122"/>
                <a:cs typeface="Arial" pitchFamily="34" charset="-120"/>
              </a:rPr>
              <a:t>التفكك لم يقتل العلم، بل نشّطه أحياناً</a:t>
            </a:r>
            <a:endParaRPr lang="ar-SA" sz="1400" dirty="0"/>
          </a:p>
          <a:p>
            <a:pPr rtl="1" algn="r" indent="0" marL="0">
              <a:spcBef>
                <a:spcPts val="200"/>
              </a:spcBef>
              <a:buNone/>
            </a:pPr>
            <a:r>
              <a:rPr lang="ar-SA" sz="1350" dirty="0">
                <a:solidFill>
                  <a:srgbClr val="5A5D66"/>
                </a:solidFill>
                <a:latin typeface="Arial" pitchFamily="34" charset="0"/>
                <a:ea typeface="Arial" pitchFamily="34" charset="-122"/>
                <a:cs typeface="Arial" pitchFamily="34" charset="-120"/>
              </a:rPr>
              <a:t>حين تعددت البلاطات تنافس الأمراء على العلماء</a:t>
            </a:r>
            <a:endParaRPr lang="ar-SA" sz="1400" dirty="0"/>
          </a:p>
        </p:txBody>
      </p:sp>
      <p:sp>
        <p:nvSpPr>
          <p:cNvPr id="12" name="Shape 9"/>
          <p:cNvSpPr/>
          <p:nvPr/>
        </p:nvSpPr>
        <p:spPr>
          <a:xfrm>
            <a:off x="10957255" y="3456432"/>
            <a:ext cx="640080" cy="640080"/>
          </a:xfrm>
          <a:prstGeom prst="ellipse">
            <a:avLst/>
          </a:prstGeom>
          <a:solidFill>
            <a:srgbClr val="0E1726"/>
          </a:solidFill>
          <a:ln w="15875">
            <a:solidFill>
              <a:srgbClr val="C8A24A"/>
            </a:solidFill>
            <a:prstDash val="solid"/>
          </a:ln>
        </p:spPr>
      </p:sp>
      <p:sp>
        <p:nvSpPr>
          <p:cNvPr id="13" name="Text 10"/>
          <p:cNvSpPr txBox="1"/>
          <p:nvPr/>
        </p:nvSpPr>
        <p:spPr>
          <a:xfrm>
            <a:off x="10957255" y="3456432"/>
            <a:ext cx="640080" cy="640080"/>
          </a:xfrm>
          <a:prstGeom prst="rect">
            <a:avLst/>
          </a:prstGeom>
          <a:noFill/>
          <a:ln/>
        </p:spPr>
        <p:txBody>
          <a:bodyPr wrap="square" lIns="0" tIns="0" rIns="0" bIns="0" rtlCol="0" anchor="ctr"/>
          <a:lstStyle/>
          <a:p>
            <a:pPr rtl="1" algn="ctr" indent="0" marL="0">
              <a:buNone/>
            </a:pPr>
            <a:r>
              <a:rPr lang="ar-SA" sz="1800" b="1" dirty="0">
                <a:solidFill>
                  <a:srgbClr val="E6CF8B"/>
                </a:solidFill>
                <a:latin typeface="Arial" pitchFamily="34" charset="0"/>
                <a:ea typeface="Arial" pitchFamily="34" charset="-122"/>
                <a:cs typeface="Arial" pitchFamily="34" charset="-120"/>
              </a:rPr>
              <a:t>٣</a:t>
            </a:r>
            <a:endParaRPr lang="ar-SA" sz="1800" dirty="0"/>
          </a:p>
        </p:txBody>
      </p:sp>
      <p:sp>
        <p:nvSpPr>
          <p:cNvPr id="14" name="Text 11"/>
          <p:cNvSpPr txBox="1"/>
          <p:nvPr/>
        </p:nvSpPr>
        <p:spPr>
          <a:xfrm>
            <a:off x="548640" y="3392424"/>
            <a:ext cx="10180015" cy="841248"/>
          </a:xfrm>
          <a:prstGeom prst="rect">
            <a:avLst/>
          </a:prstGeom>
          <a:noFill/>
          <a:ln/>
        </p:spPr>
        <p:txBody>
          <a:bodyPr wrap="square" lIns="0" tIns="0" rIns="0" bIns="0" rtlCol="0" anchor="ctr"/>
          <a:lstStyle/>
          <a:p>
            <a:pPr rtl="1" algn="r" indent="0" marL="0">
              <a:buNone/>
            </a:pPr>
            <a:r>
              <a:rPr lang="ar-SA" sz="1700" b="1" dirty="0">
                <a:solidFill>
                  <a:srgbClr val="0E1726"/>
                </a:solidFill>
                <a:latin typeface="Arial" pitchFamily="34" charset="0"/>
                <a:ea typeface="Arial" pitchFamily="34" charset="-122"/>
                <a:cs typeface="Arial" pitchFamily="34" charset="-120"/>
              </a:rPr>
              <a:t>العلم برضا حاكم واحد يموت بغضبه</a:t>
            </a:r>
            <a:endParaRPr lang="ar-SA" sz="1400" dirty="0"/>
          </a:p>
          <a:p>
            <a:pPr rtl="1" algn="r" indent="0" marL="0">
              <a:spcBef>
                <a:spcPts val="200"/>
              </a:spcBef>
              <a:buNone/>
            </a:pPr>
            <a:r>
              <a:rPr lang="ar-SA" sz="1350" dirty="0">
                <a:solidFill>
                  <a:srgbClr val="5A5D66"/>
                </a:solidFill>
                <a:latin typeface="Arial" pitchFamily="34" charset="0"/>
                <a:ea typeface="Arial" pitchFamily="34" charset="-122"/>
                <a:cs typeface="Arial" pitchFamily="34" charset="-120"/>
              </a:rPr>
              <a:t>أما ما بُني على مؤسسات وأوقاف، كالأزهر والقرويين والزيتونة، فعاش قروناً</a:t>
            </a:r>
            <a:endParaRPr lang="ar-SA" sz="1400" dirty="0"/>
          </a:p>
        </p:txBody>
      </p:sp>
      <p:sp>
        <p:nvSpPr>
          <p:cNvPr id="15" name="Shape 12"/>
          <p:cNvSpPr/>
          <p:nvPr/>
        </p:nvSpPr>
        <p:spPr>
          <a:xfrm>
            <a:off x="10957255" y="4398264"/>
            <a:ext cx="640080" cy="640080"/>
          </a:xfrm>
          <a:prstGeom prst="ellipse">
            <a:avLst/>
          </a:prstGeom>
          <a:solidFill>
            <a:srgbClr val="0E1726"/>
          </a:solidFill>
          <a:ln w="15875">
            <a:solidFill>
              <a:srgbClr val="C8A24A"/>
            </a:solidFill>
            <a:prstDash val="solid"/>
          </a:ln>
        </p:spPr>
      </p:sp>
      <p:sp>
        <p:nvSpPr>
          <p:cNvPr id="16" name="Text 13"/>
          <p:cNvSpPr txBox="1"/>
          <p:nvPr/>
        </p:nvSpPr>
        <p:spPr>
          <a:xfrm>
            <a:off x="10957255" y="4398264"/>
            <a:ext cx="640080" cy="640080"/>
          </a:xfrm>
          <a:prstGeom prst="rect">
            <a:avLst/>
          </a:prstGeom>
          <a:noFill/>
          <a:ln/>
        </p:spPr>
        <p:txBody>
          <a:bodyPr wrap="square" lIns="0" tIns="0" rIns="0" bIns="0" rtlCol="0" anchor="ctr"/>
          <a:lstStyle/>
          <a:p>
            <a:pPr rtl="1" algn="ctr" indent="0" marL="0">
              <a:buNone/>
            </a:pPr>
            <a:r>
              <a:rPr lang="ar-SA" sz="1800" b="1" dirty="0">
                <a:solidFill>
                  <a:srgbClr val="E6CF8B"/>
                </a:solidFill>
                <a:latin typeface="Arial" pitchFamily="34" charset="0"/>
                <a:ea typeface="Arial" pitchFamily="34" charset="-122"/>
                <a:cs typeface="Arial" pitchFamily="34" charset="-120"/>
              </a:rPr>
              <a:t>٤</a:t>
            </a:r>
            <a:endParaRPr lang="ar-SA" sz="1800" dirty="0"/>
          </a:p>
        </p:txBody>
      </p:sp>
      <p:sp>
        <p:nvSpPr>
          <p:cNvPr id="17" name="Text 14"/>
          <p:cNvSpPr txBox="1"/>
          <p:nvPr/>
        </p:nvSpPr>
        <p:spPr>
          <a:xfrm>
            <a:off x="548640" y="4334256"/>
            <a:ext cx="10180015" cy="841248"/>
          </a:xfrm>
          <a:prstGeom prst="rect">
            <a:avLst/>
          </a:prstGeom>
          <a:noFill/>
          <a:ln/>
        </p:spPr>
        <p:txBody>
          <a:bodyPr wrap="square" lIns="0" tIns="0" rIns="0" bIns="0" rtlCol="0" anchor="ctr"/>
          <a:lstStyle/>
          <a:p>
            <a:pPr rtl="1" algn="r" indent="0" marL="0">
              <a:buNone/>
            </a:pPr>
            <a:r>
              <a:rPr lang="ar-SA" sz="1700" b="1" dirty="0">
                <a:solidFill>
                  <a:srgbClr val="0E1726"/>
                </a:solidFill>
                <a:latin typeface="Arial" pitchFamily="34" charset="0"/>
                <a:ea typeface="Arial" pitchFamily="34" charset="-122"/>
                <a:cs typeface="Arial" pitchFamily="34" charset="-120"/>
              </a:rPr>
              <a:t>الغالب يذوب في حضارة المغلوب</a:t>
            </a:r>
            <a:endParaRPr lang="ar-SA" sz="1400" dirty="0"/>
          </a:p>
          <a:p>
            <a:pPr rtl="1" algn="r" indent="0" marL="0">
              <a:spcBef>
                <a:spcPts val="200"/>
              </a:spcBef>
              <a:buNone/>
            </a:pPr>
            <a:r>
              <a:rPr lang="ar-SA" sz="1350" dirty="0">
                <a:solidFill>
                  <a:srgbClr val="5A5D66"/>
                </a:solidFill>
                <a:latin typeface="Arial" pitchFamily="34" charset="0"/>
                <a:ea typeface="Arial" pitchFamily="34" charset="-122"/>
                <a:cs typeface="Arial" pitchFamily="34" charset="-120"/>
              </a:rPr>
              <a:t>المغول دمّروا بغداد، ثم رعى أحفادهم العلم في تبريز وسمرقند ودلهي</a:t>
            </a:r>
            <a:endParaRPr lang="ar-SA" sz="1400" dirty="0"/>
          </a:p>
        </p:txBody>
      </p:sp>
      <p:sp>
        <p:nvSpPr>
          <p:cNvPr id="18" name="Shape 15"/>
          <p:cNvSpPr/>
          <p:nvPr/>
        </p:nvSpPr>
        <p:spPr>
          <a:xfrm>
            <a:off x="10957255" y="5340096"/>
            <a:ext cx="640080" cy="640080"/>
          </a:xfrm>
          <a:prstGeom prst="ellipse">
            <a:avLst/>
          </a:prstGeom>
          <a:solidFill>
            <a:srgbClr val="0E1726"/>
          </a:solidFill>
          <a:ln w="15875">
            <a:solidFill>
              <a:srgbClr val="C8A24A"/>
            </a:solidFill>
            <a:prstDash val="solid"/>
          </a:ln>
        </p:spPr>
      </p:sp>
      <p:sp>
        <p:nvSpPr>
          <p:cNvPr id="19" name="Text 16"/>
          <p:cNvSpPr txBox="1"/>
          <p:nvPr/>
        </p:nvSpPr>
        <p:spPr>
          <a:xfrm>
            <a:off x="10957255" y="5340096"/>
            <a:ext cx="640080" cy="640080"/>
          </a:xfrm>
          <a:prstGeom prst="rect">
            <a:avLst/>
          </a:prstGeom>
          <a:noFill/>
          <a:ln/>
        </p:spPr>
        <p:txBody>
          <a:bodyPr wrap="square" lIns="0" tIns="0" rIns="0" bIns="0" rtlCol="0" anchor="ctr"/>
          <a:lstStyle/>
          <a:p>
            <a:pPr rtl="1" algn="ctr" indent="0" marL="0">
              <a:buNone/>
            </a:pPr>
            <a:r>
              <a:rPr lang="ar-SA" sz="1800" b="1" dirty="0">
                <a:solidFill>
                  <a:srgbClr val="E6CF8B"/>
                </a:solidFill>
                <a:latin typeface="Arial" pitchFamily="34" charset="0"/>
                <a:ea typeface="Arial" pitchFamily="34" charset="-122"/>
                <a:cs typeface="Arial" pitchFamily="34" charset="-120"/>
              </a:rPr>
              <a:t>٥</a:t>
            </a:r>
            <a:endParaRPr lang="ar-SA" sz="1800" dirty="0"/>
          </a:p>
        </p:txBody>
      </p:sp>
      <p:sp>
        <p:nvSpPr>
          <p:cNvPr id="20" name="Text 17"/>
          <p:cNvSpPr txBox="1"/>
          <p:nvPr/>
        </p:nvSpPr>
        <p:spPr>
          <a:xfrm>
            <a:off x="548640" y="5276088"/>
            <a:ext cx="10180015" cy="841248"/>
          </a:xfrm>
          <a:prstGeom prst="rect">
            <a:avLst/>
          </a:prstGeom>
          <a:noFill/>
          <a:ln/>
        </p:spPr>
        <p:txBody>
          <a:bodyPr wrap="square" lIns="0" tIns="0" rIns="0" bIns="0" rtlCol="0" anchor="ctr"/>
          <a:lstStyle/>
          <a:p>
            <a:pPr rtl="1" algn="r" indent="0" marL="0">
              <a:buNone/>
            </a:pPr>
            <a:r>
              <a:rPr lang="ar-SA" sz="1700" b="1" dirty="0">
                <a:solidFill>
                  <a:srgbClr val="0E1726"/>
                </a:solidFill>
                <a:latin typeface="Arial" pitchFamily="34" charset="0"/>
                <a:ea typeface="Arial" pitchFamily="34" charset="-122"/>
                <a:cs typeface="Arial" pitchFamily="34" charset="-120"/>
              </a:rPr>
              <a:t>سؤال ابن خلدون لم يُغلق</a:t>
            </a:r>
            <a:endParaRPr lang="ar-SA" sz="1400" dirty="0"/>
          </a:p>
          <a:p>
            <a:pPr rtl="1" algn="r" indent="0" marL="0">
              <a:spcBef>
                <a:spcPts val="200"/>
              </a:spcBef>
              <a:buNone/>
            </a:pPr>
            <a:r>
              <a:rPr lang="ar-SA" sz="1350" dirty="0">
                <a:solidFill>
                  <a:srgbClr val="5A5D66"/>
                </a:solidFill>
                <a:latin typeface="Arial" pitchFamily="34" charset="0"/>
                <a:ea typeface="Arial" pitchFamily="34" charset="-122"/>
                <a:cs typeface="Arial" pitchFamily="34" charset="-120"/>
              </a:rPr>
              <a:t>من "العصبية" إلى "القابلية للاستعمار": ما الذي يجعل الأمم تنهض وتسقط؟</a:t>
            </a:r>
            <a:endParaRPr lang="ar-SA" sz="1400" dirty="0"/>
          </a:p>
        </p:txBody>
      </p:sp>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80</a:t>
            </a:fld>
            <a:endParaRPr lang="ar-SA"/>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spTree>
      <p:nvGrpSpPr>
        <p:cNvPr id="1" name=""/>
        <p:cNvGrpSpPr/>
        <p:nvPr/>
      </p:nvGrpSpPr>
      <p:grpSpPr>
        <a:xfrm>
          <a:off x="0" y="0"/>
          <a:ext cx="0" cy="0"/>
          <a:chOff x="0" y="0"/>
          <a:chExt cx="0" cy="0"/>
        </a:xfrm>
      </p:grpSpPr>
      <p:sp>
        <p:nvSpPr>
          <p:cNvPr id="2" name="Text 0"/>
          <p:cNvSpPr txBox="1"/>
          <p:nvPr/>
        </p:nvSpPr>
        <p:spPr>
          <a:xfrm>
            <a:off x="548640" y="274320"/>
            <a:ext cx="10682935" cy="292608"/>
          </a:xfrm>
          <a:prstGeom prst="rect">
            <a:avLst/>
          </a:prstGeom>
          <a:noFill/>
          <a:ln/>
        </p:spPr>
        <p:txBody>
          <a:bodyPr wrap="square" lIns="0" tIns="0" rIns="0" bIns="0" rtlCol="0" anchor="t"/>
          <a:lstStyle/>
          <a:p>
            <a:pPr rtl="1" algn="r" indent="0" marL="0">
              <a:buNone/>
            </a:pPr>
            <a:r>
              <a:rPr lang="ar-SA" sz="1150" b="1" dirty="0">
                <a:solidFill>
                  <a:srgbClr val="A8822F"/>
                </a:solidFill>
                <a:latin typeface="Arial" pitchFamily="34" charset="0"/>
                <a:ea typeface="Arial" pitchFamily="34" charset="-122"/>
                <a:cs typeface="Arial" pitchFamily="34" charset="-120"/>
              </a:rPr>
              <a:t>الخاتمة · مكتبة الرحلة</a:t>
            </a:r>
            <a:endParaRPr lang="ar-SA" sz="1150" dirty="0"/>
          </a:p>
        </p:txBody>
      </p:sp>
      <p:sp>
        <p:nvSpPr>
          <p:cNvPr id="3" name="Text 0"/>
          <p:cNvSpPr/>
          <p:nvPr>
            <p:ph idx="100" type="title" hasCustomPrompt="1"/>
          </p:nvPr>
        </p:nvSpPr>
        <p:spPr>
          <a:xfrm>
            <a:off x="548640" y="566928"/>
            <a:ext cx="10728655" cy="658368"/>
          </a:xfrm>
          <a:prstGeom prst="rect">
            <a:avLst/>
          </a:prstGeom>
          <a:noFill/>
          <a:ln/>
        </p:spPr>
        <p:txBody>
          <a:bodyPr wrap="square" lIns="0" tIns="0" rIns="0" bIns="0" rtlCol="0" anchor="ctr"/>
          <a:lstStyle/>
          <a:p>
            <a:pPr rtl="1" algn="r" indent="0" marL="0">
              <a:buNone/>
            </a:pPr>
            <a:r>
              <a:rPr lang="ar-SA" sz="2800" b="1" dirty="0">
                <a:solidFill>
                  <a:srgbClr val="0E1726"/>
                </a:solidFill>
                <a:latin typeface="Arial" pitchFamily="34" charset="0"/>
                <a:ea typeface="Arial" pitchFamily="34" charset="-122"/>
                <a:cs typeface="Arial" pitchFamily="34" charset="-120"/>
              </a:rPr>
              <a:t>كتب ذُكرت في هذه السلسلة وتستحق القراءة</a:t>
            </a:r>
            <a:endParaRPr lang="ar-SA" sz="2800" dirty="0"/>
          </a:p>
        </p:txBody>
      </p:sp>
      <p:sp>
        <p:nvSpPr>
          <p:cNvPr id="4" name="motif"/>
          <p:cNvSpPr/>
          <p:nvPr/>
        </p:nvSpPr>
        <p:spPr>
          <a:xfrm>
            <a:off x="11423599" y="758952"/>
            <a:ext cx="219456" cy="274320"/>
          </a:xfrm>
          <a:prstGeom prst="diamond">
            <a:avLst/>
          </a:prstGeom>
          <a:solidFill>
            <a:srgbClr val="C8A24A"/>
          </a:solidFill>
          <a:ln w="12700">
            <a:solidFill>
              <a:srgbClr val="C8A24A"/>
            </a:solidFill>
            <a:prstDash val="solid"/>
          </a:ln>
        </p:spPr>
      </p:sp>
      <p:graphicFrame>
        <p:nvGraphicFramePr>
          <p:cNvPr id="82"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94415" cy="914400"/>
        </p:xfrm>
        <a:graphic>
          <a:graphicData uri="http://schemas.openxmlformats.org/drawingml/2006/table">
            <a:tbl>
              <a:tblPr/>
              <a:tblGrid>
                <a:gridCol w="6153912"/>
                <a:gridCol w="2194560"/>
                <a:gridCol w="2743200"/>
              </a:tblGrid>
              <a:tr h="432262">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لماذا تقرأه</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المؤلف</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c>
                  <a:txBody>
                    <a:bodyPr/>
                    <a:lstStyle/>
                    <a:p>
                      <a:pPr rtl="1" algn="r" indent="0" marL="0">
                        <a:buNone/>
                      </a:pPr>
                      <a:r>
                        <a:rPr lang="ar-SA" sz="1480" b="1" dirty="0">
                          <a:solidFill>
                            <a:srgbClr val="E6CF8B"/>
                          </a:solidFill>
                          <a:latin typeface="Arial" pitchFamily="34" charset="0"/>
                          <a:ea typeface="Arial" pitchFamily="34" charset="-122"/>
                          <a:cs typeface="Arial" pitchFamily="34" charset="-120"/>
                        </a:rPr>
                        <a:t>الكتاب</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0E1726"/>
                    </a:solidFill>
                  </a:tcPr>
                </a:tc>
              </a:tr>
              <a:tr h="432262">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تحليل نفسي للحب والعلاقات قبل ألف سنة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ابن حزم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طوق الحمامة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432262">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لتفهم كيف تقوم الدول وتسقط</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ابن خلدون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المقدمة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432262">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مغامرة حقيقية عبر العالم</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ابن بطوطة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تحفة النظار</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432262">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رحلة عقل من الشك إلى اليقين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الغزالي</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المنقذ من الضلال</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432262">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العقل يكتشف العالم وحده</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ابن طفيل</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حيّ بن يقظان</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432262">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من أطرف ما كُتب بالعربية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الجاحظ</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البخلاء</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432262">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خواطر تُقرأ صفحة صفحة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ابن الجوزي</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صيد الخاطر</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432262">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أول نظرة عربية حديثة إلى أوروبا</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الطهطاوي</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تخليص الإبريز</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r h="432262">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أثر الاستبداد على كل شيء</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الكواكبي</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طبائع الاستبداد</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FFFFF"/>
                    </a:solidFill>
                  </a:tcPr>
                </a:tc>
              </a:tr>
              <a:tr h="432262">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السؤال الكبير من مفكر جزائري</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dirty="0">
                          <a:solidFill>
                            <a:srgbClr val="1B1D22"/>
                          </a:solidFill>
                          <a:latin typeface="Arial" pitchFamily="34" charset="0"/>
                          <a:ea typeface="Arial" pitchFamily="34" charset="-122"/>
                          <a:cs typeface="Arial" pitchFamily="34" charset="-120"/>
                        </a:rPr>
                        <a:t>مالك بن نبي</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c>
                  <a:txBody>
                    <a:bodyPr/>
                    <a:lstStyle/>
                    <a:p>
                      <a:pPr rtl="1" algn="r" indent="0" marL="0">
                        <a:buNone/>
                      </a:pPr>
                      <a:r>
                        <a:rPr lang="ar-SA" sz="1480" b="1" dirty="0">
                          <a:solidFill>
                            <a:srgbClr val="0E1726"/>
                          </a:solidFill>
                          <a:latin typeface="Arial" pitchFamily="34" charset="0"/>
                          <a:ea typeface="Arial" pitchFamily="34" charset="-122"/>
                          <a:cs typeface="Arial" pitchFamily="34" charset="-120"/>
                        </a:rPr>
                        <a:t>شروط النهضة</a:t>
                      </a:r>
                      <a:endParaRPr lang="ar-SA" sz="1480" dirty="0">
                        <a:latin typeface="Arial" charset="0"/>
                        <a:ea typeface="Arial" charset="0"/>
                        <a:cs typeface="Arial" charset="0"/>
                      </a:endParaRPr>
                    </a:p>
                  </a:txBody>
                  <a:tcPr marL="76200" marR="76200" marT="38100" marB="38100" anchor="ctr">
                    <a:lnL w="0" cap="flat" cmpd="sng" algn="ctr">
                      <a:noFill/>
                    </a:lnL>
                    <a:lnR w="0" cap="flat" cmpd="sng" algn="ctr">
                      <a:noFill/>
                    </a:lnR>
                    <a:lnT w="0" cap="flat" cmpd="sng" algn="ctr">
                      <a:noFill/>
                    </a:lnT>
                    <a:lnB w="6350" cap="flat" cmpd="sng" algn="ctr">
                      <a:solidFill>
                        <a:srgbClr val="E8E0CC"/>
                      </a:solidFill>
                      <a:prstDash val="solid"/>
                      <a:round/>
                      <a:headEnd type="none" w="med" len="med"/>
                      <a:tailEnd type="none" w="med" len="med"/>
                    </a:lnB>
                    <a:solidFill>
                      <a:srgbClr val="FBF8F1"/>
                    </a:solidFill>
                  </a:tcPr>
                </a:tc>
              </a:tr>
            </a:tbl>
          </a:graphicData>
        </a:graphic>
      </p:graphicFrame>
      <p:sp>
        <p:nvSpPr>
          <p:cNvPr id="25" name="Slide Number Placeholder 0"/>
          <p:cNvSpPr>
            <a:spLocks noGrp="1"/>
          </p:cNvSpPr>
          <p:nvPr>
            <p:ph type="sldNum" sz="quarter" idx="4294967295"/>
          </p:nvPr>
        </p:nvSpPr>
        <p:spPr>
          <a:xfrm>
            <a:off x="548640" y="6428232"/>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822F"/>
                </a:solidFill>
                <a:latin typeface="Arial"/>
                <a:ea typeface="Arial"/>
                <a:cs typeface="Arial"/>
              </a:defRPr>
            </a:lvl1pPr>
          </a:lstStyle>
          <a:p>
            <a:pPr algn="l"/>
            <a:fld id="{F7021451-1387-4CA6-816F-3879F97B5CBC}" type="slidenum">
              <a:rPr b="0" lang="ar-SA"/>
              <a:t>81</a:t>
            </a:fld>
            <a:endParaRPr lang="ar-SA"/>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زخرفة هندسية">    </p:cNvPr>
          <p:cNvPicPr>
            <a:picLocks noChangeAspect="1"/>
          </p:cNvPicPr>
          <p:nvPr/>
        </p:nvPicPr>
        <p:blipFill>
          <a:blip r:embed="rId2"/>
          <a:stretch>
            <a:fillRect/>
          </a:stretch>
        </p:blipFill>
        <p:spPr>
          <a:xfrm>
            <a:off x="5181448" y="640080"/>
            <a:ext cx="1828800" cy="1828800"/>
          </a:xfrm>
          <a:prstGeom prst="rect">
            <a:avLst/>
          </a:prstGeom>
        </p:spPr>
      </p:pic>
      <p:sp>
        <p:nvSpPr>
          <p:cNvPr id="3" name="Text 0"/>
          <p:cNvSpPr txBox="1"/>
          <p:nvPr/>
        </p:nvSpPr>
        <p:spPr>
          <a:xfrm>
            <a:off x="1371600" y="2697480"/>
            <a:ext cx="9448495" cy="1554480"/>
          </a:xfrm>
          <a:prstGeom prst="rect">
            <a:avLst/>
          </a:prstGeom>
          <a:noFill/>
          <a:ln/>
        </p:spPr>
        <p:txBody>
          <a:bodyPr wrap="square" lIns="76200" tIns="177800" rIns="177800" bIns="76200" rtlCol="0" anchor="ctr"/>
          <a:lstStyle/>
          <a:p>
            <a:pPr rtl="1" algn="ctr" indent="0" marL="0">
              <a:buNone/>
            </a:pPr>
            <a:r>
              <a:rPr lang="ar-SA" sz="2600" dirty="0">
                <a:solidFill>
                  <a:srgbClr val="FFFFFF"/>
                </a:solidFill>
                <a:latin typeface="Times New Roman" pitchFamily="34" charset="0"/>
                <a:ea typeface="Times New Roman" pitchFamily="34" charset="-122"/>
                <a:cs typeface="Times New Roman" pitchFamily="34" charset="-120"/>
              </a:rPr>
              <a:t>« إن التاريخ في ظاهره لا يزيد على الإخبار، وفي باطنه نظر وتحقيق »</a:t>
            </a:r>
            <a:endParaRPr lang="ar-SA" sz="2600" dirty="0"/>
          </a:p>
          <a:p>
            <a:pPr rtl="1" algn="ctr" indent="0" marL="0">
              <a:spcBef>
                <a:spcPts val="400"/>
              </a:spcBef>
              <a:buNone/>
            </a:pPr>
            <a:r>
              <a:rPr lang="ar-SA" sz="1150" b="1" dirty="0">
                <a:solidFill>
                  <a:srgbClr val="C8A24A"/>
                </a:solidFill>
                <a:latin typeface="Arial" pitchFamily="34" charset="0"/>
                <a:ea typeface="Arial" pitchFamily="34" charset="-122"/>
                <a:cs typeface="Arial" pitchFamily="34" charset="-120"/>
              </a:rPr>
              <a:t>ابن خلدون</a:t>
            </a:r>
            <a:endParaRPr lang="ar-SA" sz="2600" dirty="0"/>
          </a:p>
        </p:txBody>
      </p:sp>
      <p:sp>
        <p:nvSpPr>
          <p:cNvPr id="4" name="Shape 1"/>
          <p:cNvSpPr/>
          <p:nvPr/>
        </p:nvSpPr>
        <p:spPr>
          <a:xfrm>
            <a:off x="5181448" y="4526280"/>
            <a:ext cx="1828800" cy="0"/>
          </a:xfrm>
          <a:prstGeom prst="line">
            <a:avLst/>
          </a:prstGeom>
          <a:noFill/>
          <a:ln w="12700">
            <a:solidFill>
              <a:srgbClr val="C8A24A"/>
            </a:solidFill>
            <a:prstDash val="solid"/>
          </a:ln>
        </p:spPr>
      </p:sp>
      <p:pic>
        <p:nvPicPr>
          <p:cNvPr id="5" name="Image 1" descr="end">    </p:cNvPr>
          <p:cNvPicPr>
            <a:picLocks noChangeAspect="1"/>
          </p:cNvPicPr>
          <p:nvPr/>
        </p:nvPicPr>
        <p:blipFill>
          <a:blip r:embed="rId3"/>
          <a:stretch>
            <a:fillRect/>
          </a:stretch>
        </p:blipFill>
        <p:spPr>
          <a:xfrm>
            <a:off x="4709908" y="4709160"/>
            <a:ext cx="2771879" cy="868680"/>
          </a:xfrm>
          <a:prstGeom prst="rect">
            <a:avLst/>
          </a:prstGeom>
        </p:spPr>
      </p:pic>
      <p:sp>
        <p:nvSpPr>
          <p:cNvPr id="6" name="Text 2"/>
          <p:cNvSpPr txBox="1"/>
          <p:nvPr/>
        </p:nvSpPr>
        <p:spPr>
          <a:xfrm>
            <a:off x="1828800" y="5715000"/>
            <a:ext cx="8534095" cy="365760"/>
          </a:xfrm>
          <a:prstGeom prst="rect">
            <a:avLst/>
          </a:prstGeom>
          <a:noFill/>
          <a:ln/>
        </p:spPr>
        <p:txBody>
          <a:bodyPr wrap="square" lIns="0" tIns="0" rIns="0" bIns="0" rtlCol="0" anchor="t"/>
          <a:lstStyle/>
          <a:p>
            <a:pPr rtl="1" algn="ctr" indent="0" marL="0">
              <a:buNone/>
            </a:pPr>
            <a:r>
              <a:rPr lang="ar-SA" sz="1300" dirty="0">
                <a:solidFill>
                  <a:srgbClr val="AEB5C3"/>
                </a:solidFill>
                <a:latin typeface="Arial" pitchFamily="34" charset="0"/>
                <a:ea typeface="Arial" pitchFamily="34" charset="-122"/>
                <a:cs typeface="Arial" pitchFamily="34" charset="-120"/>
              </a:rPr>
              <a:t>الأمويون · العباسيون · العثمانيون · قصة العلم والعلماء</a:t>
            </a:r>
            <a:endParaRPr lang="ar-SA" sz="1300" dirty="0"/>
          </a:p>
        </p:txBody>
      </p:sp>
    </p:spTree>
  </p:cSld>
  <p:clrMapOvr>
    <a:masterClrMapping/>
  </p:clrMapOvr>
</p:sld>
</file>

<file path=ppt/theme/theme1.xml><?xml version="1.0" encoding="utf-8"?>
<a:theme xmlns:a="http://schemas.openxmlformats.org/drawingml/2006/main" name="Makka to Qacentina">
  <a:themeElements>
    <a:clrScheme name="Makka to Qacentina">
      <a:dk1>
        <a:srgbClr val="0E1726"/>
      </a:dk1>
      <a:lt1>
        <a:srgbClr val="FFFFFF"/>
      </a:lt1>
      <a:dk2>
        <a:srgbClr val="1B1D22"/>
      </a:dk2>
      <a:lt2>
        <a:srgbClr val="FBF7EE"/>
      </a:lt2>
      <a:accent1>
        <a:srgbClr val="C8A24A"/>
      </a:accent1>
      <a:accent2>
        <a:srgbClr val="1F6F5C"/>
      </a:accent2>
      <a:accent3>
        <a:srgbClr val="9E2A2B"/>
      </a:accent3>
      <a:accent4>
        <a:srgbClr val="1E4D7B"/>
      </a:accent4>
      <a:accent5>
        <a:srgbClr val="6B6860"/>
      </a:accent5>
      <a:accent6>
        <a:srgbClr val="A8822F"/>
      </a:accent6>
      <a:hlink>
        <a:srgbClr val="1E4D7B"/>
      </a:hlink>
      <a:folHlink>
        <a:srgbClr val="9E2A2B"/>
      </a:folHlink>
    </a:clrScheme>
    <a:fontScheme name="Makka to Qacentina">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82</Slides>
  <Notes>82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82</vt:i4>
      </vt:variant>
    </vt:vector>
  </HeadingPairs>
  <TitlesOfParts>
    <vt:vector size="8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من مكة إلى قسنطينة</dc:title>
  <dc:subject>الأمويون، العباسيون، العثمانيون، وقصة العلم والعلماء</dc:subject>
  <dc:creator>Claude</dc:creator>
  <cp:lastModifiedBy>Claude</cp:lastModifiedBy>
  <cp:revision>1</cp:revision>
  <dcterms:created xsi:type="dcterms:W3CDTF">2026-10-07T11:41:50Z</dcterms:created>
  <dcterms:modified xsi:type="dcterms:W3CDTF">2026-10-07T11:41:50Z</dcterms:modified>
</cp:coreProperties>
</file>